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60" r:id="rId4"/>
    <p:sldId id="299" r:id="rId5"/>
    <p:sldId id="261" r:id="rId6"/>
    <p:sldId id="262" r:id="rId7"/>
    <p:sldId id="263" r:id="rId8"/>
    <p:sldId id="264" r:id="rId9"/>
    <p:sldId id="265" r:id="rId10"/>
    <p:sldId id="266" r:id="rId11"/>
    <p:sldId id="267" r:id="rId12"/>
    <p:sldId id="268" r:id="rId13"/>
    <p:sldId id="269" r:id="rId14"/>
    <p:sldId id="272" r:id="rId15"/>
    <p:sldId id="275"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300" r:id="rId30"/>
    <p:sldId id="301" r:id="rId31"/>
    <p:sldId id="293"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56" autoAdjust="0"/>
  </p:normalViewPr>
  <p:slideViewPr>
    <p:cSldViewPr>
      <p:cViewPr varScale="1">
        <p:scale>
          <a:sx n="53" d="100"/>
          <a:sy n="53" d="100"/>
        </p:scale>
        <p:origin x="-18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5C7AF-8CDB-460E-9870-8C282B2041EF}" type="datetimeFigureOut">
              <a:rPr lang="en-GB" smtClean="0"/>
              <a:pPr/>
              <a:t>25/04/2014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884D7-6E7E-490E-95DF-A83431E508F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CE4C72-659E-495E-89B2-A7705AB0A7CE}" type="slidenum">
              <a:rPr lang="en-GB"/>
              <a:pPr>
                <a:defRPr/>
              </a:pPr>
              <a:t>12</a:t>
            </a:fld>
            <a:endParaRPr lang="en-GB" dirty="0"/>
          </a:p>
        </p:txBody>
      </p:sp>
      <p:sp>
        <p:nvSpPr>
          <p:cNvPr id="50179"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0180"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smtClean="0"/>
              <a:t>LONGITUDINAL STABILITY</a:t>
            </a:r>
            <a:r>
              <a:rPr lang="en-GB" smtClean="0"/>
              <a:t> </a:t>
            </a:r>
          </a:p>
          <a:p>
            <a:r>
              <a:rPr lang="en-GB" smtClean="0"/>
              <a:t>longitudinal static stability the tailplane contribution must overcome the unstable wing</a:t>
            </a:r>
          </a:p>
          <a:p>
            <a:r>
              <a:rPr lang="en-GB" smtClean="0"/>
              <a:t>Therefore, start with the assumption that C.G and Cp are coincident </a:t>
            </a:r>
          </a:p>
          <a:p>
            <a:r>
              <a:rPr lang="en-GB" smtClean="0"/>
              <a:t>For simplicity assume stick fixed ie elevators locked</a:t>
            </a:r>
          </a:p>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4D4EA0-9CAA-4639-A236-62CECD140713}" type="slidenum">
              <a:rPr lang="en-GB"/>
              <a:pPr>
                <a:defRPr/>
              </a:pPr>
              <a:t>21</a:t>
            </a:fld>
            <a:endParaRPr lang="en-GB" dirty="0"/>
          </a:p>
        </p:txBody>
      </p:sp>
      <p:sp>
        <p:nvSpPr>
          <p:cNvPr id="57347"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7348"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Fixed tabs/Examples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D82C26-60EA-4B71-9A51-38BCB557028F}" type="slidenum">
              <a:rPr lang="en-GB"/>
              <a:pPr>
                <a:defRPr/>
              </a:pPr>
              <a:t>22</a:t>
            </a:fld>
            <a:endParaRPr lang="en-GB" dirty="0"/>
          </a:p>
        </p:txBody>
      </p:sp>
      <p:sp>
        <p:nvSpPr>
          <p:cNvPr id="58371"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8372"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Fixed tabs/Examples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0CDE83-051C-4683-8A4F-65B98A2625FE}" type="slidenum">
              <a:rPr lang="en-GB"/>
              <a:pPr>
                <a:defRPr/>
              </a:pPr>
              <a:t>23</a:t>
            </a:fld>
            <a:endParaRPr lang="en-GB" dirty="0"/>
          </a:p>
        </p:txBody>
      </p:sp>
      <p:sp>
        <p:nvSpPr>
          <p:cNvPr id="59395"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9396"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Various ways of achieving tab balance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D899E2-7286-4D07-810E-03C6CA2F3867}" type="slidenum">
              <a:rPr lang="en-GB"/>
              <a:pPr>
                <a:defRPr/>
              </a:pPr>
              <a:t>24</a:t>
            </a:fld>
            <a:endParaRPr lang="en-GB" dirty="0"/>
          </a:p>
        </p:txBody>
      </p:sp>
      <p:sp>
        <p:nvSpPr>
          <p:cNvPr id="60419"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0420"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Various ways of achieving tab balance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544880-3575-448A-95AF-5B35500EF0E8}" type="slidenum">
              <a:rPr lang="en-GB"/>
              <a:pPr>
                <a:defRPr/>
              </a:pPr>
              <a:t>25</a:t>
            </a:fld>
            <a:endParaRPr lang="en-GB" dirty="0"/>
          </a:p>
        </p:txBody>
      </p:sp>
      <p:sp>
        <p:nvSpPr>
          <p:cNvPr id="61443"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1444"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Various ways of achieving tab balance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5116B5-8B0D-48B4-B8BC-37FB84BDCAD1}" type="slidenum">
              <a:rPr lang="en-GB"/>
              <a:pPr>
                <a:defRPr/>
              </a:pPr>
              <a:t>26</a:t>
            </a:fld>
            <a:endParaRPr lang="en-GB" dirty="0"/>
          </a:p>
        </p:txBody>
      </p:sp>
      <p:sp>
        <p:nvSpPr>
          <p:cNvPr id="62467"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2468"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Geared tab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94C60B-D255-46F5-8B04-D7049E54BEC6}" type="slidenum">
              <a:rPr lang="en-GB"/>
              <a:pPr>
                <a:defRPr/>
              </a:pPr>
              <a:t>13</a:t>
            </a:fld>
            <a:endParaRPr lang="en-GB" dirty="0"/>
          </a:p>
        </p:txBody>
      </p:sp>
      <p:sp>
        <p:nvSpPr>
          <p:cNvPr id="51203"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1204"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Big Fin  /  Diehedral / Anhedral  Sweepback  Wing Fuselage Interference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ACCCBA-56A9-4682-861E-2A705854BB7C}" type="slidenum">
              <a:rPr lang="en-GB"/>
              <a:pPr>
                <a:defRPr/>
              </a:pPr>
              <a:t>14</a:t>
            </a:fld>
            <a:endParaRPr lang="en-GB" dirty="0"/>
          </a:p>
        </p:txBody>
      </p:sp>
      <p:sp>
        <p:nvSpPr>
          <p:cNvPr id="52227" name="Rectangle 2"/>
          <p:cNvSpPr>
            <a:spLocks noGrp="1" noRot="1" noChangeAspect="1" noChangeArrowheads="1" noTextEdit="1"/>
          </p:cNvSpPr>
          <p:nvPr>
            <p:ph type="sldImg"/>
          </p:nvPr>
        </p:nvSpPr>
        <p:spPr bwMode="auto">
          <a:xfrm>
            <a:off x="1298575" y="798513"/>
            <a:ext cx="4262438" cy="3197225"/>
          </a:xfrm>
          <a:noFill/>
          <a:ln>
            <a:solidFill>
              <a:srgbClr val="000000"/>
            </a:solidFill>
            <a:miter lim="800000"/>
            <a:headEnd/>
            <a:tailEnd/>
          </a:ln>
        </p:spPr>
      </p:sp>
      <p:sp>
        <p:nvSpPr>
          <p:cNvPr id="52228"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smtClean="0"/>
              <a:t>DIRECTIONAL STABILITY</a:t>
            </a:r>
            <a:endParaRPr lang="en-GB" smtClean="0"/>
          </a:p>
          <a:p>
            <a:r>
              <a:rPr lang="en-GB" smtClean="0"/>
              <a:t>CofG, Stabilising, destabilising, moment arm</a:t>
            </a:r>
          </a:p>
          <a:p>
            <a:r>
              <a:rPr lang="en-GB" smtClean="0"/>
              <a:t>Keel ahead/behind CofG destabilising and stabilising respectively</a:t>
            </a:r>
          </a:p>
          <a:p>
            <a:r>
              <a:rPr lang="en-GB" smtClean="0"/>
              <a:t>Now on slide fin is at AOA therefore lift is generated.</a:t>
            </a:r>
          </a:p>
          <a:p>
            <a:r>
              <a:rPr lang="en-GB" smtClean="0"/>
              <a:t>What about the CofP ahead of the CofG???</a:t>
            </a:r>
          </a:p>
          <a:p>
            <a:r>
              <a:rPr lang="en-GB" smtClean="0"/>
              <a:t>What about fin?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weight and the position of an aircraft’s centre of gravity can change in flight, when fuel is used up, bombs dropped, ammunition fired and so on.</a:t>
            </a:r>
          </a:p>
          <a:p>
            <a:endParaRPr lang="en-GB" dirty="0" smtClean="0"/>
          </a:p>
          <a:p>
            <a:r>
              <a:rPr lang="en-GB" dirty="0" smtClean="0"/>
              <a:t>The centre of pressure will also change during the flight - usually with alterations of power, speed or attitude. All such changes will affect the balance of forces on the aircraft, sometimes quite markedly. For example a sideways pressure on the stick would be needed to keep the aircraft balanced if fuel is used from the left wing tank quicker than from the one on the right, making the aircraft right-wing heavy. Or on a multi-</a:t>
            </a:r>
            <a:r>
              <a:rPr lang="en-GB" dirty="0" err="1" smtClean="0"/>
              <a:t>engined</a:t>
            </a:r>
            <a:r>
              <a:rPr lang="en-GB" dirty="0" smtClean="0"/>
              <a:t> aircraft, should one engine fail or lose power, the differential thrust on the two wings would produce a yawing force which would have to be opposed by constant pressure on a rudder pedal, to maintain direction. In all these conditions, no pilot could fly accurately and safely for long without some help.</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CC884D7-6E7E-490E-95DF-A83431E508FB}"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help provided on most aircraft comes in the form of trimming tabs which can be used to “trim out” (or cancel out) the forces on the stick or rudder. They are hinged to the trailing edges of the elevators, ailerons and rudder, and can be moved at an angle to those surfaces by separate controls in the cockpit. Suppose that an aircraft has become nose-heavy and the pilot has to maintain a steady backward pressure on the stick; the pilot is all the time holding the elevators up at a slight angle.  To trim out the constant backward force on the stick, the pilot operates the elevator trim control in the cockpit so as to depress the elevator trimming tabs downward into the airflow.</a:t>
            </a:r>
          </a:p>
          <a:p>
            <a:endParaRPr lang="en-GB" dirty="0" smtClean="0"/>
          </a:p>
          <a:p>
            <a:r>
              <a:rPr lang="en-GB" dirty="0" smtClean="0"/>
              <a:t>As the tabs are now at an angle of attack to the airflow, they produce lift which helps to hold the elevator up at the required angle. Finally the pilot adjusts the elevator trimming tabs until they are exerting enough force to remove entirely the need to hold a pressure on the control column. The airflow on the elevator trimming tabs is producing the necessary upward force on the elevator. The aircraft is said to be trimmed longitudinally and will fly “hands </a:t>
            </a:r>
            <a:r>
              <a:rPr lang="en-GB" smtClean="0"/>
              <a:t>off”. </a:t>
            </a:r>
            <a:r>
              <a:rPr lang="en-GB" dirty="0" smtClean="0"/>
              <a:t>Aileron and rudder trimming tabs operate on the same principle.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CC884D7-6E7E-490E-95DF-A83431E508FB}" type="slidenum">
              <a:rPr lang="en-GB" smtClean="0"/>
              <a:pPr/>
              <a:t>16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7E7E39-721B-47E7-A047-824801B9D568}" type="slidenum">
              <a:rPr lang="en-GB"/>
              <a:pPr>
                <a:defRPr/>
              </a:pPr>
              <a:t>17</a:t>
            </a:fld>
            <a:endParaRPr lang="en-GB" dirty="0"/>
          </a:p>
        </p:txBody>
      </p:sp>
      <p:sp>
        <p:nvSpPr>
          <p:cNvPr id="53251"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3252"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dirty="0" smtClean="0"/>
              <a:t>Tabs/Explain moment arms</a:t>
            </a:r>
            <a:r>
              <a:rPr lang="en-GB" b="1" dirty="0" smtClean="0"/>
              <a:t> </a:t>
            </a:r>
            <a:r>
              <a:rPr lang="en-GB" b="1" dirty="0" smtClean="0">
                <a:sym typeface="Symbol" pitchFamily="18" charset="2"/>
              </a:rPr>
              <a:t></a:t>
            </a:r>
            <a:r>
              <a:rPr lang="en-GB" b="1" dirty="0" smtClean="0"/>
              <a:t> </a:t>
            </a:r>
            <a:r>
              <a:rPr lang="en-GB" dirty="0" smtClean="0"/>
              <a:t>smaller trim tab </a:t>
            </a:r>
          </a:p>
          <a:p>
            <a:endParaRPr lang="en-GB" dirty="0" smtClean="0"/>
          </a:p>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382069-F208-499F-A95F-60D20AA86EFF}" type="slidenum">
              <a:rPr lang="en-GB"/>
              <a:pPr>
                <a:defRPr/>
              </a:pPr>
              <a:t>18</a:t>
            </a:fld>
            <a:endParaRPr lang="en-GB" dirty="0"/>
          </a:p>
        </p:txBody>
      </p:sp>
      <p:sp>
        <p:nvSpPr>
          <p:cNvPr id="54275"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4276"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Tabs/Explain moment arms</a:t>
            </a:r>
            <a:r>
              <a:rPr lang="en-GB" b="1" smtClean="0"/>
              <a:t> </a:t>
            </a:r>
            <a:r>
              <a:rPr lang="en-GB" b="1" smtClean="0">
                <a:sym typeface="Symbol" pitchFamily="18" charset="2"/>
              </a:rPr>
              <a:t></a:t>
            </a:r>
            <a:r>
              <a:rPr lang="en-GB" b="1" smtClean="0"/>
              <a:t> </a:t>
            </a:r>
            <a:r>
              <a:rPr lang="en-GB" smtClean="0"/>
              <a:t>smaller trim tab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E1C106-B11B-4D01-AD69-0082AFD8BAD2}" type="slidenum">
              <a:rPr lang="en-GB"/>
              <a:pPr>
                <a:defRPr/>
              </a:pPr>
              <a:t>19</a:t>
            </a:fld>
            <a:endParaRPr lang="en-GB" dirty="0"/>
          </a:p>
        </p:txBody>
      </p:sp>
      <p:sp>
        <p:nvSpPr>
          <p:cNvPr id="55299"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5300"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Tabs/Explain moment arms</a:t>
            </a:r>
            <a:r>
              <a:rPr lang="en-GB" b="1" smtClean="0"/>
              <a:t> </a:t>
            </a:r>
            <a:r>
              <a:rPr lang="en-GB" b="1" smtClean="0">
                <a:sym typeface="Symbol" pitchFamily="18" charset="2"/>
              </a:rPr>
              <a:t></a:t>
            </a:r>
            <a:r>
              <a:rPr lang="en-GB" b="1" smtClean="0"/>
              <a:t> </a:t>
            </a:r>
            <a:r>
              <a:rPr lang="en-GB" smtClean="0"/>
              <a:t>smaller trim tab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F82FAB-2104-49D1-9A4A-053DF06101A0}" type="slidenum">
              <a:rPr lang="en-GB"/>
              <a:pPr>
                <a:defRPr/>
              </a:pPr>
              <a:t>20</a:t>
            </a:fld>
            <a:endParaRPr lang="en-GB" dirty="0"/>
          </a:p>
        </p:txBody>
      </p:sp>
      <p:sp>
        <p:nvSpPr>
          <p:cNvPr id="56323"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56324"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Tabs/Explain moment arms</a:t>
            </a:r>
            <a:r>
              <a:rPr lang="en-GB" b="1" smtClean="0"/>
              <a:t> </a:t>
            </a:r>
            <a:r>
              <a:rPr lang="en-GB" b="1" smtClean="0">
                <a:sym typeface="Symbol" pitchFamily="18" charset="2"/>
              </a:rPr>
              <a:t></a:t>
            </a:r>
            <a:r>
              <a:rPr lang="en-GB" b="1" smtClean="0"/>
              <a:t> </a:t>
            </a:r>
            <a:r>
              <a:rPr lang="en-GB" smtClean="0"/>
              <a:t>smaller trim tab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US" smtClean="0"/>
              <a:t>Click to edit Master title style</a:t>
            </a:r>
            <a:endParaRPr lang="en-GB"/>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US" smtClean="0"/>
              <a:t>Click to edit Master subtitle style</a:t>
            </a:r>
            <a:endParaRPr lang="en-GB"/>
          </a:p>
        </p:txBody>
      </p:sp>
      <p:pic>
        <p:nvPicPr>
          <p:cNvPr id="104452" name="Picture 4" descr="raf_graphic_powerpoint_bottom_horizontal_logo2"/>
          <p:cNvPicPr>
            <a:picLocks noChangeAspect="1" noChangeArrowheads="1"/>
          </p:cNvPicPr>
          <p:nvPr/>
        </p:nvPicPr>
        <p:blipFill>
          <a:blip r:embed="rId2" cstate="print"/>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pic>
        <p:nvPicPr>
          <p:cNvPr id="3" name="Picture 7" descr="RAF Logo - White"/>
          <p:cNvPicPr>
            <a:picLocks noChangeAspect="1" noChangeArrowheads="1"/>
          </p:cNvPicPr>
          <p:nvPr/>
        </p:nvPicPr>
        <p:blipFill>
          <a:blip r:embed="rId2" cstate="print"/>
          <a:srcRect/>
          <a:stretch>
            <a:fillRect/>
          </a:stretch>
        </p:blipFill>
        <p:spPr bwMode="auto">
          <a:xfrm>
            <a:off x="358775" y="5988050"/>
            <a:ext cx="1441450" cy="649288"/>
          </a:xfrm>
          <a:prstGeom prst="rect">
            <a:avLst/>
          </a:prstGeom>
          <a:noFill/>
          <a:ln w="9525">
            <a:noFill/>
            <a:miter lim="800000"/>
            <a:headEnd/>
            <a:tailEnd/>
          </a:ln>
        </p:spPr>
      </p:pic>
      <p:pic>
        <p:nvPicPr>
          <p:cNvPr id="4" name="Picture 8"/>
          <p:cNvPicPr>
            <a:picLocks noChangeArrowheads="1"/>
          </p:cNvPicPr>
          <p:nvPr/>
        </p:nvPicPr>
        <p:blipFill>
          <a:blip r:embed="rId3" cstate="print"/>
          <a:srcRect/>
          <a:stretch>
            <a:fillRect/>
          </a:stretch>
        </p:blipFill>
        <p:spPr bwMode="auto">
          <a:xfrm>
            <a:off x="6480175" y="5924550"/>
            <a:ext cx="2424113" cy="822325"/>
          </a:xfrm>
          <a:prstGeom prst="rect">
            <a:avLst/>
          </a:prstGeom>
          <a:noFill/>
          <a:ln w="12700">
            <a:noFill/>
            <a:miter lim="800000"/>
            <a:headEnd/>
            <a:tailEnd/>
          </a:ln>
        </p:spPr>
      </p:pic>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US" smtClean="0"/>
              <a:t>Click to edit Master title style</a:t>
            </a:r>
            <a:endParaRPr lang="en-GB"/>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US" smtClean="0"/>
              <a:t>Click to edit Master subtitle style</a:t>
            </a:r>
            <a:endParaRPr lang="en-GB"/>
          </a:p>
        </p:txBody>
      </p:sp>
      <p:pic>
        <p:nvPicPr>
          <p:cNvPr id="104452" name="Picture 4" descr="raf_graphic_powerpoint_bottom_horizontal_logo2"/>
          <p:cNvPicPr>
            <a:picLocks noChangeAspect="1" noChangeArrowheads="1"/>
          </p:cNvPicPr>
          <p:nvPr/>
        </p:nvPicPr>
        <p:blipFill>
          <a:blip r:embed="rId2" cstate="print"/>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p:nvPicPr>
        <p:blipFill>
          <a:blip r:embed="rId14"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p:nvPicPr>
        <p:blipFill>
          <a:blip r:embed="rId13"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709150" y="404664"/>
            <a:ext cx="3725700" cy="2862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smtClean="0">
                <a:ln>
                  <a:noFill/>
                </a:ln>
                <a:solidFill>
                  <a:schemeClr val="tx2"/>
                </a:solidFill>
                <a:effectLst/>
                <a:uLnTx/>
                <a:uFillTx/>
                <a:latin typeface="Arial" charset="0"/>
                <a:ea typeface="+mj-ea"/>
                <a:cs typeface="+mj-cs"/>
              </a:rPr>
              <a:t>Uncontrolled copy not subject to amendment</a:t>
            </a:r>
            <a:endParaRPr kumimoji="0" lang="en-GB" sz="1400" b="0" i="0" u="none" strike="noStrike" kern="0" cap="none" spc="0" normalizeH="0" baseline="0" noProof="0" dirty="0" smtClean="0">
              <a:ln>
                <a:noFill/>
              </a:ln>
              <a:solidFill>
                <a:schemeClr val="tx2"/>
              </a:solidFill>
              <a:effectLst/>
              <a:uLnTx/>
              <a:uFillTx/>
              <a:latin typeface="Arial" charset="0"/>
              <a:ea typeface="+mj-ea"/>
              <a:cs typeface="+mj-cs"/>
            </a:endParaRPr>
          </a:p>
        </p:txBody>
      </p:sp>
      <p:sp>
        <p:nvSpPr>
          <p:cNvPr id="5" name="Content Placeholder 4"/>
          <p:cNvSpPr txBox="1">
            <a:spLocks/>
          </p:cNvSpPr>
          <p:nvPr/>
        </p:nvSpPr>
        <p:spPr bwMode="auto">
          <a:xfrm>
            <a:off x="395536" y="980728"/>
            <a:ext cx="8229600" cy="4610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Principles of Flight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Learning Outcome 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algn="ctr"/>
            <a:r>
              <a:rPr lang="en-GB" sz="2800" b="1" dirty="0">
                <a:solidFill>
                  <a:srgbClr val="FFFF00"/>
                </a:solidFill>
              </a:rPr>
              <a:t>Understand </a:t>
            </a:r>
            <a:r>
              <a:rPr lang="en-GB" sz="2800" b="1" dirty="0" smtClean="0">
                <a:solidFill>
                  <a:srgbClr val="FFFF00"/>
                </a:solidFill>
              </a:rPr>
              <a:t>how the stability and manoeuvrability of an aeroplane are controlled</a:t>
            </a:r>
          </a:p>
          <a:p>
            <a:pPr algn="ctr"/>
            <a:endParaRPr lang="en-GB" sz="2800" b="1" dirty="0">
              <a:solidFill>
                <a:srgbClr val="FFFF00"/>
              </a:solidFill>
            </a:endParaRPr>
          </a:p>
          <a:p>
            <a:pPr algn="ctr"/>
            <a:r>
              <a:rPr lang="en-GB" sz="2800" b="1" dirty="0" smtClean="0">
                <a:solidFill>
                  <a:srgbClr val="FFFF00"/>
                </a:solidFill>
              </a:rPr>
              <a:t>Part 4: describe how aircraft and controls can be used for manoeuvrability</a:t>
            </a:r>
            <a:endParaRPr lang="en-US" sz="2800" b="1" dirty="0">
              <a:solidFill>
                <a:srgbClr val="FFFF00"/>
              </a:solidFill>
            </a:endParaRPr>
          </a:p>
          <a:p>
            <a:pPr algn="ctr"/>
            <a:endParaRPr lang="en-US" sz="3600" b="1" dirty="0">
              <a:solidFill>
                <a:srgbClr val="FFFF00"/>
              </a:solidFill>
            </a:endParaRPr>
          </a:p>
        </p:txBody>
      </p:sp>
      <p:sp>
        <p:nvSpPr>
          <p:cNvPr id="6" name="TextBox 4"/>
          <p:cNvSpPr txBox="1">
            <a:spLocks noChangeArrowheads="1"/>
          </p:cNvSpPr>
          <p:nvPr/>
        </p:nvSpPr>
        <p:spPr bwMode="auto">
          <a:xfrm>
            <a:off x="128588" y="6410325"/>
            <a:ext cx="3754437" cy="307975"/>
          </a:xfrm>
          <a:prstGeom prst="rect">
            <a:avLst/>
          </a:prstGeom>
          <a:noFill/>
          <a:ln w="9525">
            <a:noFill/>
            <a:miter lim="800000"/>
            <a:headEnd/>
            <a:tailEnd/>
          </a:ln>
        </p:spPr>
        <p:txBody>
          <a:bodyPr>
            <a:spAutoFit/>
          </a:bodyPr>
          <a:lstStyle/>
          <a:p>
            <a:r>
              <a:rPr lang="en-GB" sz="1400" dirty="0">
                <a:solidFill>
                  <a:schemeClr val="bg2"/>
                </a:solidFill>
              </a:rPr>
              <a:t>Revision 2.00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 Box 5"/>
          <p:cNvSpPr txBox="1">
            <a:spLocks noChangeArrowheads="1"/>
          </p:cNvSpPr>
          <p:nvPr/>
        </p:nvSpPr>
        <p:spPr bwMode="auto">
          <a:xfrm>
            <a:off x="539552" y="692696"/>
            <a:ext cx="8135938" cy="3847207"/>
          </a:xfrm>
          <a:prstGeom prst="rect">
            <a:avLst/>
          </a:prstGeom>
          <a:noFill/>
          <a:ln w="9525">
            <a:noFill/>
            <a:miter lim="800000"/>
            <a:headEnd/>
            <a:tailEnd/>
          </a:ln>
        </p:spPr>
        <p:txBody>
          <a:bodyPr>
            <a:spAutoFit/>
          </a:bodyPr>
          <a:lstStyle/>
          <a:p>
            <a:pPr>
              <a:spcBef>
                <a:spcPct val="50000"/>
              </a:spcBef>
            </a:pPr>
            <a:r>
              <a:rPr lang="en-GB" sz="2800" b="1" dirty="0">
                <a:solidFill>
                  <a:srgbClr val="FFFF00"/>
                </a:solidFill>
              </a:rPr>
              <a:t>There are </a:t>
            </a:r>
            <a:r>
              <a:rPr lang="en-GB" sz="2800" b="1" dirty="0" smtClean="0">
                <a:solidFill>
                  <a:srgbClr val="FFFF00"/>
                </a:solidFill>
              </a:rPr>
              <a:t>three </a:t>
            </a:r>
            <a:r>
              <a:rPr lang="en-GB" sz="2800" b="1" dirty="0">
                <a:solidFill>
                  <a:srgbClr val="FFFF00"/>
                </a:solidFill>
              </a:rPr>
              <a:t>p</a:t>
            </a:r>
            <a:r>
              <a:rPr lang="en-GB" sz="2800" b="1" dirty="0" smtClean="0">
                <a:solidFill>
                  <a:srgbClr val="FFFF00"/>
                </a:solidFill>
              </a:rPr>
              <a:t>rimary </a:t>
            </a:r>
            <a:r>
              <a:rPr lang="en-GB" sz="2800" b="1" dirty="0">
                <a:solidFill>
                  <a:srgbClr val="FFFF00"/>
                </a:solidFill>
              </a:rPr>
              <a:t>f</a:t>
            </a:r>
            <a:r>
              <a:rPr lang="en-GB" sz="2800" b="1" dirty="0" smtClean="0">
                <a:solidFill>
                  <a:srgbClr val="FFFF00"/>
                </a:solidFill>
              </a:rPr>
              <a:t>lying </a:t>
            </a:r>
            <a:r>
              <a:rPr lang="en-GB" sz="2800" b="1" dirty="0">
                <a:solidFill>
                  <a:srgbClr val="FFFF00"/>
                </a:solidFill>
              </a:rPr>
              <a:t>c</a:t>
            </a:r>
            <a:r>
              <a:rPr lang="en-GB" sz="2800" b="1" dirty="0" smtClean="0">
                <a:solidFill>
                  <a:srgbClr val="FFFF00"/>
                </a:solidFill>
              </a:rPr>
              <a:t>ontrols</a:t>
            </a:r>
            <a:r>
              <a:rPr lang="en-GB" sz="2800" b="1" dirty="0">
                <a:solidFill>
                  <a:srgbClr val="FFFF00"/>
                </a:solidFill>
              </a:rPr>
              <a:t>:</a:t>
            </a:r>
          </a:p>
          <a:p>
            <a:pPr>
              <a:spcBef>
                <a:spcPct val="50000"/>
              </a:spcBef>
            </a:pPr>
            <a:endParaRPr lang="en-GB" sz="2400" dirty="0">
              <a:solidFill>
                <a:srgbClr val="FFFF00"/>
              </a:solidFill>
            </a:endParaRPr>
          </a:p>
          <a:p>
            <a:pPr>
              <a:spcBef>
                <a:spcPct val="50000"/>
              </a:spcBef>
            </a:pPr>
            <a:r>
              <a:rPr lang="en-GB" sz="2400" b="1" dirty="0">
                <a:solidFill>
                  <a:srgbClr val="FFFF00"/>
                </a:solidFill>
              </a:rPr>
              <a:t>Elevators		</a:t>
            </a:r>
          </a:p>
          <a:p>
            <a:pPr>
              <a:spcBef>
                <a:spcPct val="50000"/>
              </a:spcBef>
            </a:pPr>
            <a:endParaRPr lang="en-GB" sz="2400" b="1" dirty="0">
              <a:solidFill>
                <a:srgbClr val="FFFF00"/>
              </a:solidFill>
            </a:endParaRPr>
          </a:p>
          <a:p>
            <a:pPr>
              <a:spcBef>
                <a:spcPct val="50000"/>
              </a:spcBef>
            </a:pPr>
            <a:r>
              <a:rPr lang="en-GB" sz="2400" b="1" dirty="0">
                <a:solidFill>
                  <a:srgbClr val="FFFF00"/>
                </a:solidFill>
              </a:rPr>
              <a:t>Ailerons</a:t>
            </a:r>
          </a:p>
          <a:p>
            <a:pPr>
              <a:spcBef>
                <a:spcPct val="50000"/>
              </a:spcBef>
            </a:pPr>
            <a:endParaRPr lang="en-GB" sz="2400" b="1" dirty="0">
              <a:solidFill>
                <a:srgbClr val="FFFF00"/>
              </a:solidFill>
            </a:endParaRPr>
          </a:p>
          <a:p>
            <a:pPr>
              <a:spcBef>
                <a:spcPct val="50000"/>
              </a:spcBef>
            </a:pPr>
            <a:r>
              <a:rPr lang="en-GB" sz="2400" b="1" dirty="0">
                <a:solidFill>
                  <a:srgbClr val="FFFF00"/>
                </a:solidFill>
              </a:rPr>
              <a:t>Rudder</a:t>
            </a:r>
          </a:p>
        </p:txBody>
      </p:sp>
      <p:sp>
        <p:nvSpPr>
          <p:cNvPr id="73734" name="Text Box 6"/>
          <p:cNvSpPr txBox="1">
            <a:spLocks noChangeArrowheads="1"/>
          </p:cNvSpPr>
          <p:nvPr/>
        </p:nvSpPr>
        <p:spPr bwMode="auto">
          <a:xfrm>
            <a:off x="3058915" y="1844822"/>
            <a:ext cx="1295400" cy="2736305"/>
          </a:xfrm>
          <a:prstGeom prst="rect">
            <a:avLst/>
          </a:prstGeom>
          <a:noFill/>
          <a:ln w="9525">
            <a:noFill/>
            <a:miter lim="800000"/>
            <a:headEnd/>
            <a:tailEnd/>
          </a:ln>
        </p:spPr>
        <p:txBody>
          <a:bodyPr wrap="square">
            <a:spAutoFit/>
          </a:bodyPr>
          <a:lstStyle/>
          <a:p>
            <a:pPr>
              <a:spcBef>
                <a:spcPct val="50000"/>
              </a:spcBef>
            </a:pPr>
            <a:r>
              <a:rPr lang="en-GB" sz="2400" b="1" dirty="0"/>
              <a:t>Pitch</a:t>
            </a:r>
          </a:p>
          <a:p>
            <a:pPr>
              <a:spcBef>
                <a:spcPct val="50000"/>
              </a:spcBef>
            </a:pPr>
            <a:endParaRPr lang="en-GB" sz="2400" b="1" dirty="0"/>
          </a:p>
          <a:p>
            <a:pPr>
              <a:spcBef>
                <a:spcPct val="50000"/>
              </a:spcBef>
            </a:pPr>
            <a:r>
              <a:rPr lang="en-GB" sz="2400" b="1" dirty="0"/>
              <a:t>Roll</a:t>
            </a:r>
          </a:p>
          <a:p>
            <a:pPr>
              <a:spcBef>
                <a:spcPct val="50000"/>
              </a:spcBef>
            </a:pPr>
            <a:endParaRPr lang="en-GB" sz="2200" b="1" dirty="0"/>
          </a:p>
          <a:p>
            <a:pPr>
              <a:spcBef>
                <a:spcPct val="50000"/>
              </a:spcBef>
            </a:pPr>
            <a:r>
              <a:rPr lang="en-GB" sz="2400" b="1" dirty="0"/>
              <a:t>Yaw</a:t>
            </a:r>
          </a:p>
        </p:txBody>
      </p:sp>
      <p:sp>
        <p:nvSpPr>
          <p:cNvPr id="73735" name="Text Box 7"/>
          <p:cNvSpPr txBox="1">
            <a:spLocks noChangeArrowheads="1"/>
          </p:cNvSpPr>
          <p:nvPr/>
        </p:nvSpPr>
        <p:spPr bwMode="auto">
          <a:xfrm>
            <a:off x="4859140" y="1844824"/>
            <a:ext cx="3889375" cy="2700739"/>
          </a:xfrm>
          <a:prstGeom prst="rect">
            <a:avLst/>
          </a:prstGeom>
          <a:noFill/>
          <a:ln w="9525">
            <a:noFill/>
            <a:miter lim="800000"/>
            <a:headEnd/>
            <a:tailEnd/>
          </a:ln>
        </p:spPr>
        <p:txBody>
          <a:bodyPr wrap="square">
            <a:spAutoFit/>
          </a:bodyPr>
          <a:lstStyle/>
          <a:p>
            <a:pPr>
              <a:spcBef>
                <a:spcPct val="50000"/>
              </a:spcBef>
            </a:pPr>
            <a:r>
              <a:rPr lang="en-GB" sz="2400" b="1" dirty="0">
                <a:solidFill>
                  <a:srgbClr val="FFFF00"/>
                </a:solidFill>
              </a:rPr>
              <a:t>Nose </a:t>
            </a:r>
            <a:r>
              <a:rPr lang="en-GB" sz="2400" b="1" dirty="0" smtClean="0">
                <a:solidFill>
                  <a:srgbClr val="FFFF00"/>
                </a:solidFill>
              </a:rPr>
              <a:t>up/down</a:t>
            </a:r>
            <a:endParaRPr lang="en-GB" sz="2400" b="1" dirty="0">
              <a:solidFill>
                <a:srgbClr val="FFFF00"/>
              </a:solidFill>
            </a:endParaRPr>
          </a:p>
          <a:p>
            <a:pPr>
              <a:spcBef>
                <a:spcPct val="50000"/>
              </a:spcBef>
            </a:pPr>
            <a:endParaRPr lang="en-GB" sz="2400" b="1" dirty="0">
              <a:solidFill>
                <a:srgbClr val="FFFF00"/>
              </a:solidFill>
            </a:endParaRPr>
          </a:p>
          <a:p>
            <a:pPr>
              <a:spcBef>
                <a:spcPct val="50000"/>
              </a:spcBef>
            </a:pPr>
            <a:r>
              <a:rPr lang="en-GB" sz="2400" b="1" dirty="0">
                <a:solidFill>
                  <a:srgbClr val="FFFF00"/>
                </a:solidFill>
              </a:rPr>
              <a:t>Wings </a:t>
            </a:r>
            <a:r>
              <a:rPr lang="en-GB" sz="2400" b="1" dirty="0" smtClean="0">
                <a:solidFill>
                  <a:srgbClr val="FFFF00"/>
                </a:solidFill>
              </a:rPr>
              <a:t>one </a:t>
            </a:r>
            <a:r>
              <a:rPr lang="en-GB" sz="2400" b="1" dirty="0" smtClean="0">
                <a:solidFill>
                  <a:srgbClr val="FFFF00"/>
                </a:solidFill>
              </a:rPr>
              <a:t>u</a:t>
            </a:r>
            <a:r>
              <a:rPr lang="en-GB" sz="2400" b="1" dirty="0" smtClean="0">
                <a:solidFill>
                  <a:srgbClr val="FFFF00"/>
                </a:solidFill>
              </a:rPr>
              <a:t>p/one </a:t>
            </a:r>
            <a:r>
              <a:rPr lang="en-GB" sz="2400" b="1" dirty="0">
                <a:solidFill>
                  <a:srgbClr val="FFFF00"/>
                </a:solidFill>
              </a:rPr>
              <a:t>d</a:t>
            </a:r>
            <a:r>
              <a:rPr lang="en-GB" sz="2400" b="1" dirty="0" smtClean="0">
                <a:solidFill>
                  <a:srgbClr val="FFFF00"/>
                </a:solidFill>
              </a:rPr>
              <a:t>own</a:t>
            </a:r>
            <a:endParaRPr lang="en-GB" sz="2400" b="1" dirty="0">
              <a:solidFill>
                <a:srgbClr val="FFFF00"/>
              </a:solidFill>
            </a:endParaRPr>
          </a:p>
          <a:p>
            <a:pPr>
              <a:spcBef>
                <a:spcPct val="50000"/>
              </a:spcBef>
            </a:pPr>
            <a:endParaRPr lang="en-GB" sz="2300" b="1" dirty="0">
              <a:solidFill>
                <a:srgbClr val="FFFF00"/>
              </a:solidFill>
            </a:endParaRPr>
          </a:p>
          <a:p>
            <a:pPr>
              <a:spcBef>
                <a:spcPct val="50000"/>
              </a:spcBef>
            </a:pPr>
            <a:r>
              <a:rPr lang="en-GB" sz="2400" b="1" dirty="0">
                <a:solidFill>
                  <a:srgbClr val="FFFF00"/>
                </a:solidFill>
              </a:rPr>
              <a:t>Nose </a:t>
            </a:r>
            <a:r>
              <a:rPr lang="en-GB" sz="2400" b="1" dirty="0" smtClean="0">
                <a:solidFill>
                  <a:srgbClr val="FFFF00"/>
                </a:solidFill>
              </a:rPr>
              <a:t>left/right</a:t>
            </a:r>
            <a:endParaRPr lang="en-GB" sz="2400" b="1" dirty="0">
              <a:solidFill>
                <a:srgbClr val="FFFF00"/>
              </a:solidFill>
            </a:endParaRPr>
          </a:p>
        </p:txBody>
      </p:sp>
      <p:sp>
        <p:nvSpPr>
          <p:cNvPr id="73736" name="Text Box 8"/>
          <p:cNvSpPr txBox="1">
            <a:spLocks noChangeArrowheads="1"/>
          </p:cNvSpPr>
          <p:nvPr/>
        </p:nvSpPr>
        <p:spPr bwMode="auto">
          <a:xfrm>
            <a:off x="323528" y="4941168"/>
            <a:ext cx="8496300" cy="997196"/>
          </a:xfrm>
          <a:prstGeom prst="rect">
            <a:avLst/>
          </a:prstGeom>
          <a:noFill/>
          <a:ln w="9525">
            <a:noFill/>
            <a:miter lim="800000"/>
            <a:headEnd/>
            <a:tailEnd/>
          </a:ln>
        </p:spPr>
        <p:txBody>
          <a:bodyPr wrap="square">
            <a:spAutoFit/>
          </a:bodyPr>
          <a:lstStyle/>
          <a:p>
            <a:pPr algn="ctr">
              <a:spcBef>
                <a:spcPct val="50000"/>
              </a:spcBef>
            </a:pPr>
            <a:r>
              <a:rPr lang="en-GB" sz="2800" b="1" dirty="0" smtClean="0">
                <a:solidFill>
                  <a:srgbClr val="FFFF00"/>
                </a:solidFill>
              </a:rPr>
              <a:t>ALL </a:t>
            </a:r>
            <a:r>
              <a:rPr lang="en-GB" sz="2800" b="1" dirty="0">
                <a:solidFill>
                  <a:srgbClr val="FFFF00"/>
                </a:solidFill>
              </a:rPr>
              <a:t>c</a:t>
            </a:r>
            <a:r>
              <a:rPr lang="en-GB" sz="2800" b="1" dirty="0" smtClean="0">
                <a:solidFill>
                  <a:srgbClr val="FFFF00"/>
                </a:solidFill>
              </a:rPr>
              <a:t>ontrol </a:t>
            </a:r>
            <a:r>
              <a:rPr lang="en-GB" sz="2800" b="1" dirty="0">
                <a:solidFill>
                  <a:srgbClr val="FFFF00"/>
                </a:solidFill>
              </a:rPr>
              <a:t>inputs are relative to the </a:t>
            </a:r>
            <a:r>
              <a:rPr lang="en-GB" sz="2800" b="1" dirty="0" smtClean="0">
                <a:solidFill>
                  <a:srgbClr val="FFFF00"/>
                </a:solidFill>
              </a:rPr>
              <a:t>pilot</a:t>
            </a:r>
            <a:endParaRPr lang="en-GB" sz="2800" b="1" dirty="0" smtClean="0">
              <a:solidFill>
                <a:srgbClr val="FFFF00"/>
              </a:solidFill>
            </a:endParaRPr>
          </a:p>
          <a:p>
            <a:pPr algn="ctr">
              <a:lnSpc>
                <a:spcPct val="60000"/>
              </a:lnSpc>
              <a:spcBef>
                <a:spcPct val="50000"/>
              </a:spcBef>
            </a:pPr>
            <a:r>
              <a:rPr lang="en-GB" sz="2800" b="1" dirty="0" smtClean="0">
                <a:solidFill>
                  <a:srgbClr val="FFFF00"/>
                </a:solidFill>
              </a:rPr>
              <a:t>regardless </a:t>
            </a:r>
            <a:r>
              <a:rPr lang="en-GB" sz="2800" b="1" dirty="0">
                <a:solidFill>
                  <a:srgbClr val="FFFF00"/>
                </a:solidFill>
              </a:rPr>
              <a:t>of the </a:t>
            </a:r>
            <a:r>
              <a:rPr lang="en-GB" sz="2800" b="1" dirty="0" smtClean="0">
                <a:solidFill>
                  <a:srgbClr val="FFFF00"/>
                </a:solidFill>
              </a:rPr>
              <a:t>aircraft’s </a:t>
            </a:r>
            <a:r>
              <a:rPr lang="en-GB" sz="2800" b="1" dirty="0">
                <a:solidFill>
                  <a:srgbClr val="FFFF00"/>
                </a:solidFill>
              </a:rPr>
              <a:t>a</a:t>
            </a:r>
            <a:r>
              <a:rPr lang="en-GB" sz="2800" b="1" dirty="0" smtClean="0">
                <a:solidFill>
                  <a:srgbClr val="FFFF00"/>
                </a:solidFill>
              </a:rPr>
              <a:t>ttitude </a:t>
            </a:r>
            <a:r>
              <a:rPr lang="en-GB" sz="2800" b="1" dirty="0">
                <a:solidFill>
                  <a:srgbClr val="FFFF00"/>
                </a:solidFill>
              </a:rPr>
              <a:t>or </a:t>
            </a:r>
            <a:r>
              <a:rPr lang="en-GB" sz="2800" b="1" dirty="0" smtClean="0">
                <a:solidFill>
                  <a:srgbClr val="FFFF00"/>
                </a:solidFill>
              </a:rPr>
              <a:t>position </a:t>
            </a:r>
            <a:endParaRPr lang="en-GB"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wipe(left)">
                                      <p:cBhvr>
                                        <p:cTn id="7" dur="1000"/>
                                        <p:tgtEl>
                                          <p:spTgt spid="73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3">
                                            <p:txEl>
                                              <p:pRg st="2" end="2"/>
                                            </p:txEl>
                                          </p:spTgt>
                                        </p:tgtEl>
                                        <p:attrNameLst>
                                          <p:attrName>style.visibility</p:attrName>
                                        </p:attrNameLst>
                                      </p:cBhvr>
                                      <p:to>
                                        <p:strVal val="visible"/>
                                      </p:to>
                                    </p:set>
                                    <p:animEffect transition="in" filter="fade">
                                      <p:cBhvr>
                                        <p:cTn id="12" dur="1000"/>
                                        <p:tgtEl>
                                          <p:spTgt spid="737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3">
                                            <p:txEl>
                                              <p:pRg st="4" end="4"/>
                                            </p:txEl>
                                          </p:spTgt>
                                        </p:tgtEl>
                                        <p:attrNameLst>
                                          <p:attrName>style.visibility</p:attrName>
                                        </p:attrNameLst>
                                      </p:cBhvr>
                                      <p:to>
                                        <p:strVal val="visible"/>
                                      </p:to>
                                    </p:set>
                                    <p:animEffect transition="in" filter="fade">
                                      <p:cBhvr>
                                        <p:cTn id="17" dur="1000"/>
                                        <p:tgtEl>
                                          <p:spTgt spid="737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733">
                                            <p:txEl>
                                              <p:pRg st="6" end="6"/>
                                            </p:txEl>
                                          </p:spTgt>
                                        </p:tgtEl>
                                        <p:attrNameLst>
                                          <p:attrName>style.visibility</p:attrName>
                                        </p:attrNameLst>
                                      </p:cBhvr>
                                      <p:to>
                                        <p:strVal val="visible"/>
                                      </p:to>
                                    </p:set>
                                    <p:animEffect transition="in" filter="fade">
                                      <p:cBhvr>
                                        <p:cTn id="22" dur="1000"/>
                                        <p:tgtEl>
                                          <p:spTgt spid="7373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3734">
                                            <p:txEl>
                                              <p:pRg st="0" end="0"/>
                                            </p:txEl>
                                          </p:spTgt>
                                        </p:tgtEl>
                                        <p:attrNameLst>
                                          <p:attrName>style.visibility</p:attrName>
                                        </p:attrNameLst>
                                      </p:cBhvr>
                                      <p:to>
                                        <p:strVal val="visible"/>
                                      </p:to>
                                    </p:set>
                                    <p:animEffect transition="in" filter="wipe(left)">
                                      <p:cBhvr>
                                        <p:cTn id="27" dur="1000"/>
                                        <p:tgtEl>
                                          <p:spTgt spid="737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3735">
                                            <p:txEl>
                                              <p:pRg st="0" end="0"/>
                                            </p:txEl>
                                          </p:spTgt>
                                        </p:tgtEl>
                                        <p:attrNameLst>
                                          <p:attrName>style.visibility</p:attrName>
                                        </p:attrNameLst>
                                      </p:cBhvr>
                                      <p:to>
                                        <p:strVal val="visible"/>
                                      </p:to>
                                    </p:set>
                                    <p:animEffect transition="in" filter="wipe(left)">
                                      <p:cBhvr>
                                        <p:cTn id="32" dur="1000"/>
                                        <p:tgtEl>
                                          <p:spTgt spid="737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3734">
                                            <p:txEl>
                                              <p:pRg st="2" end="2"/>
                                            </p:txEl>
                                          </p:spTgt>
                                        </p:tgtEl>
                                        <p:attrNameLst>
                                          <p:attrName>style.visibility</p:attrName>
                                        </p:attrNameLst>
                                      </p:cBhvr>
                                      <p:to>
                                        <p:strVal val="visible"/>
                                      </p:to>
                                    </p:set>
                                    <p:animEffect transition="in" filter="wipe(left)">
                                      <p:cBhvr>
                                        <p:cTn id="37" dur="1000"/>
                                        <p:tgtEl>
                                          <p:spTgt spid="7373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3735">
                                            <p:txEl>
                                              <p:pRg st="2" end="2"/>
                                            </p:txEl>
                                          </p:spTgt>
                                        </p:tgtEl>
                                        <p:attrNameLst>
                                          <p:attrName>style.visibility</p:attrName>
                                        </p:attrNameLst>
                                      </p:cBhvr>
                                      <p:to>
                                        <p:strVal val="visible"/>
                                      </p:to>
                                    </p:set>
                                    <p:animEffect transition="in" filter="wipe(left)">
                                      <p:cBhvr>
                                        <p:cTn id="42" dur="1000"/>
                                        <p:tgtEl>
                                          <p:spTgt spid="7373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3734">
                                            <p:txEl>
                                              <p:pRg st="4" end="4"/>
                                            </p:txEl>
                                          </p:spTgt>
                                        </p:tgtEl>
                                        <p:attrNameLst>
                                          <p:attrName>style.visibility</p:attrName>
                                        </p:attrNameLst>
                                      </p:cBhvr>
                                      <p:to>
                                        <p:strVal val="visible"/>
                                      </p:to>
                                    </p:set>
                                    <p:animEffect transition="in" filter="wipe(left)">
                                      <p:cBhvr>
                                        <p:cTn id="47" dur="1000"/>
                                        <p:tgtEl>
                                          <p:spTgt spid="7373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3735">
                                            <p:txEl>
                                              <p:pRg st="4" end="4"/>
                                            </p:txEl>
                                          </p:spTgt>
                                        </p:tgtEl>
                                        <p:attrNameLst>
                                          <p:attrName>style.visibility</p:attrName>
                                        </p:attrNameLst>
                                      </p:cBhvr>
                                      <p:to>
                                        <p:strVal val="visible"/>
                                      </p:to>
                                    </p:set>
                                    <p:animEffect transition="in" filter="wipe(left)">
                                      <p:cBhvr>
                                        <p:cTn id="52" dur="1000"/>
                                        <p:tgtEl>
                                          <p:spTgt spid="7373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3736">
                                            <p:txEl>
                                              <p:pRg st="0" end="0"/>
                                            </p:txEl>
                                          </p:spTgt>
                                        </p:tgtEl>
                                        <p:attrNameLst>
                                          <p:attrName>style.visibility</p:attrName>
                                        </p:attrNameLst>
                                      </p:cBhvr>
                                      <p:to>
                                        <p:strVal val="visible"/>
                                      </p:to>
                                    </p:set>
                                    <p:animEffect transition="in" filter="wipe(left)">
                                      <p:cBhvr>
                                        <p:cTn id="57" dur="1000"/>
                                        <p:tgtEl>
                                          <p:spTgt spid="73736">
                                            <p:txEl>
                                              <p:pRg st="0" end="0"/>
                                            </p:txEl>
                                          </p:spTgt>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73736">
                                            <p:txEl>
                                              <p:pRg st="1" end="1"/>
                                            </p:txEl>
                                          </p:spTgt>
                                        </p:tgtEl>
                                        <p:attrNameLst>
                                          <p:attrName>style.visibility</p:attrName>
                                        </p:attrNameLst>
                                      </p:cBhvr>
                                      <p:to>
                                        <p:strVal val="visible"/>
                                      </p:to>
                                    </p:set>
                                    <p:animEffect transition="in" filter="wipe(left)">
                                      <p:cBhvr>
                                        <p:cTn id="61" dur="1000"/>
                                        <p:tgtEl>
                                          <p:spTgt spid="737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2268538" y="1125538"/>
            <a:ext cx="4787900" cy="4868862"/>
            <a:chOff x="1429" y="709"/>
            <a:chExt cx="3016" cy="3067"/>
          </a:xfrm>
        </p:grpSpPr>
        <p:grpSp>
          <p:nvGrpSpPr>
            <p:cNvPr id="3" name="Group 5"/>
            <p:cNvGrpSpPr>
              <a:grpSpLocks/>
            </p:cNvGrpSpPr>
            <p:nvPr/>
          </p:nvGrpSpPr>
          <p:grpSpPr bwMode="auto">
            <a:xfrm rot="2921138" flipH="1">
              <a:off x="1392" y="882"/>
              <a:ext cx="3067" cy="2721"/>
              <a:chOff x="1943" y="1419"/>
              <a:chExt cx="1632" cy="1408"/>
            </a:xfrm>
          </p:grpSpPr>
          <p:sp>
            <p:nvSpPr>
              <p:cNvPr id="20502" name="Freeform 6"/>
              <p:cNvSpPr>
                <a:spLocks/>
              </p:cNvSpPr>
              <p:nvPr/>
            </p:nvSpPr>
            <p:spPr bwMode="auto">
              <a:xfrm>
                <a:off x="2533" y="1727"/>
                <a:ext cx="252" cy="182"/>
              </a:xfrm>
              <a:custGeom>
                <a:avLst/>
                <a:gdLst>
                  <a:gd name="T0" fmla="*/ 201 w 252"/>
                  <a:gd name="T1" fmla="*/ 108 h 182"/>
                  <a:gd name="T2" fmla="*/ 208 w 252"/>
                  <a:gd name="T3" fmla="*/ 117 h 182"/>
                  <a:gd name="T4" fmla="*/ 215 w 252"/>
                  <a:gd name="T5" fmla="*/ 125 h 182"/>
                  <a:gd name="T6" fmla="*/ 223 w 252"/>
                  <a:gd name="T7" fmla="*/ 132 h 182"/>
                  <a:gd name="T8" fmla="*/ 231 w 252"/>
                  <a:gd name="T9" fmla="*/ 139 h 182"/>
                  <a:gd name="T10" fmla="*/ 238 w 252"/>
                  <a:gd name="T11" fmla="*/ 148 h 182"/>
                  <a:gd name="T12" fmla="*/ 243 w 252"/>
                  <a:gd name="T13" fmla="*/ 156 h 182"/>
                  <a:gd name="T14" fmla="*/ 248 w 252"/>
                  <a:gd name="T15" fmla="*/ 168 h 182"/>
                  <a:gd name="T16" fmla="*/ 251 w 252"/>
                  <a:gd name="T17" fmla="*/ 181 h 182"/>
                  <a:gd name="T18" fmla="*/ 249 w 252"/>
                  <a:gd name="T19" fmla="*/ 181 h 182"/>
                  <a:gd name="T20" fmla="*/ 244 w 252"/>
                  <a:gd name="T21" fmla="*/ 180 h 182"/>
                  <a:gd name="T22" fmla="*/ 237 w 252"/>
                  <a:gd name="T23" fmla="*/ 180 h 182"/>
                  <a:gd name="T24" fmla="*/ 226 w 252"/>
                  <a:gd name="T25" fmla="*/ 178 h 182"/>
                  <a:gd name="T26" fmla="*/ 213 w 252"/>
                  <a:gd name="T27" fmla="*/ 177 h 182"/>
                  <a:gd name="T28" fmla="*/ 200 w 252"/>
                  <a:gd name="T29" fmla="*/ 176 h 182"/>
                  <a:gd name="T30" fmla="*/ 185 w 252"/>
                  <a:gd name="T31" fmla="*/ 174 h 182"/>
                  <a:gd name="T32" fmla="*/ 169 w 252"/>
                  <a:gd name="T33" fmla="*/ 173 h 182"/>
                  <a:gd name="T34" fmla="*/ 154 w 252"/>
                  <a:gd name="T35" fmla="*/ 172 h 182"/>
                  <a:gd name="T36" fmla="*/ 139 w 252"/>
                  <a:gd name="T37" fmla="*/ 171 h 182"/>
                  <a:gd name="T38" fmla="*/ 125 w 252"/>
                  <a:gd name="T39" fmla="*/ 168 h 182"/>
                  <a:gd name="T40" fmla="*/ 113 w 252"/>
                  <a:gd name="T41" fmla="*/ 167 h 182"/>
                  <a:gd name="T42" fmla="*/ 103 w 252"/>
                  <a:gd name="T43" fmla="*/ 165 h 182"/>
                  <a:gd name="T44" fmla="*/ 95 w 252"/>
                  <a:gd name="T45" fmla="*/ 163 h 182"/>
                  <a:gd name="T46" fmla="*/ 89 w 252"/>
                  <a:gd name="T47" fmla="*/ 162 h 182"/>
                  <a:gd name="T48" fmla="*/ 88 w 252"/>
                  <a:gd name="T49" fmla="*/ 160 h 182"/>
                  <a:gd name="T50" fmla="*/ 87 w 252"/>
                  <a:gd name="T51" fmla="*/ 156 h 182"/>
                  <a:gd name="T52" fmla="*/ 84 w 252"/>
                  <a:gd name="T53" fmla="*/ 151 h 182"/>
                  <a:gd name="T54" fmla="*/ 80 w 252"/>
                  <a:gd name="T55" fmla="*/ 142 h 182"/>
                  <a:gd name="T56" fmla="*/ 73 w 252"/>
                  <a:gd name="T57" fmla="*/ 131 h 182"/>
                  <a:gd name="T58" fmla="*/ 66 w 252"/>
                  <a:gd name="T59" fmla="*/ 118 h 182"/>
                  <a:gd name="T60" fmla="*/ 59 w 252"/>
                  <a:gd name="T61" fmla="*/ 104 h 182"/>
                  <a:gd name="T62" fmla="*/ 51 w 252"/>
                  <a:gd name="T63" fmla="*/ 90 h 182"/>
                  <a:gd name="T64" fmla="*/ 41 w 252"/>
                  <a:gd name="T65" fmla="*/ 75 h 182"/>
                  <a:gd name="T66" fmla="*/ 34 w 252"/>
                  <a:gd name="T67" fmla="*/ 60 h 182"/>
                  <a:gd name="T68" fmla="*/ 26 w 252"/>
                  <a:gd name="T69" fmla="*/ 45 h 182"/>
                  <a:gd name="T70" fmla="*/ 18 w 252"/>
                  <a:gd name="T71" fmla="*/ 33 h 182"/>
                  <a:gd name="T72" fmla="*/ 12 w 252"/>
                  <a:gd name="T73" fmla="*/ 22 h 182"/>
                  <a:gd name="T74" fmla="*/ 7 w 252"/>
                  <a:gd name="T75" fmla="*/ 12 h 182"/>
                  <a:gd name="T76" fmla="*/ 3 w 252"/>
                  <a:gd name="T77" fmla="*/ 5 h 182"/>
                  <a:gd name="T78" fmla="*/ 0 w 252"/>
                  <a:gd name="T79" fmla="*/ 1 h 182"/>
                  <a:gd name="T80" fmla="*/ 0 w 252"/>
                  <a:gd name="T81" fmla="*/ 0 h 182"/>
                  <a:gd name="T82" fmla="*/ 4 w 252"/>
                  <a:gd name="T83" fmla="*/ 2 h 182"/>
                  <a:gd name="T84" fmla="*/ 11 w 252"/>
                  <a:gd name="T85" fmla="*/ 6 h 182"/>
                  <a:gd name="T86" fmla="*/ 21 w 252"/>
                  <a:gd name="T87" fmla="*/ 12 h 182"/>
                  <a:gd name="T88" fmla="*/ 34 w 252"/>
                  <a:gd name="T89" fmla="*/ 19 h 182"/>
                  <a:gd name="T90" fmla="*/ 48 w 252"/>
                  <a:gd name="T91" fmla="*/ 27 h 182"/>
                  <a:gd name="T92" fmla="*/ 65 w 252"/>
                  <a:gd name="T93" fmla="*/ 36 h 182"/>
                  <a:gd name="T94" fmla="*/ 84 w 252"/>
                  <a:gd name="T95" fmla="*/ 45 h 182"/>
                  <a:gd name="T96" fmla="*/ 102 w 252"/>
                  <a:gd name="T97" fmla="*/ 55 h 182"/>
                  <a:gd name="T98" fmla="*/ 120 w 252"/>
                  <a:gd name="T99" fmla="*/ 65 h 182"/>
                  <a:gd name="T100" fmla="*/ 138 w 252"/>
                  <a:gd name="T101" fmla="*/ 74 h 182"/>
                  <a:gd name="T102" fmla="*/ 154 w 252"/>
                  <a:gd name="T103" fmla="*/ 83 h 182"/>
                  <a:gd name="T104" fmla="*/ 169 w 252"/>
                  <a:gd name="T105" fmla="*/ 91 h 182"/>
                  <a:gd name="T106" fmla="*/ 182 w 252"/>
                  <a:gd name="T107" fmla="*/ 98 h 182"/>
                  <a:gd name="T108" fmla="*/ 191 w 252"/>
                  <a:gd name="T109" fmla="*/ 102 h 182"/>
                  <a:gd name="T110" fmla="*/ 198 w 252"/>
                  <a:gd name="T111" fmla="*/ 106 h 182"/>
                  <a:gd name="T112" fmla="*/ 201 w 252"/>
                  <a:gd name="T113" fmla="*/ 108 h 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
                  <a:gd name="T172" fmla="*/ 0 h 182"/>
                  <a:gd name="T173" fmla="*/ 252 w 252"/>
                  <a:gd name="T174" fmla="*/ 182 h 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 h="182">
                    <a:moveTo>
                      <a:pt x="201" y="108"/>
                    </a:moveTo>
                    <a:lnTo>
                      <a:pt x="208" y="117"/>
                    </a:lnTo>
                    <a:lnTo>
                      <a:pt x="215" y="125"/>
                    </a:lnTo>
                    <a:lnTo>
                      <a:pt x="223" y="132"/>
                    </a:lnTo>
                    <a:lnTo>
                      <a:pt x="231" y="139"/>
                    </a:lnTo>
                    <a:lnTo>
                      <a:pt x="238" y="148"/>
                    </a:lnTo>
                    <a:lnTo>
                      <a:pt x="243" y="156"/>
                    </a:lnTo>
                    <a:lnTo>
                      <a:pt x="248" y="168"/>
                    </a:lnTo>
                    <a:lnTo>
                      <a:pt x="251" y="181"/>
                    </a:lnTo>
                    <a:lnTo>
                      <a:pt x="249" y="181"/>
                    </a:lnTo>
                    <a:lnTo>
                      <a:pt x="244" y="180"/>
                    </a:lnTo>
                    <a:lnTo>
                      <a:pt x="237" y="180"/>
                    </a:lnTo>
                    <a:lnTo>
                      <a:pt x="226" y="178"/>
                    </a:lnTo>
                    <a:lnTo>
                      <a:pt x="213" y="177"/>
                    </a:lnTo>
                    <a:lnTo>
                      <a:pt x="200" y="176"/>
                    </a:lnTo>
                    <a:lnTo>
                      <a:pt x="185" y="174"/>
                    </a:lnTo>
                    <a:lnTo>
                      <a:pt x="169" y="173"/>
                    </a:lnTo>
                    <a:lnTo>
                      <a:pt x="154" y="172"/>
                    </a:lnTo>
                    <a:lnTo>
                      <a:pt x="139" y="171"/>
                    </a:lnTo>
                    <a:lnTo>
                      <a:pt x="125" y="168"/>
                    </a:lnTo>
                    <a:lnTo>
                      <a:pt x="113" y="167"/>
                    </a:lnTo>
                    <a:lnTo>
                      <a:pt x="103" y="165"/>
                    </a:lnTo>
                    <a:lnTo>
                      <a:pt x="95" y="163"/>
                    </a:lnTo>
                    <a:lnTo>
                      <a:pt x="89" y="162"/>
                    </a:lnTo>
                    <a:lnTo>
                      <a:pt x="88" y="160"/>
                    </a:lnTo>
                    <a:lnTo>
                      <a:pt x="87" y="156"/>
                    </a:lnTo>
                    <a:lnTo>
                      <a:pt x="84" y="151"/>
                    </a:lnTo>
                    <a:lnTo>
                      <a:pt x="80" y="142"/>
                    </a:lnTo>
                    <a:lnTo>
                      <a:pt x="73" y="131"/>
                    </a:lnTo>
                    <a:lnTo>
                      <a:pt x="66" y="118"/>
                    </a:lnTo>
                    <a:lnTo>
                      <a:pt x="59" y="104"/>
                    </a:lnTo>
                    <a:lnTo>
                      <a:pt x="51" y="90"/>
                    </a:lnTo>
                    <a:lnTo>
                      <a:pt x="41" y="75"/>
                    </a:lnTo>
                    <a:lnTo>
                      <a:pt x="34" y="60"/>
                    </a:lnTo>
                    <a:lnTo>
                      <a:pt x="26" y="45"/>
                    </a:lnTo>
                    <a:lnTo>
                      <a:pt x="18" y="33"/>
                    </a:lnTo>
                    <a:lnTo>
                      <a:pt x="12" y="22"/>
                    </a:lnTo>
                    <a:lnTo>
                      <a:pt x="7" y="12"/>
                    </a:lnTo>
                    <a:lnTo>
                      <a:pt x="3" y="5"/>
                    </a:lnTo>
                    <a:lnTo>
                      <a:pt x="0" y="1"/>
                    </a:lnTo>
                    <a:lnTo>
                      <a:pt x="0" y="0"/>
                    </a:lnTo>
                    <a:lnTo>
                      <a:pt x="4" y="2"/>
                    </a:lnTo>
                    <a:lnTo>
                      <a:pt x="11" y="6"/>
                    </a:lnTo>
                    <a:lnTo>
                      <a:pt x="21" y="12"/>
                    </a:lnTo>
                    <a:lnTo>
                      <a:pt x="34" y="19"/>
                    </a:lnTo>
                    <a:lnTo>
                      <a:pt x="48" y="27"/>
                    </a:lnTo>
                    <a:lnTo>
                      <a:pt x="65" y="36"/>
                    </a:lnTo>
                    <a:lnTo>
                      <a:pt x="84" y="45"/>
                    </a:lnTo>
                    <a:lnTo>
                      <a:pt x="102" y="55"/>
                    </a:lnTo>
                    <a:lnTo>
                      <a:pt x="120" y="65"/>
                    </a:lnTo>
                    <a:lnTo>
                      <a:pt x="138" y="74"/>
                    </a:lnTo>
                    <a:lnTo>
                      <a:pt x="154" y="83"/>
                    </a:lnTo>
                    <a:lnTo>
                      <a:pt x="169" y="91"/>
                    </a:lnTo>
                    <a:lnTo>
                      <a:pt x="182" y="98"/>
                    </a:lnTo>
                    <a:lnTo>
                      <a:pt x="191" y="102"/>
                    </a:lnTo>
                    <a:lnTo>
                      <a:pt x="198" y="106"/>
                    </a:lnTo>
                    <a:lnTo>
                      <a:pt x="201" y="108"/>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20503" name="Freeform 7"/>
              <p:cNvSpPr>
                <a:spLocks/>
              </p:cNvSpPr>
              <p:nvPr/>
            </p:nvSpPr>
            <p:spPr bwMode="auto">
              <a:xfrm>
                <a:off x="2533" y="1727"/>
                <a:ext cx="262" cy="192"/>
              </a:xfrm>
              <a:custGeom>
                <a:avLst/>
                <a:gdLst>
                  <a:gd name="T0" fmla="*/ 209 w 262"/>
                  <a:gd name="T1" fmla="*/ 114 h 192"/>
                  <a:gd name="T2" fmla="*/ 209 w 262"/>
                  <a:gd name="T3" fmla="*/ 114 h 192"/>
                  <a:gd name="T4" fmla="*/ 216 w 262"/>
                  <a:gd name="T5" fmla="*/ 123 h 192"/>
                  <a:gd name="T6" fmla="*/ 224 w 262"/>
                  <a:gd name="T7" fmla="*/ 132 h 192"/>
                  <a:gd name="T8" fmla="*/ 232 w 262"/>
                  <a:gd name="T9" fmla="*/ 139 h 192"/>
                  <a:gd name="T10" fmla="*/ 240 w 262"/>
                  <a:gd name="T11" fmla="*/ 147 h 192"/>
                  <a:gd name="T12" fmla="*/ 247 w 262"/>
                  <a:gd name="T13" fmla="*/ 156 h 192"/>
                  <a:gd name="T14" fmla="*/ 253 w 262"/>
                  <a:gd name="T15" fmla="*/ 165 h 192"/>
                  <a:gd name="T16" fmla="*/ 258 w 262"/>
                  <a:gd name="T17" fmla="*/ 177 h 192"/>
                  <a:gd name="T18" fmla="*/ 261 w 262"/>
                  <a:gd name="T19" fmla="*/ 191 h 192"/>
                  <a:gd name="T20" fmla="*/ 259 w 262"/>
                  <a:gd name="T21" fmla="*/ 191 h 192"/>
                  <a:gd name="T22" fmla="*/ 254 w 262"/>
                  <a:gd name="T23" fmla="*/ 190 h 192"/>
                  <a:gd name="T24" fmla="*/ 246 w 262"/>
                  <a:gd name="T25" fmla="*/ 190 h 192"/>
                  <a:gd name="T26" fmla="*/ 235 w 262"/>
                  <a:gd name="T27" fmla="*/ 188 h 192"/>
                  <a:gd name="T28" fmla="*/ 222 w 262"/>
                  <a:gd name="T29" fmla="*/ 187 h 192"/>
                  <a:gd name="T30" fmla="*/ 208 w 262"/>
                  <a:gd name="T31" fmla="*/ 186 h 192"/>
                  <a:gd name="T32" fmla="*/ 192 w 262"/>
                  <a:gd name="T33" fmla="*/ 184 h 192"/>
                  <a:gd name="T34" fmla="*/ 176 w 262"/>
                  <a:gd name="T35" fmla="*/ 183 h 192"/>
                  <a:gd name="T36" fmla="*/ 160 w 262"/>
                  <a:gd name="T37" fmla="*/ 181 h 192"/>
                  <a:gd name="T38" fmla="*/ 145 w 262"/>
                  <a:gd name="T39" fmla="*/ 180 h 192"/>
                  <a:gd name="T40" fmla="*/ 130 w 262"/>
                  <a:gd name="T41" fmla="*/ 177 h 192"/>
                  <a:gd name="T42" fmla="*/ 118 w 262"/>
                  <a:gd name="T43" fmla="*/ 176 h 192"/>
                  <a:gd name="T44" fmla="*/ 107 w 262"/>
                  <a:gd name="T45" fmla="*/ 174 h 192"/>
                  <a:gd name="T46" fmla="*/ 99 w 262"/>
                  <a:gd name="T47" fmla="*/ 172 h 192"/>
                  <a:gd name="T48" fmla="*/ 93 w 262"/>
                  <a:gd name="T49" fmla="*/ 171 h 192"/>
                  <a:gd name="T50" fmla="*/ 91 w 262"/>
                  <a:gd name="T51" fmla="*/ 169 h 192"/>
                  <a:gd name="T52" fmla="*/ 90 w 262"/>
                  <a:gd name="T53" fmla="*/ 165 h 192"/>
                  <a:gd name="T54" fmla="*/ 87 w 262"/>
                  <a:gd name="T55" fmla="*/ 159 h 192"/>
                  <a:gd name="T56" fmla="*/ 83 w 262"/>
                  <a:gd name="T57" fmla="*/ 150 h 192"/>
                  <a:gd name="T58" fmla="*/ 76 w 262"/>
                  <a:gd name="T59" fmla="*/ 138 h 192"/>
                  <a:gd name="T60" fmla="*/ 69 w 262"/>
                  <a:gd name="T61" fmla="*/ 124 h 192"/>
                  <a:gd name="T62" fmla="*/ 61 w 262"/>
                  <a:gd name="T63" fmla="*/ 110 h 192"/>
                  <a:gd name="T64" fmla="*/ 53 w 262"/>
                  <a:gd name="T65" fmla="*/ 95 h 192"/>
                  <a:gd name="T66" fmla="*/ 43 w 262"/>
                  <a:gd name="T67" fmla="*/ 79 h 192"/>
                  <a:gd name="T68" fmla="*/ 35 w 262"/>
                  <a:gd name="T69" fmla="*/ 63 h 192"/>
                  <a:gd name="T70" fmla="*/ 27 w 262"/>
                  <a:gd name="T71" fmla="*/ 48 h 192"/>
                  <a:gd name="T72" fmla="*/ 19 w 262"/>
                  <a:gd name="T73" fmla="*/ 35 h 192"/>
                  <a:gd name="T74" fmla="*/ 12 w 262"/>
                  <a:gd name="T75" fmla="*/ 23 h 192"/>
                  <a:gd name="T76" fmla="*/ 7 w 262"/>
                  <a:gd name="T77" fmla="*/ 13 h 192"/>
                  <a:gd name="T78" fmla="*/ 3 w 262"/>
                  <a:gd name="T79" fmla="*/ 5 h 192"/>
                  <a:gd name="T80" fmla="*/ 0 w 262"/>
                  <a:gd name="T81" fmla="*/ 1 h 192"/>
                  <a:gd name="T82" fmla="*/ 0 w 262"/>
                  <a:gd name="T83" fmla="*/ 0 h 192"/>
                  <a:gd name="T84" fmla="*/ 4 w 262"/>
                  <a:gd name="T85" fmla="*/ 2 h 192"/>
                  <a:gd name="T86" fmla="*/ 11 w 262"/>
                  <a:gd name="T87" fmla="*/ 6 h 192"/>
                  <a:gd name="T88" fmla="*/ 22 w 262"/>
                  <a:gd name="T89" fmla="*/ 13 h 192"/>
                  <a:gd name="T90" fmla="*/ 35 w 262"/>
                  <a:gd name="T91" fmla="*/ 20 h 192"/>
                  <a:gd name="T92" fmla="*/ 50 w 262"/>
                  <a:gd name="T93" fmla="*/ 28 h 192"/>
                  <a:gd name="T94" fmla="*/ 68 w 262"/>
                  <a:gd name="T95" fmla="*/ 38 h 192"/>
                  <a:gd name="T96" fmla="*/ 87 w 262"/>
                  <a:gd name="T97" fmla="*/ 48 h 192"/>
                  <a:gd name="T98" fmla="*/ 106 w 262"/>
                  <a:gd name="T99" fmla="*/ 58 h 192"/>
                  <a:gd name="T100" fmla="*/ 125 w 262"/>
                  <a:gd name="T101" fmla="*/ 69 h 192"/>
                  <a:gd name="T102" fmla="*/ 143 w 262"/>
                  <a:gd name="T103" fmla="*/ 78 h 192"/>
                  <a:gd name="T104" fmla="*/ 160 w 262"/>
                  <a:gd name="T105" fmla="*/ 88 h 192"/>
                  <a:gd name="T106" fmla="*/ 176 w 262"/>
                  <a:gd name="T107" fmla="*/ 96 h 192"/>
                  <a:gd name="T108" fmla="*/ 189 w 262"/>
                  <a:gd name="T109" fmla="*/ 103 h 192"/>
                  <a:gd name="T110" fmla="*/ 199 w 262"/>
                  <a:gd name="T111" fmla="*/ 108 h 192"/>
                  <a:gd name="T112" fmla="*/ 206 w 262"/>
                  <a:gd name="T113" fmla="*/ 112 h 192"/>
                  <a:gd name="T114" fmla="*/ 209 w 262"/>
                  <a:gd name="T115" fmla="*/ 114 h 1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2"/>
                  <a:gd name="T175" fmla="*/ 0 h 192"/>
                  <a:gd name="T176" fmla="*/ 262 w 262"/>
                  <a:gd name="T177" fmla="*/ 192 h 1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2" h="192">
                    <a:moveTo>
                      <a:pt x="209" y="114"/>
                    </a:moveTo>
                    <a:lnTo>
                      <a:pt x="209" y="114"/>
                    </a:lnTo>
                    <a:lnTo>
                      <a:pt x="216" y="123"/>
                    </a:lnTo>
                    <a:lnTo>
                      <a:pt x="224" y="132"/>
                    </a:lnTo>
                    <a:lnTo>
                      <a:pt x="232" y="139"/>
                    </a:lnTo>
                    <a:lnTo>
                      <a:pt x="240" y="147"/>
                    </a:lnTo>
                    <a:lnTo>
                      <a:pt x="247" y="156"/>
                    </a:lnTo>
                    <a:lnTo>
                      <a:pt x="253" y="165"/>
                    </a:lnTo>
                    <a:lnTo>
                      <a:pt x="258" y="177"/>
                    </a:lnTo>
                    <a:lnTo>
                      <a:pt x="261" y="191"/>
                    </a:lnTo>
                    <a:lnTo>
                      <a:pt x="259" y="191"/>
                    </a:lnTo>
                    <a:lnTo>
                      <a:pt x="254" y="190"/>
                    </a:lnTo>
                    <a:lnTo>
                      <a:pt x="246" y="190"/>
                    </a:lnTo>
                    <a:lnTo>
                      <a:pt x="235" y="188"/>
                    </a:lnTo>
                    <a:lnTo>
                      <a:pt x="222" y="187"/>
                    </a:lnTo>
                    <a:lnTo>
                      <a:pt x="208" y="186"/>
                    </a:lnTo>
                    <a:lnTo>
                      <a:pt x="192" y="184"/>
                    </a:lnTo>
                    <a:lnTo>
                      <a:pt x="176" y="183"/>
                    </a:lnTo>
                    <a:lnTo>
                      <a:pt x="160" y="181"/>
                    </a:lnTo>
                    <a:lnTo>
                      <a:pt x="145" y="180"/>
                    </a:lnTo>
                    <a:lnTo>
                      <a:pt x="130" y="177"/>
                    </a:lnTo>
                    <a:lnTo>
                      <a:pt x="118" y="176"/>
                    </a:lnTo>
                    <a:lnTo>
                      <a:pt x="107" y="174"/>
                    </a:lnTo>
                    <a:lnTo>
                      <a:pt x="99" y="172"/>
                    </a:lnTo>
                    <a:lnTo>
                      <a:pt x="93" y="171"/>
                    </a:lnTo>
                    <a:lnTo>
                      <a:pt x="91" y="169"/>
                    </a:lnTo>
                    <a:lnTo>
                      <a:pt x="90" y="165"/>
                    </a:lnTo>
                    <a:lnTo>
                      <a:pt x="87" y="159"/>
                    </a:lnTo>
                    <a:lnTo>
                      <a:pt x="83" y="150"/>
                    </a:lnTo>
                    <a:lnTo>
                      <a:pt x="76" y="138"/>
                    </a:lnTo>
                    <a:lnTo>
                      <a:pt x="69" y="124"/>
                    </a:lnTo>
                    <a:lnTo>
                      <a:pt x="61" y="110"/>
                    </a:lnTo>
                    <a:lnTo>
                      <a:pt x="53" y="95"/>
                    </a:lnTo>
                    <a:lnTo>
                      <a:pt x="43" y="79"/>
                    </a:lnTo>
                    <a:lnTo>
                      <a:pt x="35" y="63"/>
                    </a:lnTo>
                    <a:lnTo>
                      <a:pt x="27" y="48"/>
                    </a:lnTo>
                    <a:lnTo>
                      <a:pt x="19" y="35"/>
                    </a:lnTo>
                    <a:lnTo>
                      <a:pt x="12" y="23"/>
                    </a:lnTo>
                    <a:lnTo>
                      <a:pt x="7" y="13"/>
                    </a:lnTo>
                    <a:lnTo>
                      <a:pt x="3" y="5"/>
                    </a:lnTo>
                    <a:lnTo>
                      <a:pt x="0" y="1"/>
                    </a:lnTo>
                    <a:lnTo>
                      <a:pt x="0" y="0"/>
                    </a:lnTo>
                    <a:lnTo>
                      <a:pt x="4" y="2"/>
                    </a:lnTo>
                    <a:lnTo>
                      <a:pt x="11" y="6"/>
                    </a:lnTo>
                    <a:lnTo>
                      <a:pt x="22" y="13"/>
                    </a:lnTo>
                    <a:lnTo>
                      <a:pt x="35" y="20"/>
                    </a:lnTo>
                    <a:lnTo>
                      <a:pt x="50" y="28"/>
                    </a:lnTo>
                    <a:lnTo>
                      <a:pt x="68" y="38"/>
                    </a:lnTo>
                    <a:lnTo>
                      <a:pt x="87" y="48"/>
                    </a:lnTo>
                    <a:lnTo>
                      <a:pt x="106" y="58"/>
                    </a:lnTo>
                    <a:lnTo>
                      <a:pt x="125" y="69"/>
                    </a:lnTo>
                    <a:lnTo>
                      <a:pt x="143" y="78"/>
                    </a:lnTo>
                    <a:lnTo>
                      <a:pt x="160" y="88"/>
                    </a:lnTo>
                    <a:lnTo>
                      <a:pt x="176" y="96"/>
                    </a:lnTo>
                    <a:lnTo>
                      <a:pt x="189" y="103"/>
                    </a:lnTo>
                    <a:lnTo>
                      <a:pt x="199" y="108"/>
                    </a:lnTo>
                    <a:lnTo>
                      <a:pt x="206" y="112"/>
                    </a:lnTo>
                    <a:lnTo>
                      <a:pt x="209" y="114"/>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04" name="Freeform 8"/>
              <p:cNvSpPr>
                <a:spLocks/>
              </p:cNvSpPr>
              <p:nvPr/>
            </p:nvSpPr>
            <p:spPr bwMode="auto">
              <a:xfrm>
                <a:off x="1961" y="1865"/>
                <a:ext cx="423" cy="364"/>
              </a:xfrm>
              <a:custGeom>
                <a:avLst/>
                <a:gdLst>
                  <a:gd name="T0" fmla="*/ 0 w 423"/>
                  <a:gd name="T1" fmla="*/ 0 h 364"/>
                  <a:gd name="T2" fmla="*/ 5 w 423"/>
                  <a:gd name="T3" fmla="*/ 10 h 364"/>
                  <a:gd name="T4" fmla="*/ 15 w 423"/>
                  <a:gd name="T5" fmla="*/ 29 h 364"/>
                  <a:gd name="T6" fmla="*/ 28 w 423"/>
                  <a:gd name="T7" fmla="*/ 54 h 364"/>
                  <a:gd name="T8" fmla="*/ 43 w 423"/>
                  <a:gd name="T9" fmla="*/ 84 h 364"/>
                  <a:gd name="T10" fmla="*/ 57 w 423"/>
                  <a:gd name="T11" fmla="*/ 111 h 364"/>
                  <a:gd name="T12" fmla="*/ 68 w 423"/>
                  <a:gd name="T13" fmla="*/ 135 h 364"/>
                  <a:gd name="T14" fmla="*/ 77 w 423"/>
                  <a:gd name="T15" fmla="*/ 153 h 364"/>
                  <a:gd name="T16" fmla="*/ 80 w 423"/>
                  <a:gd name="T17" fmla="*/ 160 h 364"/>
                  <a:gd name="T18" fmla="*/ 84 w 423"/>
                  <a:gd name="T19" fmla="*/ 163 h 364"/>
                  <a:gd name="T20" fmla="*/ 95 w 423"/>
                  <a:gd name="T21" fmla="*/ 169 h 364"/>
                  <a:gd name="T22" fmla="*/ 111 w 423"/>
                  <a:gd name="T23" fmla="*/ 180 h 364"/>
                  <a:gd name="T24" fmla="*/ 134 w 423"/>
                  <a:gd name="T25" fmla="*/ 194 h 364"/>
                  <a:gd name="T26" fmla="*/ 159 w 423"/>
                  <a:gd name="T27" fmla="*/ 209 h 364"/>
                  <a:gd name="T28" fmla="*/ 189 w 423"/>
                  <a:gd name="T29" fmla="*/ 228 h 364"/>
                  <a:gd name="T30" fmla="*/ 219 w 423"/>
                  <a:gd name="T31" fmla="*/ 246 h 364"/>
                  <a:gd name="T32" fmla="*/ 251 w 423"/>
                  <a:gd name="T33" fmla="*/ 265 h 364"/>
                  <a:gd name="T34" fmla="*/ 283 w 423"/>
                  <a:gd name="T35" fmla="*/ 284 h 364"/>
                  <a:gd name="T36" fmla="*/ 314 w 423"/>
                  <a:gd name="T37" fmla="*/ 303 h 364"/>
                  <a:gd name="T38" fmla="*/ 343 w 423"/>
                  <a:gd name="T39" fmla="*/ 319 h 364"/>
                  <a:gd name="T40" fmla="*/ 368 w 423"/>
                  <a:gd name="T41" fmla="*/ 335 h 364"/>
                  <a:gd name="T42" fmla="*/ 390 w 423"/>
                  <a:gd name="T43" fmla="*/ 347 h 364"/>
                  <a:gd name="T44" fmla="*/ 407 w 423"/>
                  <a:gd name="T45" fmla="*/ 356 h 364"/>
                  <a:gd name="T46" fmla="*/ 418 w 423"/>
                  <a:gd name="T47" fmla="*/ 362 h 364"/>
                  <a:gd name="T48" fmla="*/ 422 w 423"/>
                  <a:gd name="T49" fmla="*/ 363 h 364"/>
                  <a:gd name="T50" fmla="*/ 421 w 423"/>
                  <a:gd name="T51" fmla="*/ 360 h 364"/>
                  <a:gd name="T52" fmla="*/ 417 w 423"/>
                  <a:gd name="T53" fmla="*/ 353 h 364"/>
                  <a:gd name="T54" fmla="*/ 410 w 423"/>
                  <a:gd name="T55" fmla="*/ 342 h 364"/>
                  <a:gd name="T56" fmla="*/ 403 w 423"/>
                  <a:gd name="T57" fmla="*/ 328 h 364"/>
                  <a:gd name="T58" fmla="*/ 394 w 423"/>
                  <a:gd name="T59" fmla="*/ 312 h 364"/>
                  <a:gd name="T60" fmla="*/ 384 w 423"/>
                  <a:gd name="T61" fmla="*/ 294 h 364"/>
                  <a:gd name="T62" fmla="*/ 373 w 423"/>
                  <a:gd name="T63" fmla="*/ 274 h 364"/>
                  <a:gd name="T64" fmla="*/ 361 w 423"/>
                  <a:gd name="T65" fmla="*/ 255 h 364"/>
                  <a:gd name="T66" fmla="*/ 351 w 423"/>
                  <a:gd name="T67" fmla="*/ 236 h 364"/>
                  <a:gd name="T68" fmla="*/ 340 w 423"/>
                  <a:gd name="T69" fmla="*/ 217 h 364"/>
                  <a:gd name="T70" fmla="*/ 329 w 423"/>
                  <a:gd name="T71" fmla="*/ 199 h 364"/>
                  <a:gd name="T72" fmla="*/ 320 w 423"/>
                  <a:gd name="T73" fmla="*/ 183 h 364"/>
                  <a:gd name="T74" fmla="*/ 313 w 423"/>
                  <a:gd name="T75" fmla="*/ 169 h 364"/>
                  <a:gd name="T76" fmla="*/ 307 w 423"/>
                  <a:gd name="T77" fmla="*/ 159 h 364"/>
                  <a:gd name="T78" fmla="*/ 303 w 423"/>
                  <a:gd name="T79" fmla="*/ 152 h 364"/>
                  <a:gd name="T80" fmla="*/ 302 w 423"/>
                  <a:gd name="T81" fmla="*/ 149 h 364"/>
                  <a:gd name="T82" fmla="*/ 298 w 423"/>
                  <a:gd name="T83" fmla="*/ 147 h 364"/>
                  <a:gd name="T84" fmla="*/ 288 w 423"/>
                  <a:gd name="T85" fmla="*/ 141 h 364"/>
                  <a:gd name="T86" fmla="*/ 274 w 423"/>
                  <a:gd name="T87" fmla="*/ 134 h 364"/>
                  <a:gd name="T88" fmla="*/ 254 w 423"/>
                  <a:gd name="T89" fmla="*/ 125 h 364"/>
                  <a:gd name="T90" fmla="*/ 232 w 423"/>
                  <a:gd name="T91" fmla="*/ 113 h 364"/>
                  <a:gd name="T92" fmla="*/ 206 w 423"/>
                  <a:gd name="T93" fmla="*/ 100 h 364"/>
                  <a:gd name="T94" fmla="*/ 179 w 423"/>
                  <a:gd name="T95" fmla="*/ 88 h 364"/>
                  <a:gd name="T96" fmla="*/ 150 w 423"/>
                  <a:gd name="T97" fmla="*/ 73 h 364"/>
                  <a:gd name="T98" fmla="*/ 122 w 423"/>
                  <a:gd name="T99" fmla="*/ 59 h 364"/>
                  <a:gd name="T100" fmla="*/ 96 w 423"/>
                  <a:gd name="T101" fmla="*/ 47 h 364"/>
                  <a:gd name="T102" fmla="*/ 69 w 423"/>
                  <a:gd name="T103" fmla="*/ 34 h 364"/>
                  <a:gd name="T104" fmla="*/ 47 w 423"/>
                  <a:gd name="T105" fmla="*/ 22 h 364"/>
                  <a:gd name="T106" fmla="*/ 27 w 423"/>
                  <a:gd name="T107" fmla="*/ 14 h 364"/>
                  <a:gd name="T108" fmla="*/ 13 w 423"/>
                  <a:gd name="T109" fmla="*/ 6 h 364"/>
                  <a:gd name="T110" fmla="*/ 3 w 423"/>
                  <a:gd name="T111" fmla="*/ 1 h 364"/>
                  <a:gd name="T112" fmla="*/ 0 w 423"/>
                  <a:gd name="T113" fmla="*/ 0 h 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3"/>
                  <a:gd name="T172" fmla="*/ 0 h 364"/>
                  <a:gd name="T173" fmla="*/ 423 w 423"/>
                  <a:gd name="T174" fmla="*/ 364 h 3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3" h="364">
                    <a:moveTo>
                      <a:pt x="0" y="0"/>
                    </a:moveTo>
                    <a:lnTo>
                      <a:pt x="5" y="10"/>
                    </a:lnTo>
                    <a:lnTo>
                      <a:pt x="15" y="29"/>
                    </a:lnTo>
                    <a:lnTo>
                      <a:pt x="28" y="54"/>
                    </a:lnTo>
                    <a:lnTo>
                      <a:pt x="43" y="84"/>
                    </a:lnTo>
                    <a:lnTo>
                      <a:pt x="57" y="111"/>
                    </a:lnTo>
                    <a:lnTo>
                      <a:pt x="68" y="135"/>
                    </a:lnTo>
                    <a:lnTo>
                      <a:pt x="77" y="153"/>
                    </a:lnTo>
                    <a:lnTo>
                      <a:pt x="80" y="160"/>
                    </a:lnTo>
                    <a:lnTo>
                      <a:pt x="84" y="163"/>
                    </a:lnTo>
                    <a:lnTo>
                      <a:pt x="95" y="169"/>
                    </a:lnTo>
                    <a:lnTo>
                      <a:pt x="111" y="180"/>
                    </a:lnTo>
                    <a:lnTo>
                      <a:pt x="134" y="194"/>
                    </a:lnTo>
                    <a:lnTo>
                      <a:pt x="159" y="209"/>
                    </a:lnTo>
                    <a:lnTo>
                      <a:pt x="189" y="228"/>
                    </a:lnTo>
                    <a:lnTo>
                      <a:pt x="219" y="246"/>
                    </a:lnTo>
                    <a:lnTo>
                      <a:pt x="251" y="265"/>
                    </a:lnTo>
                    <a:lnTo>
                      <a:pt x="283" y="284"/>
                    </a:lnTo>
                    <a:lnTo>
                      <a:pt x="314" y="303"/>
                    </a:lnTo>
                    <a:lnTo>
                      <a:pt x="343" y="319"/>
                    </a:lnTo>
                    <a:lnTo>
                      <a:pt x="368" y="335"/>
                    </a:lnTo>
                    <a:lnTo>
                      <a:pt x="390" y="347"/>
                    </a:lnTo>
                    <a:lnTo>
                      <a:pt x="407" y="356"/>
                    </a:lnTo>
                    <a:lnTo>
                      <a:pt x="418" y="362"/>
                    </a:lnTo>
                    <a:lnTo>
                      <a:pt x="422" y="363"/>
                    </a:lnTo>
                    <a:lnTo>
                      <a:pt x="421" y="360"/>
                    </a:lnTo>
                    <a:lnTo>
                      <a:pt x="417" y="353"/>
                    </a:lnTo>
                    <a:lnTo>
                      <a:pt x="410" y="342"/>
                    </a:lnTo>
                    <a:lnTo>
                      <a:pt x="403" y="328"/>
                    </a:lnTo>
                    <a:lnTo>
                      <a:pt x="394" y="312"/>
                    </a:lnTo>
                    <a:lnTo>
                      <a:pt x="384" y="294"/>
                    </a:lnTo>
                    <a:lnTo>
                      <a:pt x="373" y="274"/>
                    </a:lnTo>
                    <a:lnTo>
                      <a:pt x="361" y="255"/>
                    </a:lnTo>
                    <a:lnTo>
                      <a:pt x="351" y="236"/>
                    </a:lnTo>
                    <a:lnTo>
                      <a:pt x="340" y="217"/>
                    </a:lnTo>
                    <a:lnTo>
                      <a:pt x="329" y="199"/>
                    </a:lnTo>
                    <a:lnTo>
                      <a:pt x="320" y="183"/>
                    </a:lnTo>
                    <a:lnTo>
                      <a:pt x="313" y="169"/>
                    </a:lnTo>
                    <a:lnTo>
                      <a:pt x="307" y="159"/>
                    </a:lnTo>
                    <a:lnTo>
                      <a:pt x="303" y="152"/>
                    </a:lnTo>
                    <a:lnTo>
                      <a:pt x="302" y="149"/>
                    </a:lnTo>
                    <a:lnTo>
                      <a:pt x="298" y="147"/>
                    </a:lnTo>
                    <a:lnTo>
                      <a:pt x="288" y="141"/>
                    </a:lnTo>
                    <a:lnTo>
                      <a:pt x="274" y="134"/>
                    </a:lnTo>
                    <a:lnTo>
                      <a:pt x="254" y="125"/>
                    </a:lnTo>
                    <a:lnTo>
                      <a:pt x="232" y="113"/>
                    </a:lnTo>
                    <a:lnTo>
                      <a:pt x="206" y="100"/>
                    </a:lnTo>
                    <a:lnTo>
                      <a:pt x="179" y="88"/>
                    </a:lnTo>
                    <a:lnTo>
                      <a:pt x="150" y="73"/>
                    </a:lnTo>
                    <a:lnTo>
                      <a:pt x="122" y="59"/>
                    </a:lnTo>
                    <a:lnTo>
                      <a:pt x="96" y="47"/>
                    </a:lnTo>
                    <a:lnTo>
                      <a:pt x="69" y="34"/>
                    </a:lnTo>
                    <a:lnTo>
                      <a:pt x="47" y="22"/>
                    </a:lnTo>
                    <a:lnTo>
                      <a:pt x="27" y="14"/>
                    </a:lnTo>
                    <a:lnTo>
                      <a:pt x="13" y="6"/>
                    </a:lnTo>
                    <a:lnTo>
                      <a:pt x="3" y="1"/>
                    </a:lnTo>
                    <a:lnTo>
                      <a:pt x="0" y="0"/>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20505" name="Freeform 9"/>
              <p:cNvSpPr>
                <a:spLocks/>
              </p:cNvSpPr>
              <p:nvPr/>
            </p:nvSpPr>
            <p:spPr bwMode="auto">
              <a:xfrm>
                <a:off x="1961" y="1865"/>
                <a:ext cx="433" cy="374"/>
              </a:xfrm>
              <a:custGeom>
                <a:avLst/>
                <a:gdLst>
                  <a:gd name="T0" fmla="*/ 0 w 433"/>
                  <a:gd name="T1" fmla="*/ 0 h 374"/>
                  <a:gd name="T2" fmla="*/ 0 w 433"/>
                  <a:gd name="T3" fmla="*/ 0 h 374"/>
                  <a:gd name="T4" fmla="*/ 5 w 433"/>
                  <a:gd name="T5" fmla="*/ 10 h 374"/>
                  <a:gd name="T6" fmla="*/ 15 w 433"/>
                  <a:gd name="T7" fmla="*/ 30 h 374"/>
                  <a:gd name="T8" fmla="*/ 29 w 433"/>
                  <a:gd name="T9" fmla="*/ 56 h 374"/>
                  <a:gd name="T10" fmla="*/ 44 w 433"/>
                  <a:gd name="T11" fmla="*/ 86 h 374"/>
                  <a:gd name="T12" fmla="*/ 58 w 433"/>
                  <a:gd name="T13" fmla="*/ 114 h 374"/>
                  <a:gd name="T14" fmla="*/ 70 w 433"/>
                  <a:gd name="T15" fmla="*/ 139 h 374"/>
                  <a:gd name="T16" fmla="*/ 79 w 433"/>
                  <a:gd name="T17" fmla="*/ 157 h 374"/>
                  <a:gd name="T18" fmla="*/ 82 w 433"/>
                  <a:gd name="T19" fmla="*/ 164 h 374"/>
                  <a:gd name="T20" fmla="*/ 86 w 433"/>
                  <a:gd name="T21" fmla="*/ 167 h 374"/>
                  <a:gd name="T22" fmla="*/ 97 w 433"/>
                  <a:gd name="T23" fmla="*/ 174 h 374"/>
                  <a:gd name="T24" fmla="*/ 114 w 433"/>
                  <a:gd name="T25" fmla="*/ 185 h 374"/>
                  <a:gd name="T26" fmla="*/ 137 w 433"/>
                  <a:gd name="T27" fmla="*/ 199 h 374"/>
                  <a:gd name="T28" fmla="*/ 163 w 433"/>
                  <a:gd name="T29" fmla="*/ 215 h 374"/>
                  <a:gd name="T30" fmla="*/ 193 w 433"/>
                  <a:gd name="T31" fmla="*/ 234 h 374"/>
                  <a:gd name="T32" fmla="*/ 224 w 433"/>
                  <a:gd name="T33" fmla="*/ 253 h 374"/>
                  <a:gd name="T34" fmla="*/ 257 w 433"/>
                  <a:gd name="T35" fmla="*/ 272 h 374"/>
                  <a:gd name="T36" fmla="*/ 290 w 433"/>
                  <a:gd name="T37" fmla="*/ 292 h 374"/>
                  <a:gd name="T38" fmla="*/ 321 w 433"/>
                  <a:gd name="T39" fmla="*/ 311 h 374"/>
                  <a:gd name="T40" fmla="*/ 351 w 433"/>
                  <a:gd name="T41" fmla="*/ 328 h 374"/>
                  <a:gd name="T42" fmla="*/ 377 w 433"/>
                  <a:gd name="T43" fmla="*/ 344 h 374"/>
                  <a:gd name="T44" fmla="*/ 399 w 433"/>
                  <a:gd name="T45" fmla="*/ 357 h 374"/>
                  <a:gd name="T46" fmla="*/ 417 w 433"/>
                  <a:gd name="T47" fmla="*/ 366 h 374"/>
                  <a:gd name="T48" fmla="*/ 428 w 433"/>
                  <a:gd name="T49" fmla="*/ 372 h 374"/>
                  <a:gd name="T50" fmla="*/ 432 w 433"/>
                  <a:gd name="T51" fmla="*/ 373 h 374"/>
                  <a:gd name="T52" fmla="*/ 431 w 433"/>
                  <a:gd name="T53" fmla="*/ 370 h 374"/>
                  <a:gd name="T54" fmla="*/ 427 w 433"/>
                  <a:gd name="T55" fmla="*/ 363 h 374"/>
                  <a:gd name="T56" fmla="*/ 420 w 433"/>
                  <a:gd name="T57" fmla="*/ 351 h 374"/>
                  <a:gd name="T58" fmla="*/ 413 w 433"/>
                  <a:gd name="T59" fmla="*/ 337 h 374"/>
                  <a:gd name="T60" fmla="*/ 403 w 433"/>
                  <a:gd name="T61" fmla="*/ 321 h 374"/>
                  <a:gd name="T62" fmla="*/ 393 w 433"/>
                  <a:gd name="T63" fmla="*/ 302 h 374"/>
                  <a:gd name="T64" fmla="*/ 382 w 433"/>
                  <a:gd name="T65" fmla="*/ 282 h 374"/>
                  <a:gd name="T66" fmla="*/ 370 w 433"/>
                  <a:gd name="T67" fmla="*/ 262 h 374"/>
                  <a:gd name="T68" fmla="*/ 359 w 433"/>
                  <a:gd name="T69" fmla="*/ 242 h 374"/>
                  <a:gd name="T70" fmla="*/ 348 w 433"/>
                  <a:gd name="T71" fmla="*/ 223 h 374"/>
                  <a:gd name="T72" fmla="*/ 337 w 433"/>
                  <a:gd name="T73" fmla="*/ 204 h 374"/>
                  <a:gd name="T74" fmla="*/ 328 w 433"/>
                  <a:gd name="T75" fmla="*/ 188 h 374"/>
                  <a:gd name="T76" fmla="*/ 320 w 433"/>
                  <a:gd name="T77" fmla="*/ 174 h 374"/>
                  <a:gd name="T78" fmla="*/ 314 w 433"/>
                  <a:gd name="T79" fmla="*/ 163 h 374"/>
                  <a:gd name="T80" fmla="*/ 310 w 433"/>
                  <a:gd name="T81" fmla="*/ 156 h 374"/>
                  <a:gd name="T82" fmla="*/ 309 w 433"/>
                  <a:gd name="T83" fmla="*/ 153 h 374"/>
                  <a:gd name="T84" fmla="*/ 305 w 433"/>
                  <a:gd name="T85" fmla="*/ 151 h 374"/>
                  <a:gd name="T86" fmla="*/ 295 w 433"/>
                  <a:gd name="T87" fmla="*/ 145 h 374"/>
                  <a:gd name="T88" fmla="*/ 280 w 433"/>
                  <a:gd name="T89" fmla="*/ 138 h 374"/>
                  <a:gd name="T90" fmla="*/ 260 w 433"/>
                  <a:gd name="T91" fmla="*/ 128 h 374"/>
                  <a:gd name="T92" fmla="*/ 237 w 433"/>
                  <a:gd name="T93" fmla="*/ 116 h 374"/>
                  <a:gd name="T94" fmla="*/ 211 w 433"/>
                  <a:gd name="T95" fmla="*/ 103 h 374"/>
                  <a:gd name="T96" fmla="*/ 183 w 433"/>
                  <a:gd name="T97" fmla="*/ 90 h 374"/>
                  <a:gd name="T98" fmla="*/ 154 w 433"/>
                  <a:gd name="T99" fmla="*/ 75 h 374"/>
                  <a:gd name="T100" fmla="*/ 125 w 433"/>
                  <a:gd name="T101" fmla="*/ 61 h 374"/>
                  <a:gd name="T102" fmla="*/ 98 w 433"/>
                  <a:gd name="T103" fmla="*/ 48 h 374"/>
                  <a:gd name="T104" fmla="*/ 71 w 433"/>
                  <a:gd name="T105" fmla="*/ 35 h 374"/>
                  <a:gd name="T106" fmla="*/ 48 w 433"/>
                  <a:gd name="T107" fmla="*/ 23 h 374"/>
                  <a:gd name="T108" fmla="*/ 28 w 433"/>
                  <a:gd name="T109" fmla="*/ 14 h 374"/>
                  <a:gd name="T110" fmla="*/ 13 w 433"/>
                  <a:gd name="T111" fmla="*/ 6 h 374"/>
                  <a:gd name="T112" fmla="*/ 3 w 433"/>
                  <a:gd name="T113" fmla="*/ 1 h 374"/>
                  <a:gd name="T114" fmla="*/ 0 w 433"/>
                  <a:gd name="T115" fmla="*/ 0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374"/>
                  <a:gd name="T176" fmla="*/ 433 w 433"/>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374">
                    <a:moveTo>
                      <a:pt x="0" y="0"/>
                    </a:moveTo>
                    <a:lnTo>
                      <a:pt x="0" y="0"/>
                    </a:lnTo>
                    <a:lnTo>
                      <a:pt x="5" y="10"/>
                    </a:lnTo>
                    <a:lnTo>
                      <a:pt x="15" y="30"/>
                    </a:lnTo>
                    <a:lnTo>
                      <a:pt x="29" y="56"/>
                    </a:lnTo>
                    <a:lnTo>
                      <a:pt x="44" y="86"/>
                    </a:lnTo>
                    <a:lnTo>
                      <a:pt x="58" y="114"/>
                    </a:lnTo>
                    <a:lnTo>
                      <a:pt x="70" y="139"/>
                    </a:lnTo>
                    <a:lnTo>
                      <a:pt x="79" y="157"/>
                    </a:lnTo>
                    <a:lnTo>
                      <a:pt x="82" y="164"/>
                    </a:lnTo>
                    <a:lnTo>
                      <a:pt x="86" y="167"/>
                    </a:lnTo>
                    <a:lnTo>
                      <a:pt x="97" y="174"/>
                    </a:lnTo>
                    <a:lnTo>
                      <a:pt x="114" y="185"/>
                    </a:lnTo>
                    <a:lnTo>
                      <a:pt x="137" y="199"/>
                    </a:lnTo>
                    <a:lnTo>
                      <a:pt x="163" y="215"/>
                    </a:lnTo>
                    <a:lnTo>
                      <a:pt x="193" y="234"/>
                    </a:lnTo>
                    <a:lnTo>
                      <a:pt x="224" y="253"/>
                    </a:lnTo>
                    <a:lnTo>
                      <a:pt x="257" y="272"/>
                    </a:lnTo>
                    <a:lnTo>
                      <a:pt x="290" y="292"/>
                    </a:lnTo>
                    <a:lnTo>
                      <a:pt x="321" y="311"/>
                    </a:lnTo>
                    <a:lnTo>
                      <a:pt x="351" y="328"/>
                    </a:lnTo>
                    <a:lnTo>
                      <a:pt x="377" y="344"/>
                    </a:lnTo>
                    <a:lnTo>
                      <a:pt x="399" y="357"/>
                    </a:lnTo>
                    <a:lnTo>
                      <a:pt x="417" y="366"/>
                    </a:lnTo>
                    <a:lnTo>
                      <a:pt x="428" y="372"/>
                    </a:lnTo>
                    <a:lnTo>
                      <a:pt x="432" y="373"/>
                    </a:lnTo>
                    <a:lnTo>
                      <a:pt x="431" y="370"/>
                    </a:lnTo>
                    <a:lnTo>
                      <a:pt x="427" y="363"/>
                    </a:lnTo>
                    <a:lnTo>
                      <a:pt x="420" y="351"/>
                    </a:lnTo>
                    <a:lnTo>
                      <a:pt x="413" y="337"/>
                    </a:lnTo>
                    <a:lnTo>
                      <a:pt x="403" y="321"/>
                    </a:lnTo>
                    <a:lnTo>
                      <a:pt x="393" y="302"/>
                    </a:lnTo>
                    <a:lnTo>
                      <a:pt x="382" y="282"/>
                    </a:lnTo>
                    <a:lnTo>
                      <a:pt x="370" y="262"/>
                    </a:lnTo>
                    <a:lnTo>
                      <a:pt x="359" y="242"/>
                    </a:lnTo>
                    <a:lnTo>
                      <a:pt x="348" y="223"/>
                    </a:lnTo>
                    <a:lnTo>
                      <a:pt x="337" y="204"/>
                    </a:lnTo>
                    <a:lnTo>
                      <a:pt x="328" y="188"/>
                    </a:lnTo>
                    <a:lnTo>
                      <a:pt x="320" y="174"/>
                    </a:lnTo>
                    <a:lnTo>
                      <a:pt x="314" y="163"/>
                    </a:lnTo>
                    <a:lnTo>
                      <a:pt x="310" y="156"/>
                    </a:lnTo>
                    <a:lnTo>
                      <a:pt x="309" y="153"/>
                    </a:lnTo>
                    <a:lnTo>
                      <a:pt x="305" y="151"/>
                    </a:lnTo>
                    <a:lnTo>
                      <a:pt x="295" y="145"/>
                    </a:lnTo>
                    <a:lnTo>
                      <a:pt x="280" y="138"/>
                    </a:lnTo>
                    <a:lnTo>
                      <a:pt x="260" y="128"/>
                    </a:lnTo>
                    <a:lnTo>
                      <a:pt x="237" y="116"/>
                    </a:lnTo>
                    <a:lnTo>
                      <a:pt x="211" y="103"/>
                    </a:lnTo>
                    <a:lnTo>
                      <a:pt x="183" y="90"/>
                    </a:lnTo>
                    <a:lnTo>
                      <a:pt x="154" y="75"/>
                    </a:lnTo>
                    <a:lnTo>
                      <a:pt x="125" y="61"/>
                    </a:lnTo>
                    <a:lnTo>
                      <a:pt x="98" y="48"/>
                    </a:lnTo>
                    <a:lnTo>
                      <a:pt x="71" y="35"/>
                    </a:lnTo>
                    <a:lnTo>
                      <a:pt x="48" y="23"/>
                    </a:lnTo>
                    <a:lnTo>
                      <a:pt x="28" y="14"/>
                    </a:lnTo>
                    <a:lnTo>
                      <a:pt x="13" y="6"/>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06" name="Freeform 10"/>
              <p:cNvSpPr>
                <a:spLocks/>
              </p:cNvSpPr>
              <p:nvPr/>
            </p:nvSpPr>
            <p:spPr bwMode="auto">
              <a:xfrm>
                <a:off x="2982" y="2336"/>
                <a:ext cx="583" cy="275"/>
              </a:xfrm>
              <a:custGeom>
                <a:avLst/>
                <a:gdLst>
                  <a:gd name="T0" fmla="*/ 0 w 583"/>
                  <a:gd name="T1" fmla="*/ 0 h 275"/>
                  <a:gd name="T2" fmla="*/ 116 w 583"/>
                  <a:gd name="T3" fmla="*/ 227 h 275"/>
                  <a:gd name="T4" fmla="*/ 567 w 583"/>
                  <a:gd name="T5" fmla="*/ 274 h 275"/>
                  <a:gd name="T6" fmla="*/ 575 w 583"/>
                  <a:gd name="T7" fmla="*/ 274 h 275"/>
                  <a:gd name="T8" fmla="*/ 580 w 583"/>
                  <a:gd name="T9" fmla="*/ 271 h 275"/>
                  <a:gd name="T10" fmla="*/ 582 w 583"/>
                  <a:gd name="T11" fmla="*/ 266 h 275"/>
                  <a:gd name="T12" fmla="*/ 579 w 583"/>
                  <a:gd name="T13" fmla="*/ 259 h 275"/>
                  <a:gd name="T14" fmla="*/ 575 w 583"/>
                  <a:gd name="T15" fmla="*/ 251 h 275"/>
                  <a:gd name="T16" fmla="*/ 569 w 583"/>
                  <a:gd name="T17" fmla="*/ 241 h 275"/>
                  <a:gd name="T18" fmla="*/ 560 w 583"/>
                  <a:gd name="T19" fmla="*/ 231 h 275"/>
                  <a:gd name="T20" fmla="*/ 552 w 583"/>
                  <a:gd name="T21" fmla="*/ 220 h 275"/>
                  <a:gd name="T22" fmla="*/ 542 w 583"/>
                  <a:gd name="T23" fmla="*/ 209 h 275"/>
                  <a:gd name="T24" fmla="*/ 532 w 583"/>
                  <a:gd name="T25" fmla="*/ 199 h 275"/>
                  <a:gd name="T26" fmla="*/ 522 w 583"/>
                  <a:gd name="T27" fmla="*/ 189 h 275"/>
                  <a:gd name="T28" fmla="*/ 513 w 583"/>
                  <a:gd name="T29" fmla="*/ 179 h 275"/>
                  <a:gd name="T30" fmla="*/ 505 w 583"/>
                  <a:gd name="T31" fmla="*/ 173 h 275"/>
                  <a:gd name="T32" fmla="*/ 499 w 583"/>
                  <a:gd name="T33" fmla="*/ 167 h 275"/>
                  <a:gd name="T34" fmla="*/ 495 w 583"/>
                  <a:gd name="T35" fmla="*/ 163 h 275"/>
                  <a:gd name="T36" fmla="*/ 494 w 583"/>
                  <a:gd name="T37" fmla="*/ 161 h 275"/>
                  <a:gd name="T38" fmla="*/ 0 w 583"/>
                  <a:gd name="T39" fmla="*/ 0 h 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3"/>
                  <a:gd name="T61" fmla="*/ 0 h 275"/>
                  <a:gd name="T62" fmla="*/ 583 w 583"/>
                  <a:gd name="T63" fmla="*/ 275 h 2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3" h="275">
                    <a:moveTo>
                      <a:pt x="0" y="0"/>
                    </a:moveTo>
                    <a:lnTo>
                      <a:pt x="116" y="227"/>
                    </a:lnTo>
                    <a:lnTo>
                      <a:pt x="567" y="274"/>
                    </a:lnTo>
                    <a:lnTo>
                      <a:pt x="575" y="274"/>
                    </a:lnTo>
                    <a:lnTo>
                      <a:pt x="580" y="271"/>
                    </a:lnTo>
                    <a:lnTo>
                      <a:pt x="582" y="266"/>
                    </a:lnTo>
                    <a:lnTo>
                      <a:pt x="579" y="259"/>
                    </a:lnTo>
                    <a:lnTo>
                      <a:pt x="575" y="251"/>
                    </a:lnTo>
                    <a:lnTo>
                      <a:pt x="569" y="241"/>
                    </a:lnTo>
                    <a:lnTo>
                      <a:pt x="560" y="231"/>
                    </a:lnTo>
                    <a:lnTo>
                      <a:pt x="552" y="220"/>
                    </a:lnTo>
                    <a:lnTo>
                      <a:pt x="542" y="209"/>
                    </a:lnTo>
                    <a:lnTo>
                      <a:pt x="532" y="199"/>
                    </a:lnTo>
                    <a:lnTo>
                      <a:pt x="522" y="189"/>
                    </a:lnTo>
                    <a:lnTo>
                      <a:pt x="513" y="179"/>
                    </a:lnTo>
                    <a:lnTo>
                      <a:pt x="505" y="173"/>
                    </a:lnTo>
                    <a:lnTo>
                      <a:pt x="499" y="167"/>
                    </a:lnTo>
                    <a:lnTo>
                      <a:pt x="495" y="163"/>
                    </a:lnTo>
                    <a:lnTo>
                      <a:pt x="494" y="161"/>
                    </a:lnTo>
                    <a:lnTo>
                      <a:pt x="0" y="0"/>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20507" name="Freeform 11"/>
              <p:cNvSpPr>
                <a:spLocks/>
              </p:cNvSpPr>
              <p:nvPr/>
            </p:nvSpPr>
            <p:spPr bwMode="auto">
              <a:xfrm>
                <a:off x="2982" y="2336"/>
                <a:ext cx="593" cy="285"/>
              </a:xfrm>
              <a:custGeom>
                <a:avLst/>
                <a:gdLst>
                  <a:gd name="T0" fmla="*/ 0 w 593"/>
                  <a:gd name="T1" fmla="*/ 0 h 285"/>
                  <a:gd name="T2" fmla="*/ 118 w 593"/>
                  <a:gd name="T3" fmla="*/ 235 h 285"/>
                  <a:gd name="T4" fmla="*/ 577 w 593"/>
                  <a:gd name="T5" fmla="*/ 284 h 285"/>
                  <a:gd name="T6" fmla="*/ 585 w 593"/>
                  <a:gd name="T7" fmla="*/ 284 h 285"/>
                  <a:gd name="T8" fmla="*/ 590 w 593"/>
                  <a:gd name="T9" fmla="*/ 281 h 285"/>
                  <a:gd name="T10" fmla="*/ 592 w 593"/>
                  <a:gd name="T11" fmla="*/ 276 h 285"/>
                  <a:gd name="T12" fmla="*/ 589 w 593"/>
                  <a:gd name="T13" fmla="*/ 268 h 285"/>
                  <a:gd name="T14" fmla="*/ 585 w 593"/>
                  <a:gd name="T15" fmla="*/ 260 h 285"/>
                  <a:gd name="T16" fmla="*/ 579 w 593"/>
                  <a:gd name="T17" fmla="*/ 250 h 285"/>
                  <a:gd name="T18" fmla="*/ 570 w 593"/>
                  <a:gd name="T19" fmla="*/ 239 h 285"/>
                  <a:gd name="T20" fmla="*/ 561 w 593"/>
                  <a:gd name="T21" fmla="*/ 228 h 285"/>
                  <a:gd name="T22" fmla="*/ 551 w 593"/>
                  <a:gd name="T23" fmla="*/ 217 h 285"/>
                  <a:gd name="T24" fmla="*/ 541 w 593"/>
                  <a:gd name="T25" fmla="*/ 206 h 285"/>
                  <a:gd name="T26" fmla="*/ 531 w 593"/>
                  <a:gd name="T27" fmla="*/ 196 h 285"/>
                  <a:gd name="T28" fmla="*/ 522 w 593"/>
                  <a:gd name="T29" fmla="*/ 186 h 285"/>
                  <a:gd name="T30" fmla="*/ 514 w 593"/>
                  <a:gd name="T31" fmla="*/ 179 h 285"/>
                  <a:gd name="T32" fmla="*/ 508 w 593"/>
                  <a:gd name="T33" fmla="*/ 173 h 285"/>
                  <a:gd name="T34" fmla="*/ 504 w 593"/>
                  <a:gd name="T35" fmla="*/ 169 h 285"/>
                  <a:gd name="T36" fmla="*/ 502 w 593"/>
                  <a:gd name="T37" fmla="*/ 167 h 285"/>
                  <a:gd name="T38" fmla="*/ 0 w 593"/>
                  <a:gd name="T39" fmla="*/ 0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3"/>
                  <a:gd name="T61" fmla="*/ 0 h 285"/>
                  <a:gd name="T62" fmla="*/ 593 w 593"/>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3" h="285">
                    <a:moveTo>
                      <a:pt x="0" y="0"/>
                    </a:moveTo>
                    <a:lnTo>
                      <a:pt x="118" y="235"/>
                    </a:lnTo>
                    <a:lnTo>
                      <a:pt x="577" y="284"/>
                    </a:lnTo>
                    <a:lnTo>
                      <a:pt x="585" y="284"/>
                    </a:lnTo>
                    <a:lnTo>
                      <a:pt x="590" y="281"/>
                    </a:lnTo>
                    <a:lnTo>
                      <a:pt x="592" y="276"/>
                    </a:lnTo>
                    <a:lnTo>
                      <a:pt x="589" y="268"/>
                    </a:lnTo>
                    <a:lnTo>
                      <a:pt x="585" y="260"/>
                    </a:lnTo>
                    <a:lnTo>
                      <a:pt x="579" y="250"/>
                    </a:lnTo>
                    <a:lnTo>
                      <a:pt x="570" y="239"/>
                    </a:lnTo>
                    <a:lnTo>
                      <a:pt x="561" y="228"/>
                    </a:lnTo>
                    <a:lnTo>
                      <a:pt x="551" y="217"/>
                    </a:lnTo>
                    <a:lnTo>
                      <a:pt x="541" y="206"/>
                    </a:lnTo>
                    <a:lnTo>
                      <a:pt x="531" y="196"/>
                    </a:lnTo>
                    <a:lnTo>
                      <a:pt x="522" y="186"/>
                    </a:lnTo>
                    <a:lnTo>
                      <a:pt x="514" y="179"/>
                    </a:lnTo>
                    <a:lnTo>
                      <a:pt x="508" y="173"/>
                    </a:lnTo>
                    <a:lnTo>
                      <a:pt x="504" y="169"/>
                    </a:lnTo>
                    <a:lnTo>
                      <a:pt x="502" y="167"/>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08" name="Freeform 12"/>
              <p:cNvSpPr>
                <a:spLocks/>
              </p:cNvSpPr>
              <p:nvPr/>
            </p:nvSpPr>
            <p:spPr bwMode="auto">
              <a:xfrm>
                <a:off x="3276" y="2433"/>
                <a:ext cx="288" cy="181"/>
              </a:xfrm>
              <a:custGeom>
                <a:avLst/>
                <a:gdLst>
                  <a:gd name="T0" fmla="*/ 0 w 288"/>
                  <a:gd name="T1" fmla="*/ 0 h 181"/>
                  <a:gd name="T2" fmla="*/ 101 w 288"/>
                  <a:gd name="T3" fmla="*/ 162 h 181"/>
                  <a:gd name="T4" fmla="*/ 287 w 288"/>
                  <a:gd name="T5" fmla="*/ 180 h 181"/>
                  <a:gd name="T6" fmla="*/ 280 w 288"/>
                  <a:gd name="T7" fmla="*/ 165 h 181"/>
                  <a:gd name="T8" fmla="*/ 273 w 288"/>
                  <a:gd name="T9" fmla="*/ 151 h 181"/>
                  <a:gd name="T10" fmla="*/ 264 w 288"/>
                  <a:gd name="T11" fmla="*/ 135 h 181"/>
                  <a:gd name="T12" fmla="*/ 254 w 288"/>
                  <a:gd name="T13" fmla="*/ 119 h 181"/>
                  <a:gd name="T14" fmla="*/ 243 w 288"/>
                  <a:gd name="T15" fmla="*/ 105 h 181"/>
                  <a:gd name="T16" fmla="*/ 230 w 288"/>
                  <a:gd name="T17" fmla="*/ 91 h 181"/>
                  <a:gd name="T18" fmla="*/ 216 w 288"/>
                  <a:gd name="T19" fmla="*/ 78 h 181"/>
                  <a:gd name="T20" fmla="*/ 201 w 288"/>
                  <a:gd name="T21" fmla="*/ 66 h 181"/>
                  <a:gd name="T22" fmla="*/ 198 w 288"/>
                  <a:gd name="T23" fmla="*/ 65 h 181"/>
                  <a:gd name="T24" fmla="*/ 191 w 288"/>
                  <a:gd name="T25" fmla="*/ 63 h 181"/>
                  <a:gd name="T26" fmla="*/ 182 w 288"/>
                  <a:gd name="T27" fmla="*/ 60 h 181"/>
                  <a:gd name="T28" fmla="*/ 168 w 288"/>
                  <a:gd name="T29" fmla="*/ 55 h 181"/>
                  <a:gd name="T30" fmla="*/ 153 w 288"/>
                  <a:gd name="T31" fmla="*/ 50 h 181"/>
                  <a:gd name="T32" fmla="*/ 136 w 288"/>
                  <a:gd name="T33" fmla="*/ 45 h 181"/>
                  <a:gd name="T34" fmla="*/ 118 w 288"/>
                  <a:gd name="T35" fmla="*/ 38 h 181"/>
                  <a:gd name="T36" fmla="*/ 100 w 288"/>
                  <a:gd name="T37" fmla="*/ 32 h 181"/>
                  <a:gd name="T38" fmla="*/ 81 w 288"/>
                  <a:gd name="T39" fmla="*/ 26 h 181"/>
                  <a:gd name="T40" fmla="*/ 63 w 288"/>
                  <a:gd name="T41" fmla="*/ 20 h 181"/>
                  <a:gd name="T42" fmla="*/ 46 w 288"/>
                  <a:gd name="T43" fmla="*/ 15 h 181"/>
                  <a:gd name="T44" fmla="*/ 31 w 288"/>
                  <a:gd name="T45" fmla="*/ 10 h 181"/>
                  <a:gd name="T46" fmla="*/ 18 w 288"/>
                  <a:gd name="T47" fmla="*/ 6 h 181"/>
                  <a:gd name="T48" fmla="*/ 9 w 288"/>
                  <a:gd name="T49" fmla="*/ 2 h 181"/>
                  <a:gd name="T50" fmla="*/ 2 w 288"/>
                  <a:gd name="T51" fmla="*/ 0 h 181"/>
                  <a:gd name="T52" fmla="*/ 0 w 288"/>
                  <a:gd name="T53" fmla="*/ 0 h 1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1"/>
                  <a:gd name="T83" fmla="*/ 288 w 288"/>
                  <a:gd name="T84" fmla="*/ 181 h 1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1">
                    <a:moveTo>
                      <a:pt x="0" y="0"/>
                    </a:moveTo>
                    <a:lnTo>
                      <a:pt x="101" y="162"/>
                    </a:lnTo>
                    <a:lnTo>
                      <a:pt x="287" y="180"/>
                    </a:lnTo>
                    <a:lnTo>
                      <a:pt x="280" y="165"/>
                    </a:lnTo>
                    <a:lnTo>
                      <a:pt x="273" y="151"/>
                    </a:lnTo>
                    <a:lnTo>
                      <a:pt x="264" y="135"/>
                    </a:lnTo>
                    <a:lnTo>
                      <a:pt x="254" y="119"/>
                    </a:lnTo>
                    <a:lnTo>
                      <a:pt x="243" y="105"/>
                    </a:lnTo>
                    <a:lnTo>
                      <a:pt x="230" y="91"/>
                    </a:lnTo>
                    <a:lnTo>
                      <a:pt x="216" y="78"/>
                    </a:lnTo>
                    <a:lnTo>
                      <a:pt x="201" y="66"/>
                    </a:lnTo>
                    <a:lnTo>
                      <a:pt x="198" y="65"/>
                    </a:lnTo>
                    <a:lnTo>
                      <a:pt x="191" y="63"/>
                    </a:lnTo>
                    <a:lnTo>
                      <a:pt x="182" y="60"/>
                    </a:lnTo>
                    <a:lnTo>
                      <a:pt x="168" y="55"/>
                    </a:lnTo>
                    <a:lnTo>
                      <a:pt x="153" y="50"/>
                    </a:lnTo>
                    <a:lnTo>
                      <a:pt x="136" y="45"/>
                    </a:lnTo>
                    <a:lnTo>
                      <a:pt x="118" y="38"/>
                    </a:lnTo>
                    <a:lnTo>
                      <a:pt x="100" y="32"/>
                    </a:lnTo>
                    <a:lnTo>
                      <a:pt x="81" y="26"/>
                    </a:lnTo>
                    <a:lnTo>
                      <a:pt x="63" y="20"/>
                    </a:lnTo>
                    <a:lnTo>
                      <a:pt x="46" y="15"/>
                    </a:lnTo>
                    <a:lnTo>
                      <a:pt x="31" y="10"/>
                    </a:lnTo>
                    <a:lnTo>
                      <a:pt x="18" y="6"/>
                    </a:lnTo>
                    <a:lnTo>
                      <a:pt x="9" y="2"/>
                    </a:lnTo>
                    <a:lnTo>
                      <a:pt x="2" y="0"/>
                    </a:lnTo>
                    <a:lnTo>
                      <a:pt x="0" y="0"/>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20509" name="Freeform 13"/>
              <p:cNvSpPr>
                <a:spLocks/>
              </p:cNvSpPr>
              <p:nvPr/>
            </p:nvSpPr>
            <p:spPr bwMode="auto">
              <a:xfrm>
                <a:off x="3276" y="2433"/>
                <a:ext cx="298" cy="191"/>
              </a:xfrm>
              <a:custGeom>
                <a:avLst/>
                <a:gdLst>
                  <a:gd name="T0" fmla="*/ 0 w 298"/>
                  <a:gd name="T1" fmla="*/ 0 h 191"/>
                  <a:gd name="T2" fmla="*/ 105 w 298"/>
                  <a:gd name="T3" fmla="*/ 171 h 191"/>
                  <a:gd name="T4" fmla="*/ 297 w 298"/>
                  <a:gd name="T5" fmla="*/ 190 h 191"/>
                  <a:gd name="T6" fmla="*/ 290 w 298"/>
                  <a:gd name="T7" fmla="*/ 174 h 191"/>
                  <a:gd name="T8" fmla="*/ 282 w 298"/>
                  <a:gd name="T9" fmla="*/ 159 h 191"/>
                  <a:gd name="T10" fmla="*/ 273 w 298"/>
                  <a:gd name="T11" fmla="*/ 142 h 191"/>
                  <a:gd name="T12" fmla="*/ 263 w 298"/>
                  <a:gd name="T13" fmla="*/ 126 h 191"/>
                  <a:gd name="T14" fmla="*/ 251 w 298"/>
                  <a:gd name="T15" fmla="*/ 111 h 191"/>
                  <a:gd name="T16" fmla="*/ 238 w 298"/>
                  <a:gd name="T17" fmla="*/ 96 h 191"/>
                  <a:gd name="T18" fmla="*/ 224 w 298"/>
                  <a:gd name="T19" fmla="*/ 82 h 191"/>
                  <a:gd name="T20" fmla="*/ 208 w 298"/>
                  <a:gd name="T21" fmla="*/ 70 h 191"/>
                  <a:gd name="T22" fmla="*/ 205 w 298"/>
                  <a:gd name="T23" fmla="*/ 69 h 191"/>
                  <a:gd name="T24" fmla="*/ 198 w 298"/>
                  <a:gd name="T25" fmla="*/ 66 h 191"/>
                  <a:gd name="T26" fmla="*/ 188 w 298"/>
                  <a:gd name="T27" fmla="*/ 63 h 191"/>
                  <a:gd name="T28" fmla="*/ 174 w 298"/>
                  <a:gd name="T29" fmla="*/ 58 h 191"/>
                  <a:gd name="T30" fmla="*/ 158 w 298"/>
                  <a:gd name="T31" fmla="*/ 53 h 191"/>
                  <a:gd name="T32" fmla="*/ 141 w 298"/>
                  <a:gd name="T33" fmla="*/ 47 h 191"/>
                  <a:gd name="T34" fmla="*/ 122 w 298"/>
                  <a:gd name="T35" fmla="*/ 40 h 191"/>
                  <a:gd name="T36" fmla="*/ 103 w 298"/>
                  <a:gd name="T37" fmla="*/ 34 h 191"/>
                  <a:gd name="T38" fmla="*/ 84 w 298"/>
                  <a:gd name="T39" fmla="*/ 27 h 191"/>
                  <a:gd name="T40" fmla="*/ 65 w 298"/>
                  <a:gd name="T41" fmla="*/ 21 h 191"/>
                  <a:gd name="T42" fmla="*/ 48 w 298"/>
                  <a:gd name="T43" fmla="*/ 16 h 191"/>
                  <a:gd name="T44" fmla="*/ 32 w 298"/>
                  <a:gd name="T45" fmla="*/ 11 h 191"/>
                  <a:gd name="T46" fmla="*/ 19 w 298"/>
                  <a:gd name="T47" fmla="*/ 6 h 191"/>
                  <a:gd name="T48" fmla="*/ 9 w 298"/>
                  <a:gd name="T49" fmla="*/ 2 h 191"/>
                  <a:gd name="T50" fmla="*/ 2 w 298"/>
                  <a:gd name="T51" fmla="*/ 0 h 191"/>
                  <a:gd name="T52" fmla="*/ 0 w 298"/>
                  <a:gd name="T53" fmla="*/ 0 h 1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8"/>
                  <a:gd name="T82" fmla="*/ 0 h 191"/>
                  <a:gd name="T83" fmla="*/ 298 w 298"/>
                  <a:gd name="T84" fmla="*/ 191 h 1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8" h="191">
                    <a:moveTo>
                      <a:pt x="0" y="0"/>
                    </a:moveTo>
                    <a:lnTo>
                      <a:pt x="105" y="171"/>
                    </a:lnTo>
                    <a:lnTo>
                      <a:pt x="297" y="190"/>
                    </a:lnTo>
                    <a:lnTo>
                      <a:pt x="290" y="174"/>
                    </a:lnTo>
                    <a:lnTo>
                      <a:pt x="282" y="159"/>
                    </a:lnTo>
                    <a:lnTo>
                      <a:pt x="273" y="142"/>
                    </a:lnTo>
                    <a:lnTo>
                      <a:pt x="263" y="126"/>
                    </a:lnTo>
                    <a:lnTo>
                      <a:pt x="251" y="111"/>
                    </a:lnTo>
                    <a:lnTo>
                      <a:pt x="238" y="96"/>
                    </a:lnTo>
                    <a:lnTo>
                      <a:pt x="224" y="82"/>
                    </a:lnTo>
                    <a:lnTo>
                      <a:pt x="208" y="70"/>
                    </a:lnTo>
                    <a:lnTo>
                      <a:pt x="205" y="69"/>
                    </a:lnTo>
                    <a:lnTo>
                      <a:pt x="198" y="66"/>
                    </a:lnTo>
                    <a:lnTo>
                      <a:pt x="188" y="63"/>
                    </a:lnTo>
                    <a:lnTo>
                      <a:pt x="174" y="58"/>
                    </a:lnTo>
                    <a:lnTo>
                      <a:pt x="158" y="53"/>
                    </a:lnTo>
                    <a:lnTo>
                      <a:pt x="141" y="47"/>
                    </a:lnTo>
                    <a:lnTo>
                      <a:pt x="122" y="40"/>
                    </a:lnTo>
                    <a:lnTo>
                      <a:pt x="103" y="34"/>
                    </a:lnTo>
                    <a:lnTo>
                      <a:pt x="84" y="27"/>
                    </a:lnTo>
                    <a:lnTo>
                      <a:pt x="65" y="21"/>
                    </a:lnTo>
                    <a:lnTo>
                      <a:pt x="48" y="16"/>
                    </a:lnTo>
                    <a:lnTo>
                      <a:pt x="32" y="11"/>
                    </a:lnTo>
                    <a:lnTo>
                      <a:pt x="19" y="6"/>
                    </a:lnTo>
                    <a:lnTo>
                      <a:pt x="9" y="2"/>
                    </a:lnTo>
                    <a:lnTo>
                      <a:pt x="2" y="0"/>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10" name="Freeform 14"/>
              <p:cNvSpPr>
                <a:spLocks/>
              </p:cNvSpPr>
              <p:nvPr/>
            </p:nvSpPr>
            <p:spPr bwMode="auto">
              <a:xfrm>
                <a:off x="1952" y="1438"/>
                <a:ext cx="1265" cy="1389"/>
              </a:xfrm>
              <a:custGeom>
                <a:avLst/>
                <a:gdLst>
                  <a:gd name="T0" fmla="*/ 393 w 1265"/>
                  <a:gd name="T1" fmla="*/ 335 h 1389"/>
                  <a:gd name="T2" fmla="*/ 465 w 1265"/>
                  <a:gd name="T3" fmla="*/ 456 h 1389"/>
                  <a:gd name="T4" fmla="*/ 548 w 1265"/>
                  <a:gd name="T5" fmla="*/ 595 h 1389"/>
                  <a:gd name="T6" fmla="*/ 596 w 1265"/>
                  <a:gd name="T7" fmla="*/ 681 h 1389"/>
                  <a:gd name="T8" fmla="*/ 589 w 1265"/>
                  <a:gd name="T9" fmla="*/ 694 h 1389"/>
                  <a:gd name="T10" fmla="*/ 547 w 1265"/>
                  <a:gd name="T11" fmla="*/ 693 h 1389"/>
                  <a:gd name="T12" fmla="*/ 517 w 1265"/>
                  <a:gd name="T13" fmla="*/ 678 h 1389"/>
                  <a:gd name="T14" fmla="*/ 465 w 1265"/>
                  <a:gd name="T15" fmla="*/ 653 h 1389"/>
                  <a:gd name="T16" fmla="*/ 385 w 1265"/>
                  <a:gd name="T17" fmla="*/ 616 h 1389"/>
                  <a:gd name="T18" fmla="*/ 289 w 1265"/>
                  <a:gd name="T19" fmla="*/ 569 h 1389"/>
                  <a:gd name="T20" fmla="*/ 190 w 1265"/>
                  <a:gd name="T21" fmla="*/ 522 h 1389"/>
                  <a:gd name="T22" fmla="*/ 101 w 1265"/>
                  <a:gd name="T23" fmla="*/ 481 h 1389"/>
                  <a:gd name="T24" fmla="*/ 34 w 1265"/>
                  <a:gd name="T25" fmla="*/ 448 h 1389"/>
                  <a:gd name="T26" fmla="*/ 1 w 1265"/>
                  <a:gd name="T27" fmla="*/ 433 h 1389"/>
                  <a:gd name="T28" fmla="*/ 28 w 1265"/>
                  <a:gd name="T29" fmla="*/ 484 h 1389"/>
                  <a:gd name="T30" fmla="*/ 85 w 1265"/>
                  <a:gd name="T31" fmla="*/ 589 h 1389"/>
                  <a:gd name="T32" fmla="*/ 110 w 1265"/>
                  <a:gd name="T33" fmla="*/ 613 h 1389"/>
                  <a:gd name="T34" fmla="*/ 187 w 1265"/>
                  <a:gd name="T35" fmla="*/ 659 h 1389"/>
                  <a:gd name="T36" fmla="*/ 302 w 1265"/>
                  <a:gd name="T37" fmla="*/ 727 h 1389"/>
                  <a:gd name="T38" fmla="*/ 439 w 1265"/>
                  <a:gd name="T39" fmla="*/ 808 h 1389"/>
                  <a:gd name="T40" fmla="*/ 580 w 1265"/>
                  <a:gd name="T41" fmla="*/ 891 h 1389"/>
                  <a:gd name="T42" fmla="*/ 708 w 1265"/>
                  <a:gd name="T43" fmla="*/ 964 h 1389"/>
                  <a:gd name="T44" fmla="*/ 806 w 1265"/>
                  <a:gd name="T45" fmla="*/ 1021 h 1389"/>
                  <a:gd name="T46" fmla="*/ 854 w 1265"/>
                  <a:gd name="T47" fmla="*/ 1048 h 1389"/>
                  <a:gd name="T48" fmla="*/ 873 w 1265"/>
                  <a:gd name="T49" fmla="*/ 1073 h 1389"/>
                  <a:gd name="T50" fmla="*/ 904 w 1265"/>
                  <a:gd name="T51" fmla="*/ 1122 h 1389"/>
                  <a:gd name="T52" fmla="*/ 921 w 1265"/>
                  <a:gd name="T53" fmla="*/ 1145 h 1389"/>
                  <a:gd name="T54" fmla="*/ 950 w 1265"/>
                  <a:gd name="T55" fmla="*/ 1186 h 1389"/>
                  <a:gd name="T56" fmla="*/ 963 w 1265"/>
                  <a:gd name="T57" fmla="*/ 1203 h 1389"/>
                  <a:gd name="T58" fmla="*/ 1004 w 1265"/>
                  <a:gd name="T59" fmla="*/ 1249 h 1389"/>
                  <a:gd name="T60" fmla="*/ 1062 w 1265"/>
                  <a:gd name="T61" fmla="*/ 1303 h 1389"/>
                  <a:gd name="T62" fmla="*/ 1120 w 1265"/>
                  <a:gd name="T63" fmla="*/ 1336 h 1389"/>
                  <a:gd name="T64" fmla="*/ 1170 w 1265"/>
                  <a:gd name="T65" fmla="*/ 1335 h 1389"/>
                  <a:gd name="T66" fmla="*/ 1171 w 1265"/>
                  <a:gd name="T67" fmla="*/ 1332 h 1389"/>
                  <a:gd name="T68" fmla="*/ 1193 w 1265"/>
                  <a:gd name="T69" fmla="*/ 1346 h 1389"/>
                  <a:gd name="T70" fmla="*/ 1222 w 1265"/>
                  <a:gd name="T71" fmla="*/ 1369 h 1389"/>
                  <a:gd name="T72" fmla="*/ 1251 w 1265"/>
                  <a:gd name="T73" fmla="*/ 1386 h 1389"/>
                  <a:gd name="T74" fmla="*/ 1264 w 1265"/>
                  <a:gd name="T75" fmla="*/ 1384 h 1389"/>
                  <a:gd name="T76" fmla="*/ 1259 w 1265"/>
                  <a:gd name="T77" fmla="*/ 1341 h 1389"/>
                  <a:gd name="T78" fmla="*/ 1249 w 1265"/>
                  <a:gd name="T79" fmla="*/ 1284 h 1389"/>
                  <a:gd name="T80" fmla="*/ 1231 w 1265"/>
                  <a:gd name="T81" fmla="*/ 1232 h 1389"/>
                  <a:gd name="T82" fmla="*/ 1202 w 1265"/>
                  <a:gd name="T83" fmla="*/ 1169 h 1389"/>
                  <a:gd name="T84" fmla="*/ 1166 w 1265"/>
                  <a:gd name="T85" fmla="*/ 1095 h 1389"/>
                  <a:gd name="T86" fmla="*/ 1126 w 1265"/>
                  <a:gd name="T87" fmla="*/ 1023 h 1389"/>
                  <a:gd name="T88" fmla="*/ 852 w 1265"/>
                  <a:gd name="T89" fmla="*/ 581 h 1389"/>
                  <a:gd name="T90" fmla="*/ 811 w 1265"/>
                  <a:gd name="T91" fmla="*/ 555 h 1389"/>
                  <a:gd name="T92" fmla="*/ 752 w 1265"/>
                  <a:gd name="T93" fmla="*/ 518 h 1389"/>
                  <a:gd name="T94" fmla="*/ 706 w 1265"/>
                  <a:gd name="T95" fmla="*/ 488 h 1389"/>
                  <a:gd name="T96" fmla="*/ 683 w 1265"/>
                  <a:gd name="T97" fmla="*/ 463 h 1389"/>
                  <a:gd name="T98" fmla="*/ 651 w 1265"/>
                  <a:gd name="T99" fmla="*/ 418 h 1389"/>
                  <a:gd name="T100" fmla="*/ 624 w 1265"/>
                  <a:gd name="T101" fmla="*/ 371 h 1389"/>
                  <a:gd name="T102" fmla="*/ 612 w 1265"/>
                  <a:gd name="T103" fmla="*/ 329 h 1389"/>
                  <a:gd name="T104" fmla="*/ 630 w 1265"/>
                  <a:gd name="T105" fmla="*/ 265 h 1389"/>
                  <a:gd name="T106" fmla="*/ 667 w 1265"/>
                  <a:gd name="T107" fmla="*/ 160 h 1389"/>
                  <a:gd name="T108" fmla="*/ 682 w 1265"/>
                  <a:gd name="T109" fmla="*/ 107 h 1389"/>
                  <a:gd name="T110" fmla="*/ 664 w 1265"/>
                  <a:gd name="T111" fmla="*/ 62 h 1389"/>
                  <a:gd name="T112" fmla="*/ 626 w 1265"/>
                  <a:gd name="T113" fmla="*/ 9 h 1389"/>
                  <a:gd name="T114" fmla="*/ 607 w 1265"/>
                  <a:gd name="T115" fmla="*/ 10 h 1389"/>
                  <a:gd name="T116" fmla="*/ 541 w 1265"/>
                  <a:gd name="T117" fmla="*/ 63 h 1389"/>
                  <a:gd name="T118" fmla="*/ 450 w 1265"/>
                  <a:gd name="T119" fmla="*/ 134 h 1389"/>
                  <a:gd name="T120" fmla="*/ 383 w 1265"/>
                  <a:gd name="T121" fmla="*/ 187 h 1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5"/>
                  <a:gd name="T184" fmla="*/ 0 h 1389"/>
                  <a:gd name="T185" fmla="*/ 1265 w 1265"/>
                  <a:gd name="T186" fmla="*/ 1389 h 1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5" h="1389">
                    <a:moveTo>
                      <a:pt x="370" y="299"/>
                    </a:moveTo>
                    <a:lnTo>
                      <a:pt x="373" y="303"/>
                    </a:lnTo>
                    <a:lnTo>
                      <a:pt x="381" y="316"/>
                    </a:lnTo>
                    <a:lnTo>
                      <a:pt x="393" y="335"/>
                    </a:lnTo>
                    <a:lnTo>
                      <a:pt x="408" y="359"/>
                    </a:lnTo>
                    <a:lnTo>
                      <a:pt x="426" y="389"/>
                    </a:lnTo>
                    <a:lnTo>
                      <a:pt x="445" y="421"/>
                    </a:lnTo>
                    <a:lnTo>
                      <a:pt x="465" y="456"/>
                    </a:lnTo>
                    <a:lnTo>
                      <a:pt x="487" y="491"/>
                    </a:lnTo>
                    <a:lnTo>
                      <a:pt x="508" y="527"/>
                    </a:lnTo>
                    <a:lnTo>
                      <a:pt x="529" y="563"/>
                    </a:lnTo>
                    <a:lnTo>
                      <a:pt x="548" y="595"/>
                    </a:lnTo>
                    <a:lnTo>
                      <a:pt x="565" y="625"/>
                    </a:lnTo>
                    <a:lnTo>
                      <a:pt x="578" y="649"/>
                    </a:lnTo>
                    <a:lnTo>
                      <a:pt x="589" y="668"/>
                    </a:lnTo>
                    <a:lnTo>
                      <a:pt x="596" y="681"/>
                    </a:lnTo>
                    <a:lnTo>
                      <a:pt x="599" y="685"/>
                    </a:lnTo>
                    <a:lnTo>
                      <a:pt x="597" y="687"/>
                    </a:lnTo>
                    <a:lnTo>
                      <a:pt x="594" y="691"/>
                    </a:lnTo>
                    <a:lnTo>
                      <a:pt x="589" y="694"/>
                    </a:lnTo>
                    <a:lnTo>
                      <a:pt x="581" y="697"/>
                    </a:lnTo>
                    <a:lnTo>
                      <a:pt x="572" y="698"/>
                    </a:lnTo>
                    <a:lnTo>
                      <a:pt x="562" y="697"/>
                    </a:lnTo>
                    <a:lnTo>
                      <a:pt x="547" y="693"/>
                    </a:lnTo>
                    <a:lnTo>
                      <a:pt x="530" y="684"/>
                    </a:lnTo>
                    <a:lnTo>
                      <a:pt x="529" y="684"/>
                    </a:lnTo>
                    <a:lnTo>
                      <a:pt x="525" y="681"/>
                    </a:lnTo>
                    <a:lnTo>
                      <a:pt x="517" y="678"/>
                    </a:lnTo>
                    <a:lnTo>
                      <a:pt x="507" y="673"/>
                    </a:lnTo>
                    <a:lnTo>
                      <a:pt x="495" y="668"/>
                    </a:lnTo>
                    <a:lnTo>
                      <a:pt x="481" y="661"/>
                    </a:lnTo>
                    <a:lnTo>
                      <a:pt x="465" y="653"/>
                    </a:lnTo>
                    <a:lnTo>
                      <a:pt x="446" y="645"/>
                    </a:lnTo>
                    <a:lnTo>
                      <a:pt x="428" y="635"/>
                    </a:lnTo>
                    <a:lnTo>
                      <a:pt x="407" y="625"/>
                    </a:lnTo>
                    <a:lnTo>
                      <a:pt x="385" y="616"/>
                    </a:lnTo>
                    <a:lnTo>
                      <a:pt x="362" y="604"/>
                    </a:lnTo>
                    <a:lnTo>
                      <a:pt x="338" y="593"/>
                    </a:lnTo>
                    <a:lnTo>
                      <a:pt x="314" y="581"/>
                    </a:lnTo>
                    <a:lnTo>
                      <a:pt x="289" y="569"/>
                    </a:lnTo>
                    <a:lnTo>
                      <a:pt x="264" y="557"/>
                    </a:lnTo>
                    <a:lnTo>
                      <a:pt x="239" y="545"/>
                    </a:lnTo>
                    <a:lnTo>
                      <a:pt x="214" y="534"/>
                    </a:lnTo>
                    <a:lnTo>
                      <a:pt x="190" y="522"/>
                    </a:lnTo>
                    <a:lnTo>
                      <a:pt x="167" y="511"/>
                    </a:lnTo>
                    <a:lnTo>
                      <a:pt x="144" y="500"/>
                    </a:lnTo>
                    <a:lnTo>
                      <a:pt x="122" y="489"/>
                    </a:lnTo>
                    <a:lnTo>
                      <a:pt x="101" y="481"/>
                    </a:lnTo>
                    <a:lnTo>
                      <a:pt x="81" y="471"/>
                    </a:lnTo>
                    <a:lnTo>
                      <a:pt x="64" y="463"/>
                    </a:lnTo>
                    <a:lnTo>
                      <a:pt x="48" y="455"/>
                    </a:lnTo>
                    <a:lnTo>
                      <a:pt x="34" y="448"/>
                    </a:lnTo>
                    <a:lnTo>
                      <a:pt x="22" y="443"/>
                    </a:lnTo>
                    <a:lnTo>
                      <a:pt x="13" y="439"/>
                    </a:lnTo>
                    <a:lnTo>
                      <a:pt x="6" y="435"/>
                    </a:lnTo>
                    <a:lnTo>
                      <a:pt x="1" y="433"/>
                    </a:lnTo>
                    <a:lnTo>
                      <a:pt x="0" y="433"/>
                    </a:lnTo>
                    <a:lnTo>
                      <a:pt x="5" y="440"/>
                    </a:lnTo>
                    <a:lnTo>
                      <a:pt x="14" y="458"/>
                    </a:lnTo>
                    <a:lnTo>
                      <a:pt x="28" y="484"/>
                    </a:lnTo>
                    <a:lnTo>
                      <a:pt x="44" y="512"/>
                    </a:lnTo>
                    <a:lnTo>
                      <a:pt x="61" y="542"/>
                    </a:lnTo>
                    <a:lnTo>
                      <a:pt x="74" y="568"/>
                    </a:lnTo>
                    <a:lnTo>
                      <a:pt x="85" y="589"/>
                    </a:lnTo>
                    <a:lnTo>
                      <a:pt x="90" y="599"/>
                    </a:lnTo>
                    <a:lnTo>
                      <a:pt x="93" y="602"/>
                    </a:lnTo>
                    <a:lnTo>
                      <a:pt x="100" y="606"/>
                    </a:lnTo>
                    <a:lnTo>
                      <a:pt x="110" y="613"/>
                    </a:lnTo>
                    <a:lnTo>
                      <a:pt x="125" y="622"/>
                    </a:lnTo>
                    <a:lnTo>
                      <a:pt x="142" y="632"/>
                    </a:lnTo>
                    <a:lnTo>
                      <a:pt x="163" y="645"/>
                    </a:lnTo>
                    <a:lnTo>
                      <a:pt x="187" y="659"/>
                    </a:lnTo>
                    <a:lnTo>
                      <a:pt x="212" y="674"/>
                    </a:lnTo>
                    <a:lnTo>
                      <a:pt x="240" y="691"/>
                    </a:lnTo>
                    <a:lnTo>
                      <a:pt x="270" y="709"/>
                    </a:lnTo>
                    <a:lnTo>
                      <a:pt x="302" y="727"/>
                    </a:lnTo>
                    <a:lnTo>
                      <a:pt x="334" y="747"/>
                    </a:lnTo>
                    <a:lnTo>
                      <a:pt x="369" y="766"/>
                    </a:lnTo>
                    <a:lnTo>
                      <a:pt x="404" y="787"/>
                    </a:lnTo>
                    <a:lnTo>
                      <a:pt x="439" y="808"/>
                    </a:lnTo>
                    <a:lnTo>
                      <a:pt x="474" y="828"/>
                    </a:lnTo>
                    <a:lnTo>
                      <a:pt x="510" y="850"/>
                    </a:lnTo>
                    <a:lnTo>
                      <a:pt x="546" y="870"/>
                    </a:lnTo>
                    <a:lnTo>
                      <a:pt x="580" y="891"/>
                    </a:lnTo>
                    <a:lnTo>
                      <a:pt x="614" y="910"/>
                    </a:lnTo>
                    <a:lnTo>
                      <a:pt x="648" y="929"/>
                    </a:lnTo>
                    <a:lnTo>
                      <a:pt x="679" y="947"/>
                    </a:lnTo>
                    <a:lnTo>
                      <a:pt x="708" y="964"/>
                    </a:lnTo>
                    <a:lnTo>
                      <a:pt x="736" y="981"/>
                    </a:lnTo>
                    <a:lnTo>
                      <a:pt x="762" y="996"/>
                    </a:lnTo>
                    <a:lnTo>
                      <a:pt x="785" y="1009"/>
                    </a:lnTo>
                    <a:lnTo>
                      <a:pt x="806" y="1021"/>
                    </a:lnTo>
                    <a:lnTo>
                      <a:pt x="822" y="1031"/>
                    </a:lnTo>
                    <a:lnTo>
                      <a:pt x="837" y="1039"/>
                    </a:lnTo>
                    <a:lnTo>
                      <a:pt x="847" y="1043"/>
                    </a:lnTo>
                    <a:lnTo>
                      <a:pt x="854" y="1048"/>
                    </a:lnTo>
                    <a:lnTo>
                      <a:pt x="856" y="1049"/>
                    </a:lnTo>
                    <a:lnTo>
                      <a:pt x="859" y="1052"/>
                    </a:lnTo>
                    <a:lnTo>
                      <a:pt x="866" y="1061"/>
                    </a:lnTo>
                    <a:lnTo>
                      <a:pt x="873" y="1073"/>
                    </a:lnTo>
                    <a:lnTo>
                      <a:pt x="882" y="1087"/>
                    </a:lnTo>
                    <a:lnTo>
                      <a:pt x="891" y="1101"/>
                    </a:lnTo>
                    <a:lnTo>
                      <a:pt x="898" y="1113"/>
                    </a:lnTo>
                    <a:lnTo>
                      <a:pt x="904" y="1122"/>
                    </a:lnTo>
                    <a:lnTo>
                      <a:pt x="906" y="1125"/>
                    </a:lnTo>
                    <a:lnTo>
                      <a:pt x="908" y="1128"/>
                    </a:lnTo>
                    <a:lnTo>
                      <a:pt x="913" y="1135"/>
                    </a:lnTo>
                    <a:lnTo>
                      <a:pt x="921" y="1145"/>
                    </a:lnTo>
                    <a:lnTo>
                      <a:pt x="929" y="1158"/>
                    </a:lnTo>
                    <a:lnTo>
                      <a:pt x="938" y="1170"/>
                    </a:lnTo>
                    <a:lnTo>
                      <a:pt x="946" y="1179"/>
                    </a:lnTo>
                    <a:lnTo>
                      <a:pt x="950" y="1186"/>
                    </a:lnTo>
                    <a:lnTo>
                      <a:pt x="952" y="1189"/>
                    </a:lnTo>
                    <a:lnTo>
                      <a:pt x="953" y="1190"/>
                    </a:lnTo>
                    <a:lnTo>
                      <a:pt x="957" y="1195"/>
                    </a:lnTo>
                    <a:lnTo>
                      <a:pt x="963" y="1203"/>
                    </a:lnTo>
                    <a:lnTo>
                      <a:pt x="971" y="1212"/>
                    </a:lnTo>
                    <a:lnTo>
                      <a:pt x="981" y="1223"/>
                    </a:lnTo>
                    <a:lnTo>
                      <a:pt x="992" y="1235"/>
                    </a:lnTo>
                    <a:lnTo>
                      <a:pt x="1004" y="1249"/>
                    </a:lnTo>
                    <a:lnTo>
                      <a:pt x="1018" y="1263"/>
                    </a:lnTo>
                    <a:lnTo>
                      <a:pt x="1033" y="1277"/>
                    </a:lnTo>
                    <a:lnTo>
                      <a:pt x="1047" y="1290"/>
                    </a:lnTo>
                    <a:lnTo>
                      <a:pt x="1062" y="1303"/>
                    </a:lnTo>
                    <a:lnTo>
                      <a:pt x="1077" y="1314"/>
                    </a:lnTo>
                    <a:lnTo>
                      <a:pt x="1092" y="1323"/>
                    </a:lnTo>
                    <a:lnTo>
                      <a:pt x="1106" y="1331"/>
                    </a:lnTo>
                    <a:lnTo>
                      <a:pt x="1120" y="1336"/>
                    </a:lnTo>
                    <a:lnTo>
                      <a:pt x="1132" y="1338"/>
                    </a:lnTo>
                    <a:lnTo>
                      <a:pt x="1153" y="1338"/>
                    </a:lnTo>
                    <a:lnTo>
                      <a:pt x="1164" y="1337"/>
                    </a:lnTo>
                    <a:lnTo>
                      <a:pt x="1170" y="1335"/>
                    </a:lnTo>
                    <a:lnTo>
                      <a:pt x="1171" y="1333"/>
                    </a:lnTo>
                    <a:lnTo>
                      <a:pt x="1170" y="1332"/>
                    </a:lnTo>
                    <a:lnTo>
                      <a:pt x="1170" y="1331"/>
                    </a:lnTo>
                    <a:lnTo>
                      <a:pt x="1171" y="1332"/>
                    </a:lnTo>
                    <a:lnTo>
                      <a:pt x="1176" y="1335"/>
                    </a:lnTo>
                    <a:lnTo>
                      <a:pt x="1181" y="1338"/>
                    </a:lnTo>
                    <a:lnTo>
                      <a:pt x="1186" y="1342"/>
                    </a:lnTo>
                    <a:lnTo>
                      <a:pt x="1193" y="1346"/>
                    </a:lnTo>
                    <a:lnTo>
                      <a:pt x="1200" y="1351"/>
                    </a:lnTo>
                    <a:lnTo>
                      <a:pt x="1206" y="1357"/>
                    </a:lnTo>
                    <a:lnTo>
                      <a:pt x="1214" y="1363"/>
                    </a:lnTo>
                    <a:lnTo>
                      <a:pt x="1222" y="1369"/>
                    </a:lnTo>
                    <a:lnTo>
                      <a:pt x="1230" y="1374"/>
                    </a:lnTo>
                    <a:lnTo>
                      <a:pt x="1237" y="1378"/>
                    </a:lnTo>
                    <a:lnTo>
                      <a:pt x="1244" y="1382"/>
                    </a:lnTo>
                    <a:lnTo>
                      <a:pt x="1251" y="1386"/>
                    </a:lnTo>
                    <a:lnTo>
                      <a:pt x="1256" y="1388"/>
                    </a:lnTo>
                    <a:lnTo>
                      <a:pt x="1260" y="1388"/>
                    </a:lnTo>
                    <a:lnTo>
                      <a:pt x="1263" y="1387"/>
                    </a:lnTo>
                    <a:lnTo>
                      <a:pt x="1264" y="1384"/>
                    </a:lnTo>
                    <a:lnTo>
                      <a:pt x="1264" y="1379"/>
                    </a:lnTo>
                    <a:lnTo>
                      <a:pt x="1263" y="1366"/>
                    </a:lnTo>
                    <a:lnTo>
                      <a:pt x="1261" y="1354"/>
                    </a:lnTo>
                    <a:lnTo>
                      <a:pt x="1259" y="1341"/>
                    </a:lnTo>
                    <a:lnTo>
                      <a:pt x="1258" y="1328"/>
                    </a:lnTo>
                    <a:lnTo>
                      <a:pt x="1256" y="1315"/>
                    </a:lnTo>
                    <a:lnTo>
                      <a:pt x="1253" y="1300"/>
                    </a:lnTo>
                    <a:lnTo>
                      <a:pt x="1249" y="1284"/>
                    </a:lnTo>
                    <a:lnTo>
                      <a:pt x="1244" y="1267"/>
                    </a:lnTo>
                    <a:lnTo>
                      <a:pt x="1241" y="1257"/>
                    </a:lnTo>
                    <a:lnTo>
                      <a:pt x="1237" y="1245"/>
                    </a:lnTo>
                    <a:lnTo>
                      <a:pt x="1231" y="1232"/>
                    </a:lnTo>
                    <a:lnTo>
                      <a:pt x="1225" y="1218"/>
                    </a:lnTo>
                    <a:lnTo>
                      <a:pt x="1218" y="1202"/>
                    </a:lnTo>
                    <a:lnTo>
                      <a:pt x="1211" y="1185"/>
                    </a:lnTo>
                    <a:lnTo>
                      <a:pt x="1202" y="1169"/>
                    </a:lnTo>
                    <a:lnTo>
                      <a:pt x="1195" y="1151"/>
                    </a:lnTo>
                    <a:lnTo>
                      <a:pt x="1185" y="1133"/>
                    </a:lnTo>
                    <a:lnTo>
                      <a:pt x="1176" y="1114"/>
                    </a:lnTo>
                    <a:lnTo>
                      <a:pt x="1166" y="1095"/>
                    </a:lnTo>
                    <a:lnTo>
                      <a:pt x="1156" y="1076"/>
                    </a:lnTo>
                    <a:lnTo>
                      <a:pt x="1146" y="1058"/>
                    </a:lnTo>
                    <a:lnTo>
                      <a:pt x="1135" y="1040"/>
                    </a:lnTo>
                    <a:lnTo>
                      <a:pt x="1126" y="1023"/>
                    </a:lnTo>
                    <a:lnTo>
                      <a:pt x="1115" y="1006"/>
                    </a:lnTo>
                    <a:lnTo>
                      <a:pt x="859" y="585"/>
                    </a:lnTo>
                    <a:lnTo>
                      <a:pt x="857" y="584"/>
                    </a:lnTo>
                    <a:lnTo>
                      <a:pt x="852" y="581"/>
                    </a:lnTo>
                    <a:lnTo>
                      <a:pt x="845" y="576"/>
                    </a:lnTo>
                    <a:lnTo>
                      <a:pt x="835" y="570"/>
                    </a:lnTo>
                    <a:lnTo>
                      <a:pt x="823" y="563"/>
                    </a:lnTo>
                    <a:lnTo>
                      <a:pt x="811" y="555"/>
                    </a:lnTo>
                    <a:lnTo>
                      <a:pt x="797" y="545"/>
                    </a:lnTo>
                    <a:lnTo>
                      <a:pt x="782" y="536"/>
                    </a:lnTo>
                    <a:lnTo>
                      <a:pt x="767" y="527"/>
                    </a:lnTo>
                    <a:lnTo>
                      <a:pt x="752" y="518"/>
                    </a:lnTo>
                    <a:lnTo>
                      <a:pt x="739" y="509"/>
                    </a:lnTo>
                    <a:lnTo>
                      <a:pt x="727" y="501"/>
                    </a:lnTo>
                    <a:lnTo>
                      <a:pt x="716" y="494"/>
                    </a:lnTo>
                    <a:lnTo>
                      <a:pt x="706" y="488"/>
                    </a:lnTo>
                    <a:lnTo>
                      <a:pt x="701" y="485"/>
                    </a:lnTo>
                    <a:lnTo>
                      <a:pt x="697" y="483"/>
                    </a:lnTo>
                    <a:lnTo>
                      <a:pt x="691" y="473"/>
                    </a:lnTo>
                    <a:lnTo>
                      <a:pt x="683" y="463"/>
                    </a:lnTo>
                    <a:lnTo>
                      <a:pt x="675" y="452"/>
                    </a:lnTo>
                    <a:lnTo>
                      <a:pt x="667" y="441"/>
                    </a:lnTo>
                    <a:lnTo>
                      <a:pt x="658" y="430"/>
                    </a:lnTo>
                    <a:lnTo>
                      <a:pt x="651" y="418"/>
                    </a:lnTo>
                    <a:lnTo>
                      <a:pt x="643" y="406"/>
                    </a:lnTo>
                    <a:lnTo>
                      <a:pt x="637" y="395"/>
                    </a:lnTo>
                    <a:lnTo>
                      <a:pt x="630" y="383"/>
                    </a:lnTo>
                    <a:lnTo>
                      <a:pt x="624" y="371"/>
                    </a:lnTo>
                    <a:lnTo>
                      <a:pt x="620" y="360"/>
                    </a:lnTo>
                    <a:lnTo>
                      <a:pt x="616" y="349"/>
                    </a:lnTo>
                    <a:lnTo>
                      <a:pt x="614" y="339"/>
                    </a:lnTo>
                    <a:lnTo>
                      <a:pt x="612" y="329"/>
                    </a:lnTo>
                    <a:lnTo>
                      <a:pt x="613" y="319"/>
                    </a:lnTo>
                    <a:lnTo>
                      <a:pt x="615" y="310"/>
                    </a:lnTo>
                    <a:lnTo>
                      <a:pt x="621" y="290"/>
                    </a:lnTo>
                    <a:lnTo>
                      <a:pt x="630" y="265"/>
                    </a:lnTo>
                    <a:lnTo>
                      <a:pt x="639" y="237"/>
                    </a:lnTo>
                    <a:lnTo>
                      <a:pt x="649" y="209"/>
                    </a:lnTo>
                    <a:lnTo>
                      <a:pt x="658" y="183"/>
                    </a:lnTo>
                    <a:lnTo>
                      <a:pt x="667" y="160"/>
                    </a:lnTo>
                    <a:lnTo>
                      <a:pt x="673" y="141"/>
                    </a:lnTo>
                    <a:lnTo>
                      <a:pt x="676" y="129"/>
                    </a:lnTo>
                    <a:lnTo>
                      <a:pt x="680" y="118"/>
                    </a:lnTo>
                    <a:lnTo>
                      <a:pt x="682" y="107"/>
                    </a:lnTo>
                    <a:lnTo>
                      <a:pt x="681" y="96"/>
                    </a:lnTo>
                    <a:lnTo>
                      <a:pt x="676" y="82"/>
                    </a:lnTo>
                    <a:lnTo>
                      <a:pt x="671" y="73"/>
                    </a:lnTo>
                    <a:lnTo>
                      <a:pt x="664" y="62"/>
                    </a:lnTo>
                    <a:lnTo>
                      <a:pt x="654" y="47"/>
                    </a:lnTo>
                    <a:lnTo>
                      <a:pt x="643" y="33"/>
                    </a:lnTo>
                    <a:lnTo>
                      <a:pt x="634" y="20"/>
                    </a:lnTo>
                    <a:lnTo>
                      <a:pt x="626" y="9"/>
                    </a:lnTo>
                    <a:lnTo>
                      <a:pt x="620" y="2"/>
                    </a:lnTo>
                    <a:lnTo>
                      <a:pt x="618" y="0"/>
                    </a:lnTo>
                    <a:lnTo>
                      <a:pt x="615" y="3"/>
                    </a:lnTo>
                    <a:lnTo>
                      <a:pt x="607" y="10"/>
                    </a:lnTo>
                    <a:lnTo>
                      <a:pt x="595" y="19"/>
                    </a:lnTo>
                    <a:lnTo>
                      <a:pt x="579" y="32"/>
                    </a:lnTo>
                    <a:lnTo>
                      <a:pt x="562" y="47"/>
                    </a:lnTo>
                    <a:lnTo>
                      <a:pt x="541" y="63"/>
                    </a:lnTo>
                    <a:lnTo>
                      <a:pt x="518" y="80"/>
                    </a:lnTo>
                    <a:lnTo>
                      <a:pt x="495" y="98"/>
                    </a:lnTo>
                    <a:lnTo>
                      <a:pt x="472" y="116"/>
                    </a:lnTo>
                    <a:lnTo>
                      <a:pt x="450" y="134"/>
                    </a:lnTo>
                    <a:lnTo>
                      <a:pt x="430" y="150"/>
                    </a:lnTo>
                    <a:lnTo>
                      <a:pt x="412" y="165"/>
                    </a:lnTo>
                    <a:lnTo>
                      <a:pt x="396" y="177"/>
                    </a:lnTo>
                    <a:lnTo>
                      <a:pt x="383" y="187"/>
                    </a:lnTo>
                    <a:lnTo>
                      <a:pt x="376" y="194"/>
                    </a:lnTo>
                    <a:lnTo>
                      <a:pt x="373" y="196"/>
                    </a:lnTo>
                    <a:lnTo>
                      <a:pt x="370" y="299"/>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20511" name="Freeform 15"/>
              <p:cNvSpPr>
                <a:spLocks/>
              </p:cNvSpPr>
              <p:nvPr/>
            </p:nvSpPr>
            <p:spPr bwMode="auto">
              <a:xfrm>
                <a:off x="1943" y="1419"/>
                <a:ext cx="1275" cy="1399"/>
              </a:xfrm>
              <a:custGeom>
                <a:avLst/>
                <a:gdLst>
                  <a:gd name="T0" fmla="*/ 384 w 1275"/>
                  <a:gd name="T1" fmla="*/ 318 h 1399"/>
                  <a:gd name="T2" fmla="*/ 449 w 1275"/>
                  <a:gd name="T3" fmla="*/ 424 h 1399"/>
                  <a:gd name="T4" fmla="*/ 533 w 1275"/>
                  <a:gd name="T5" fmla="*/ 567 h 1399"/>
                  <a:gd name="T6" fmla="*/ 594 w 1275"/>
                  <a:gd name="T7" fmla="*/ 673 h 1399"/>
                  <a:gd name="T8" fmla="*/ 599 w 1275"/>
                  <a:gd name="T9" fmla="*/ 696 h 1399"/>
                  <a:gd name="T10" fmla="*/ 566 w 1275"/>
                  <a:gd name="T11" fmla="*/ 702 h 1399"/>
                  <a:gd name="T12" fmla="*/ 529 w 1275"/>
                  <a:gd name="T13" fmla="*/ 686 h 1399"/>
                  <a:gd name="T14" fmla="*/ 485 w 1275"/>
                  <a:gd name="T15" fmla="*/ 666 h 1399"/>
                  <a:gd name="T16" fmla="*/ 410 w 1275"/>
                  <a:gd name="T17" fmla="*/ 630 h 1399"/>
                  <a:gd name="T18" fmla="*/ 316 w 1275"/>
                  <a:gd name="T19" fmla="*/ 585 h 1399"/>
                  <a:gd name="T20" fmla="*/ 216 w 1275"/>
                  <a:gd name="T21" fmla="*/ 538 h 1399"/>
                  <a:gd name="T22" fmla="*/ 123 w 1275"/>
                  <a:gd name="T23" fmla="*/ 493 h 1399"/>
                  <a:gd name="T24" fmla="*/ 48 w 1275"/>
                  <a:gd name="T25" fmla="*/ 458 h 1399"/>
                  <a:gd name="T26" fmla="*/ 6 w 1275"/>
                  <a:gd name="T27" fmla="*/ 438 h 1399"/>
                  <a:gd name="T28" fmla="*/ 14 w 1275"/>
                  <a:gd name="T29" fmla="*/ 461 h 1399"/>
                  <a:gd name="T30" fmla="*/ 75 w 1275"/>
                  <a:gd name="T31" fmla="*/ 572 h 1399"/>
                  <a:gd name="T32" fmla="*/ 101 w 1275"/>
                  <a:gd name="T33" fmla="*/ 610 h 1399"/>
                  <a:gd name="T34" fmla="*/ 164 w 1275"/>
                  <a:gd name="T35" fmla="*/ 650 h 1399"/>
                  <a:gd name="T36" fmla="*/ 272 w 1275"/>
                  <a:gd name="T37" fmla="*/ 714 h 1399"/>
                  <a:gd name="T38" fmla="*/ 407 w 1275"/>
                  <a:gd name="T39" fmla="*/ 793 h 1399"/>
                  <a:gd name="T40" fmla="*/ 550 w 1275"/>
                  <a:gd name="T41" fmla="*/ 876 h 1399"/>
                  <a:gd name="T42" fmla="*/ 684 w 1275"/>
                  <a:gd name="T43" fmla="*/ 954 h 1399"/>
                  <a:gd name="T44" fmla="*/ 791 w 1275"/>
                  <a:gd name="T45" fmla="*/ 1016 h 1399"/>
                  <a:gd name="T46" fmla="*/ 854 w 1275"/>
                  <a:gd name="T47" fmla="*/ 1051 h 1399"/>
                  <a:gd name="T48" fmla="*/ 873 w 1275"/>
                  <a:gd name="T49" fmla="*/ 1069 h 1399"/>
                  <a:gd name="T50" fmla="*/ 905 w 1275"/>
                  <a:gd name="T51" fmla="*/ 1121 h 1399"/>
                  <a:gd name="T52" fmla="*/ 920 w 1275"/>
                  <a:gd name="T53" fmla="*/ 1143 h 1399"/>
                  <a:gd name="T54" fmla="*/ 953 w 1275"/>
                  <a:gd name="T55" fmla="*/ 1187 h 1399"/>
                  <a:gd name="T56" fmla="*/ 965 w 1275"/>
                  <a:gd name="T57" fmla="*/ 1204 h 1399"/>
                  <a:gd name="T58" fmla="*/ 1000 w 1275"/>
                  <a:gd name="T59" fmla="*/ 1244 h 1399"/>
                  <a:gd name="T60" fmla="*/ 1055 w 1275"/>
                  <a:gd name="T61" fmla="*/ 1299 h 1399"/>
                  <a:gd name="T62" fmla="*/ 1115 w 1275"/>
                  <a:gd name="T63" fmla="*/ 1341 h 1399"/>
                  <a:gd name="T64" fmla="*/ 1173 w 1275"/>
                  <a:gd name="T65" fmla="*/ 1347 h 1399"/>
                  <a:gd name="T66" fmla="*/ 1179 w 1275"/>
                  <a:gd name="T67" fmla="*/ 1341 h 1399"/>
                  <a:gd name="T68" fmla="*/ 1195 w 1275"/>
                  <a:gd name="T69" fmla="*/ 1352 h 1399"/>
                  <a:gd name="T70" fmla="*/ 1224 w 1275"/>
                  <a:gd name="T71" fmla="*/ 1373 h 1399"/>
                  <a:gd name="T72" fmla="*/ 1254 w 1275"/>
                  <a:gd name="T73" fmla="*/ 1392 h 1399"/>
                  <a:gd name="T74" fmla="*/ 1273 w 1275"/>
                  <a:gd name="T75" fmla="*/ 1397 h 1399"/>
                  <a:gd name="T76" fmla="*/ 1271 w 1275"/>
                  <a:gd name="T77" fmla="*/ 1364 h 1399"/>
                  <a:gd name="T78" fmla="*/ 1263 w 1275"/>
                  <a:gd name="T79" fmla="*/ 1309 h 1399"/>
                  <a:gd name="T80" fmla="*/ 1247 w 1275"/>
                  <a:gd name="T81" fmla="*/ 1254 h 1399"/>
                  <a:gd name="T82" fmla="*/ 1221 w 1275"/>
                  <a:gd name="T83" fmla="*/ 1194 h 1399"/>
                  <a:gd name="T84" fmla="*/ 1185 w 1275"/>
                  <a:gd name="T85" fmla="*/ 1122 h 1399"/>
                  <a:gd name="T86" fmla="*/ 1144 w 1275"/>
                  <a:gd name="T87" fmla="*/ 1047 h 1399"/>
                  <a:gd name="T88" fmla="*/ 864 w 1275"/>
                  <a:gd name="T89" fmla="*/ 588 h 1399"/>
                  <a:gd name="T90" fmla="*/ 830 w 1275"/>
                  <a:gd name="T91" fmla="*/ 567 h 1399"/>
                  <a:gd name="T92" fmla="*/ 773 w 1275"/>
                  <a:gd name="T93" fmla="*/ 531 h 1399"/>
                  <a:gd name="T94" fmla="*/ 722 w 1275"/>
                  <a:gd name="T95" fmla="*/ 498 h 1399"/>
                  <a:gd name="T96" fmla="*/ 696 w 1275"/>
                  <a:gd name="T97" fmla="*/ 476 h 1399"/>
                  <a:gd name="T98" fmla="*/ 663 w 1275"/>
                  <a:gd name="T99" fmla="*/ 433 h 1399"/>
                  <a:gd name="T100" fmla="*/ 635 w 1275"/>
                  <a:gd name="T101" fmla="*/ 386 h 1399"/>
                  <a:gd name="T102" fmla="*/ 619 w 1275"/>
                  <a:gd name="T103" fmla="*/ 341 h 1399"/>
                  <a:gd name="T104" fmla="*/ 626 w 1275"/>
                  <a:gd name="T105" fmla="*/ 292 h 1399"/>
                  <a:gd name="T106" fmla="*/ 663 w 1275"/>
                  <a:gd name="T107" fmla="*/ 184 h 1399"/>
                  <a:gd name="T108" fmla="*/ 685 w 1275"/>
                  <a:gd name="T109" fmla="*/ 119 h 1399"/>
                  <a:gd name="T110" fmla="*/ 676 w 1275"/>
                  <a:gd name="T111" fmla="*/ 74 h 1399"/>
                  <a:gd name="T112" fmla="*/ 639 w 1275"/>
                  <a:gd name="T113" fmla="*/ 20 h 1399"/>
                  <a:gd name="T114" fmla="*/ 620 w 1275"/>
                  <a:gd name="T115" fmla="*/ 3 h 1399"/>
                  <a:gd name="T116" fmla="*/ 566 w 1275"/>
                  <a:gd name="T117" fmla="*/ 47 h 1399"/>
                  <a:gd name="T118" fmla="*/ 476 w 1275"/>
                  <a:gd name="T119" fmla="*/ 117 h 1399"/>
                  <a:gd name="T120" fmla="*/ 399 w 1275"/>
                  <a:gd name="T121" fmla="*/ 178 h 1399"/>
                  <a:gd name="T122" fmla="*/ 373 w 1275"/>
                  <a:gd name="T123" fmla="*/ 301 h 1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5"/>
                  <a:gd name="T187" fmla="*/ 0 h 1399"/>
                  <a:gd name="T188" fmla="*/ 1275 w 1275"/>
                  <a:gd name="T189" fmla="*/ 1399 h 1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5" h="1399">
                    <a:moveTo>
                      <a:pt x="373" y="301"/>
                    </a:moveTo>
                    <a:lnTo>
                      <a:pt x="373" y="301"/>
                    </a:lnTo>
                    <a:lnTo>
                      <a:pt x="376" y="305"/>
                    </a:lnTo>
                    <a:lnTo>
                      <a:pt x="384" y="318"/>
                    </a:lnTo>
                    <a:lnTo>
                      <a:pt x="396" y="337"/>
                    </a:lnTo>
                    <a:lnTo>
                      <a:pt x="411" y="362"/>
                    </a:lnTo>
                    <a:lnTo>
                      <a:pt x="429" y="392"/>
                    </a:lnTo>
                    <a:lnTo>
                      <a:pt x="449" y="424"/>
                    </a:lnTo>
                    <a:lnTo>
                      <a:pt x="469" y="459"/>
                    </a:lnTo>
                    <a:lnTo>
                      <a:pt x="491" y="495"/>
                    </a:lnTo>
                    <a:lnTo>
                      <a:pt x="512" y="531"/>
                    </a:lnTo>
                    <a:lnTo>
                      <a:pt x="533" y="567"/>
                    </a:lnTo>
                    <a:lnTo>
                      <a:pt x="552" y="599"/>
                    </a:lnTo>
                    <a:lnTo>
                      <a:pt x="569" y="629"/>
                    </a:lnTo>
                    <a:lnTo>
                      <a:pt x="583" y="654"/>
                    </a:lnTo>
                    <a:lnTo>
                      <a:pt x="594" y="673"/>
                    </a:lnTo>
                    <a:lnTo>
                      <a:pt x="601" y="686"/>
                    </a:lnTo>
                    <a:lnTo>
                      <a:pt x="604" y="690"/>
                    </a:lnTo>
                    <a:lnTo>
                      <a:pt x="602" y="692"/>
                    </a:lnTo>
                    <a:lnTo>
                      <a:pt x="599" y="696"/>
                    </a:lnTo>
                    <a:lnTo>
                      <a:pt x="594" y="699"/>
                    </a:lnTo>
                    <a:lnTo>
                      <a:pt x="586" y="702"/>
                    </a:lnTo>
                    <a:lnTo>
                      <a:pt x="577" y="703"/>
                    </a:lnTo>
                    <a:lnTo>
                      <a:pt x="566" y="702"/>
                    </a:lnTo>
                    <a:lnTo>
                      <a:pt x="551" y="698"/>
                    </a:lnTo>
                    <a:lnTo>
                      <a:pt x="534" y="689"/>
                    </a:lnTo>
                    <a:lnTo>
                      <a:pt x="533" y="689"/>
                    </a:lnTo>
                    <a:lnTo>
                      <a:pt x="529" y="686"/>
                    </a:lnTo>
                    <a:lnTo>
                      <a:pt x="521" y="683"/>
                    </a:lnTo>
                    <a:lnTo>
                      <a:pt x="511" y="678"/>
                    </a:lnTo>
                    <a:lnTo>
                      <a:pt x="499" y="673"/>
                    </a:lnTo>
                    <a:lnTo>
                      <a:pt x="485" y="666"/>
                    </a:lnTo>
                    <a:lnTo>
                      <a:pt x="469" y="658"/>
                    </a:lnTo>
                    <a:lnTo>
                      <a:pt x="450" y="650"/>
                    </a:lnTo>
                    <a:lnTo>
                      <a:pt x="431" y="640"/>
                    </a:lnTo>
                    <a:lnTo>
                      <a:pt x="410" y="630"/>
                    </a:lnTo>
                    <a:lnTo>
                      <a:pt x="388" y="620"/>
                    </a:lnTo>
                    <a:lnTo>
                      <a:pt x="365" y="608"/>
                    </a:lnTo>
                    <a:lnTo>
                      <a:pt x="341" y="597"/>
                    </a:lnTo>
                    <a:lnTo>
                      <a:pt x="316" y="585"/>
                    </a:lnTo>
                    <a:lnTo>
                      <a:pt x="291" y="573"/>
                    </a:lnTo>
                    <a:lnTo>
                      <a:pt x="266" y="561"/>
                    </a:lnTo>
                    <a:lnTo>
                      <a:pt x="241" y="549"/>
                    </a:lnTo>
                    <a:lnTo>
                      <a:pt x="216" y="538"/>
                    </a:lnTo>
                    <a:lnTo>
                      <a:pt x="192" y="526"/>
                    </a:lnTo>
                    <a:lnTo>
                      <a:pt x="168" y="515"/>
                    </a:lnTo>
                    <a:lnTo>
                      <a:pt x="145" y="504"/>
                    </a:lnTo>
                    <a:lnTo>
                      <a:pt x="123" y="493"/>
                    </a:lnTo>
                    <a:lnTo>
                      <a:pt x="102" y="484"/>
                    </a:lnTo>
                    <a:lnTo>
                      <a:pt x="82" y="474"/>
                    </a:lnTo>
                    <a:lnTo>
                      <a:pt x="65" y="466"/>
                    </a:lnTo>
                    <a:lnTo>
                      <a:pt x="48" y="458"/>
                    </a:lnTo>
                    <a:lnTo>
                      <a:pt x="34" y="451"/>
                    </a:lnTo>
                    <a:lnTo>
                      <a:pt x="22" y="446"/>
                    </a:lnTo>
                    <a:lnTo>
                      <a:pt x="13" y="442"/>
                    </a:lnTo>
                    <a:lnTo>
                      <a:pt x="6" y="438"/>
                    </a:lnTo>
                    <a:lnTo>
                      <a:pt x="1" y="436"/>
                    </a:lnTo>
                    <a:lnTo>
                      <a:pt x="0" y="436"/>
                    </a:lnTo>
                    <a:lnTo>
                      <a:pt x="5" y="443"/>
                    </a:lnTo>
                    <a:lnTo>
                      <a:pt x="14" y="461"/>
                    </a:lnTo>
                    <a:lnTo>
                      <a:pt x="28" y="487"/>
                    </a:lnTo>
                    <a:lnTo>
                      <a:pt x="44" y="516"/>
                    </a:lnTo>
                    <a:lnTo>
                      <a:pt x="61" y="546"/>
                    </a:lnTo>
                    <a:lnTo>
                      <a:pt x="75" y="572"/>
                    </a:lnTo>
                    <a:lnTo>
                      <a:pt x="86" y="593"/>
                    </a:lnTo>
                    <a:lnTo>
                      <a:pt x="91" y="603"/>
                    </a:lnTo>
                    <a:lnTo>
                      <a:pt x="94" y="606"/>
                    </a:lnTo>
                    <a:lnTo>
                      <a:pt x="101" y="610"/>
                    </a:lnTo>
                    <a:lnTo>
                      <a:pt x="111" y="617"/>
                    </a:lnTo>
                    <a:lnTo>
                      <a:pt x="126" y="626"/>
                    </a:lnTo>
                    <a:lnTo>
                      <a:pt x="143" y="637"/>
                    </a:lnTo>
                    <a:lnTo>
                      <a:pt x="164" y="650"/>
                    </a:lnTo>
                    <a:lnTo>
                      <a:pt x="188" y="664"/>
                    </a:lnTo>
                    <a:lnTo>
                      <a:pt x="214" y="679"/>
                    </a:lnTo>
                    <a:lnTo>
                      <a:pt x="242" y="696"/>
                    </a:lnTo>
                    <a:lnTo>
                      <a:pt x="272" y="714"/>
                    </a:lnTo>
                    <a:lnTo>
                      <a:pt x="304" y="732"/>
                    </a:lnTo>
                    <a:lnTo>
                      <a:pt x="337" y="752"/>
                    </a:lnTo>
                    <a:lnTo>
                      <a:pt x="372" y="772"/>
                    </a:lnTo>
                    <a:lnTo>
                      <a:pt x="407" y="793"/>
                    </a:lnTo>
                    <a:lnTo>
                      <a:pt x="442" y="814"/>
                    </a:lnTo>
                    <a:lnTo>
                      <a:pt x="478" y="834"/>
                    </a:lnTo>
                    <a:lnTo>
                      <a:pt x="514" y="856"/>
                    </a:lnTo>
                    <a:lnTo>
                      <a:pt x="550" y="876"/>
                    </a:lnTo>
                    <a:lnTo>
                      <a:pt x="585" y="897"/>
                    </a:lnTo>
                    <a:lnTo>
                      <a:pt x="619" y="917"/>
                    </a:lnTo>
                    <a:lnTo>
                      <a:pt x="653" y="936"/>
                    </a:lnTo>
                    <a:lnTo>
                      <a:pt x="684" y="954"/>
                    </a:lnTo>
                    <a:lnTo>
                      <a:pt x="714" y="971"/>
                    </a:lnTo>
                    <a:lnTo>
                      <a:pt x="742" y="988"/>
                    </a:lnTo>
                    <a:lnTo>
                      <a:pt x="768" y="1003"/>
                    </a:lnTo>
                    <a:lnTo>
                      <a:pt x="791" y="1016"/>
                    </a:lnTo>
                    <a:lnTo>
                      <a:pt x="812" y="1028"/>
                    </a:lnTo>
                    <a:lnTo>
                      <a:pt x="829" y="1038"/>
                    </a:lnTo>
                    <a:lnTo>
                      <a:pt x="844" y="1046"/>
                    </a:lnTo>
                    <a:lnTo>
                      <a:pt x="854" y="1051"/>
                    </a:lnTo>
                    <a:lnTo>
                      <a:pt x="861" y="1056"/>
                    </a:lnTo>
                    <a:lnTo>
                      <a:pt x="863" y="1057"/>
                    </a:lnTo>
                    <a:lnTo>
                      <a:pt x="866" y="1060"/>
                    </a:lnTo>
                    <a:lnTo>
                      <a:pt x="873" y="1069"/>
                    </a:lnTo>
                    <a:lnTo>
                      <a:pt x="880" y="1081"/>
                    </a:lnTo>
                    <a:lnTo>
                      <a:pt x="889" y="1095"/>
                    </a:lnTo>
                    <a:lnTo>
                      <a:pt x="898" y="1109"/>
                    </a:lnTo>
                    <a:lnTo>
                      <a:pt x="905" y="1121"/>
                    </a:lnTo>
                    <a:lnTo>
                      <a:pt x="911" y="1130"/>
                    </a:lnTo>
                    <a:lnTo>
                      <a:pt x="913" y="1133"/>
                    </a:lnTo>
                    <a:lnTo>
                      <a:pt x="915" y="1136"/>
                    </a:lnTo>
                    <a:lnTo>
                      <a:pt x="920" y="1143"/>
                    </a:lnTo>
                    <a:lnTo>
                      <a:pt x="928" y="1153"/>
                    </a:lnTo>
                    <a:lnTo>
                      <a:pt x="936" y="1166"/>
                    </a:lnTo>
                    <a:lnTo>
                      <a:pt x="945" y="1178"/>
                    </a:lnTo>
                    <a:lnTo>
                      <a:pt x="953" y="1187"/>
                    </a:lnTo>
                    <a:lnTo>
                      <a:pt x="958" y="1195"/>
                    </a:lnTo>
                    <a:lnTo>
                      <a:pt x="960" y="1198"/>
                    </a:lnTo>
                    <a:lnTo>
                      <a:pt x="961" y="1199"/>
                    </a:lnTo>
                    <a:lnTo>
                      <a:pt x="965" y="1204"/>
                    </a:lnTo>
                    <a:lnTo>
                      <a:pt x="971" y="1212"/>
                    </a:lnTo>
                    <a:lnTo>
                      <a:pt x="979" y="1221"/>
                    </a:lnTo>
                    <a:lnTo>
                      <a:pt x="989" y="1232"/>
                    </a:lnTo>
                    <a:lnTo>
                      <a:pt x="1000" y="1244"/>
                    </a:lnTo>
                    <a:lnTo>
                      <a:pt x="1012" y="1258"/>
                    </a:lnTo>
                    <a:lnTo>
                      <a:pt x="1026" y="1272"/>
                    </a:lnTo>
                    <a:lnTo>
                      <a:pt x="1041" y="1286"/>
                    </a:lnTo>
                    <a:lnTo>
                      <a:pt x="1055" y="1299"/>
                    </a:lnTo>
                    <a:lnTo>
                      <a:pt x="1070" y="1312"/>
                    </a:lnTo>
                    <a:lnTo>
                      <a:pt x="1086" y="1323"/>
                    </a:lnTo>
                    <a:lnTo>
                      <a:pt x="1101" y="1333"/>
                    </a:lnTo>
                    <a:lnTo>
                      <a:pt x="1115" y="1341"/>
                    </a:lnTo>
                    <a:lnTo>
                      <a:pt x="1129" y="1346"/>
                    </a:lnTo>
                    <a:lnTo>
                      <a:pt x="1141" y="1348"/>
                    </a:lnTo>
                    <a:lnTo>
                      <a:pt x="1162" y="1348"/>
                    </a:lnTo>
                    <a:lnTo>
                      <a:pt x="1173" y="1347"/>
                    </a:lnTo>
                    <a:lnTo>
                      <a:pt x="1179" y="1345"/>
                    </a:lnTo>
                    <a:lnTo>
                      <a:pt x="1180" y="1343"/>
                    </a:lnTo>
                    <a:lnTo>
                      <a:pt x="1179" y="1342"/>
                    </a:lnTo>
                    <a:lnTo>
                      <a:pt x="1179" y="1341"/>
                    </a:lnTo>
                    <a:lnTo>
                      <a:pt x="1180" y="1342"/>
                    </a:lnTo>
                    <a:lnTo>
                      <a:pt x="1185" y="1345"/>
                    </a:lnTo>
                    <a:lnTo>
                      <a:pt x="1190" y="1348"/>
                    </a:lnTo>
                    <a:lnTo>
                      <a:pt x="1195" y="1352"/>
                    </a:lnTo>
                    <a:lnTo>
                      <a:pt x="1202" y="1356"/>
                    </a:lnTo>
                    <a:lnTo>
                      <a:pt x="1209" y="1361"/>
                    </a:lnTo>
                    <a:lnTo>
                      <a:pt x="1216" y="1367"/>
                    </a:lnTo>
                    <a:lnTo>
                      <a:pt x="1224" y="1373"/>
                    </a:lnTo>
                    <a:lnTo>
                      <a:pt x="1232" y="1379"/>
                    </a:lnTo>
                    <a:lnTo>
                      <a:pt x="1240" y="1384"/>
                    </a:lnTo>
                    <a:lnTo>
                      <a:pt x="1247" y="1388"/>
                    </a:lnTo>
                    <a:lnTo>
                      <a:pt x="1254" y="1392"/>
                    </a:lnTo>
                    <a:lnTo>
                      <a:pt x="1261" y="1396"/>
                    </a:lnTo>
                    <a:lnTo>
                      <a:pt x="1266" y="1398"/>
                    </a:lnTo>
                    <a:lnTo>
                      <a:pt x="1270" y="1398"/>
                    </a:lnTo>
                    <a:lnTo>
                      <a:pt x="1273" y="1397"/>
                    </a:lnTo>
                    <a:lnTo>
                      <a:pt x="1274" y="1394"/>
                    </a:lnTo>
                    <a:lnTo>
                      <a:pt x="1274" y="1389"/>
                    </a:lnTo>
                    <a:lnTo>
                      <a:pt x="1273" y="1376"/>
                    </a:lnTo>
                    <a:lnTo>
                      <a:pt x="1271" y="1364"/>
                    </a:lnTo>
                    <a:lnTo>
                      <a:pt x="1269" y="1351"/>
                    </a:lnTo>
                    <a:lnTo>
                      <a:pt x="1268" y="1338"/>
                    </a:lnTo>
                    <a:lnTo>
                      <a:pt x="1266" y="1324"/>
                    </a:lnTo>
                    <a:lnTo>
                      <a:pt x="1263" y="1309"/>
                    </a:lnTo>
                    <a:lnTo>
                      <a:pt x="1259" y="1293"/>
                    </a:lnTo>
                    <a:lnTo>
                      <a:pt x="1254" y="1276"/>
                    </a:lnTo>
                    <a:lnTo>
                      <a:pt x="1251" y="1266"/>
                    </a:lnTo>
                    <a:lnTo>
                      <a:pt x="1247" y="1254"/>
                    </a:lnTo>
                    <a:lnTo>
                      <a:pt x="1241" y="1241"/>
                    </a:lnTo>
                    <a:lnTo>
                      <a:pt x="1235" y="1227"/>
                    </a:lnTo>
                    <a:lnTo>
                      <a:pt x="1228" y="1211"/>
                    </a:lnTo>
                    <a:lnTo>
                      <a:pt x="1221" y="1194"/>
                    </a:lnTo>
                    <a:lnTo>
                      <a:pt x="1212" y="1177"/>
                    </a:lnTo>
                    <a:lnTo>
                      <a:pt x="1204" y="1159"/>
                    </a:lnTo>
                    <a:lnTo>
                      <a:pt x="1194" y="1141"/>
                    </a:lnTo>
                    <a:lnTo>
                      <a:pt x="1185" y="1122"/>
                    </a:lnTo>
                    <a:lnTo>
                      <a:pt x="1175" y="1103"/>
                    </a:lnTo>
                    <a:lnTo>
                      <a:pt x="1165" y="1084"/>
                    </a:lnTo>
                    <a:lnTo>
                      <a:pt x="1155" y="1066"/>
                    </a:lnTo>
                    <a:lnTo>
                      <a:pt x="1144" y="1047"/>
                    </a:lnTo>
                    <a:lnTo>
                      <a:pt x="1135" y="1030"/>
                    </a:lnTo>
                    <a:lnTo>
                      <a:pt x="1124" y="1013"/>
                    </a:lnTo>
                    <a:lnTo>
                      <a:pt x="866" y="589"/>
                    </a:lnTo>
                    <a:lnTo>
                      <a:pt x="864" y="588"/>
                    </a:lnTo>
                    <a:lnTo>
                      <a:pt x="859" y="585"/>
                    </a:lnTo>
                    <a:lnTo>
                      <a:pt x="852" y="580"/>
                    </a:lnTo>
                    <a:lnTo>
                      <a:pt x="842" y="574"/>
                    </a:lnTo>
                    <a:lnTo>
                      <a:pt x="830" y="567"/>
                    </a:lnTo>
                    <a:lnTo>
                      <a:pt x="817" y="559"/>
                    </a:lnTo>
                    <a:lnTo>
                      <a:pt x="803" y="549"/>
                    </a:lnTo>
                    <a:lnTo>
                      <a:pt x="788" y="540"/>
                    </a:lnTo>
                    <a:lnTo>
                      <a:pt x="773" y="531"/>
                    </a:lnTo>
                    <a:lnTo>
                      <a:pt x="758" y="522"/>
                    </a:lnTo>
                    <a:lnTo>
                      <a:pt x="745" y="513"/>
                    </a:lnTo>
                    <a:lnTo>
                      <a:pt x="733" y="505"/>
                    </a:lnTo>
                    <a:lnTo>
                      <a:pt x="722" y="498"/>
                    </a:lnTo>
                    <a:lnTo>
                      <a:pt x="712" y="492"/>
                    </a:lnTo>
                    <a:lnTo>
                      <a:pt x="707" y="488"/>
                    </a:lnTo>
                    <a:lnTo>
                      <a:pt x="703" y="486"/>
                    </a:lnTo>
                    <a:lnTo>
                      <a:pt x="696" y="476"/>
                    </a:lnTo>
                    <a:lnTo>
                      <a:pt x="688" y="466"/>
                    </a:lnTo>
                    <a:lnTo>
                      <a:pt x="680" y="455"/>
                    </a:lnTo>
                    <a:lnTo>
                      <a:pt x="672" y="444"/>
                    </a:lnTo>
                    <a:lnTo>
                      <a:pt x="663" y="433"/>
                    </a:lnTo>
                    <a:lnTo>
                      <a:pt x="656" y="421"/>
                    </a:lnTo>
                    <a:lnTo>
                      <a:pt x="648" y="409"/>
                    </a:lnTo>
                    <a:lnTo>
                      <a:pt x="642" y="398"/>
                    </a:lnTo>
                    <a:lnTo>
                      <a:pt x="635" y="386"/>
                    </a:lnTo>
                    <a:lnTo>
                      <a:pt x="629" y="374"/>
                    </a:lnTo>
                    <a:lnTo>
                      <a:pt x="625" y="363"/>
                    </a:lnTo>
                    <a:lnTo>
                      <a:pt x="621" y="352"/>
                    </a:lnTo>
                    <a:lnTo>
                      <a:pt x="619" y="341"/>
                    </a:lnTo>
                    <a:lnTo>
                      <a:pt x="617" y="331"/>
                    </a:lnTo>
                    <a:lnTo>
                      <a:pt x="618" y="321"/>
                    </a:lnTo>
                    <a:lnTo>
                      <a:pt x="620" y="312"/>
                    </a:lnTo>
                    <a:lnTo>
                      <a:pt x="626" y="292"/>
                    </a:lnTo>
                    <a:lnTo>
                      <a:pt x="635" y="267"/>
                    </a:lnTo>
                    <a:lnTo>
                      <a:pt x="644" y="239"/>
                    </a:lnTo>
                    <a:lnTo>
                      <a:pt x="654" y="211"/>
                    </a:lnTo>
                    <a:lnTo>
                      <a:pt x="663" y="184"/>
                    </a:lnTo>
                    <a:lnTo>
                      <a:pt x="672" y="161"/>
                    </a:lnTo>
                    <a:lnTo>
                      <a:pt x="678" y="142"/>
                    </a:lnTo>
                    <a:lnTo>
                      <a:pt x="681" y="130"/>
                    </a:lnTo>
                    <a:lnTo>
                      <a:pt x="685" y="119"/>
                    </a:lnTo>
                    <a:lnTo>
                      <a:pt x="687" y="108"/>
                    </a:lnTo>
                    <a:lnTo>
                      <a:pt x="686" y="97"/>
                    </a:lnTo>
                    <a:lnTo>
                      <a:pt x="681" y="83"/>
                    </a:lnTo>
                    <a:lnTo>
                      <a:pt x="676" y="74"/>
                    </a:lnTo>
                    <a:lnTo>
                      <a:pt x="669" y="62"/>
                    </a:lnTo>
                    <a:lnTo>
                      <a:pt x="659" y="47"/>
                    </a:lnTo>
                    <a:lnTo>
                      <a:pt x="648" y="33"/>
                    </a:lnTo>
                    <a:lnTo>
                      <a:pt x="639" y="20"/>
                    </a:lnTo>
                    <a:lnTo>
                      <a:pt x="631" y="9"/>
                    </a:lnTo>
                    <a:lnTo>
                      <a:pt x="625" y="2"/>
                    </a:lnTo>
                    <a:lnTo>
                      <a:pt x="623" y="0"/>
                    </a:lnTo>
                    <a:lnTo>
                      <a:pt x="620" y="3"/>
                    </a:lnTo>
                    <a:lnTo>
                      <a:pt x="612" y="10"/>
                    </a:lnTo>
                    <a:lnTo>
                      <a:pt x="600" y="19"/>
                    </a:lnTo>
                    <a:lnTo>
                      <a:pt x="584" y="32"/>
                    </a:lnTo>
                    <a:lnTo>
                      <a:pt x="566" y="47"/>
                    </a:lnTo>
                    <a:lnTo>
                      <a:pt x="545" y="63"/>
                    </a:lnTo>
                    <a:lnTo>
                      <a:pt x="522" y="81"/>
                    </a:lnTo>
                    <a:lnTo>
                      <a:pt x="499" y="99"/>
                    </a:lnTo>
                    <a:lnTo>
                      <a:pt x="476" y="117"/>
                    </a:lnTo>
                    <a:lnTo>
                      <a:pt x="454" y="135"/>
                    </a:lnTo>
                    <a:lnTo>
                      <a:pt x="433" y="151"/>
                    </a:lnTo>
                    <a:lnTo>
                      <a:pt x="415" y="166"/>
                    </a:lnTo>
                    <a:lnTo>
                      <a:pt x="399" y="178"/>
                    </a:lnTo>
                    <a:lnTo>
                      <a:pt x="386" y="188"/>
                    </a:lnTo>
                    <a:lnTo>
                      <a:pt x="379" y="195"/>
                    </a:lnTo>
                    <a:lnTo>
                      <a:pt x="376" y="197"/>
                    </a:lnTo>
                    <a:lnTo>
                      <a:pt x="373" y="30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12" name="Freeform 16"/>
              <p:cNvSpPr>
                <a:spLocks/>
              </p:cNvSpPr>
              <p:nvPr/>
            </p:nvSpPr>
            <p:spPr bwMode="auto">
              <a:xfrm>
                <a:off x="2302" y="1694"/>
                <a:ext cx="844" cy="1084"/>
              </a:xfrm>
              <a:custGeom>
                <a:avLst/>
                <a:gdLst>
                  <a:gd name="T0" fmla="*/ 125 w 844"/>
                  <a:gd name="T1" fmla="*/ 114 h 1084"/>
                  <a:gd name="T2" fmla="*/ 173 w 844"/>
                  <a:gd name="T3" fmla="*/ 179 h 1084"/>
                  <a:gd name="T4" fmla="*/ 222 w 844"/>
                  <a:gd name="T5" fmla="*/ 246 h 1084"/>
                  <a:gd name="T6" fmla="*/ 275 w 844"/>
                  <a:gd name="T7" fmla="*/ 317 h 1084"/>
                  <a:gd name="T8" fmla="*/ 326 w 844"/>
                  <a:gd name="T9" fmla="*/ 388 h 1084"/>
                  <a:gd name="T10" fmla="*/ 379 w 844"/>
                  <a:gd name="T11" fmla="*/ 462 h 1084"/>
                  <a:gd name="T12" fmla="*/ 432 w 844"/>
                  <a:gd name="T13" fmla="*/ 534 h 1084"/>
                  <a:gd name="T14" fmla="*/ 483 w 844"/>
                  <a:gd name="T15" fmla="*/ 605 h 1084"/>
                  <a:gd name="T16" fmla="*/ 535 w 844"/>
                  <a:gd name="T17" fmla="*/ 675 h 1084"/>
                  <a:gd name="T18" fmla="*/ 584 w 844"/>
                  <a:gd name="T19" fmla="*/ 742 h 1084"/>
                  <a:gd name="T20" fmla="*/ 632 w 844"/>
                  <a:gd name="T21" fmla="*/ 805 h 1084"/>
                  <a:gd name="T22" fmla="*/ 678 w 844"/>
                  <a:gd name="T23" fmla="*/ 864 h 1084"/>
                  <a:gd name="T24" fmla="*/ 720 w 844"/>
                  <a:gd name="T25" fmla="*/ 917 h 1084"/>
                  <a:gd name="T26" fmla="*/ 760 w 844"/>
                  <a:gd name="T27" fmla="*/ 963 h 1084"/>
                  <a:gd name="T28" fmla="*/ 797 w 844"/>
                  <a:gd name="T29" fmla="*/ 1003 h 1084"/>
                  <a:gd name="T30" fmla="*/ 829 w 844"/>
                  <a:gd name="T31" fmla="*/ 1034 h 1084"/>
                  <a:gd name="T32" fmla="*/ 840 w 844"/>
                  <a:gd name="T33" fmla="*/ 1052 h 1084"/>
                  <a:gd name="T34" fmla="*/ 836 w 844"/>
                  <a:gd name="T35" fmla="*/ 1063 h 1084"/>
                  <a:gd name="T36" fmla="*/ 830 w 844"/>
                  <a:gd name="T37" fmla="*/ 1072 h 1084"/>
                  <a:gd name="T38" fmla="*/ 824 w 844"/>
                  <a:gd name="T39" fmla="*/ 1079 h 1084"/>
                  <a:gd name="T40" fmla="*/ 814 w 844"/>
                  <a:gd name="T41" fmla="*/ 1083 h 1084"/>
                  <a:gd name="T42" fmla="*/ 801 w 844"/>
                  <a:gd name="T43" fmla="*/ 1083 h 1084"/>
                  <a:gd name="T44" fmla="*/ 782 w 844"/>
                  <a:gd name="T45" fmla="*/ 1079 h 1084"/>
                  <a:gd name="T46" fmla="*/ 757 w 844"/>
                  <a:gd name="T47" fmla="*/ 1068 h 1084"/>
                  <a:gd name="T48" fmla="*/ 725 w 844"/>
                  <a:gd name="T49" fmla="*/ 1052 h 1084"/>
                  <a:gd name="T50" fmla="*/ 695 w 844"/>
                  <a:gd name="T51" fmla="*/ 1030 h 1084"/>
                  <a:gd name="T52" fmla="*/ 665 w 844"/>
                  <a:gd name="T53" fmla="*/ 1003 h 1084"/>
                  <a:gd name="T54" fmla="*/ 636 w 844"/>
                  <a:gd name="T55" fmla="*/ 971 h 1084"/>
                  <a:gd name="T56" fmla="*/ 608 w 844"/>
                  <a:gd name="T57" fmla="*/ 935 h 1084"/>
                  <a:gd name="T58" fmla="*/ 580 w 844"/>
                  <a:gd name="T59" fmla="*/ 897 h 1084"/>
                  <a:gd name="T60" fmla="*/ 550 w 844"/>
                  <a:gd name="T61" fmla="*/ 854 h 1084"/>
                  <a:gd name="T62" fmla="*/ 521 w 844"/>
                  <a:gd name="T63" fmla="*/ 810 h 1084"/>
                  <a:gd name="T64" fmla="*/ 520 w 844"/>
                  <a:gd name="T65" fmla="*/ 781 h 1084"/>
                  <a:gd name="T66" fmla="*/ 530 w 844"/>
                  <a:gd name="T67" fmla="*/ 755 h 1084"/>
                  <a:gd name="T68" fmla="*/ 520 w 844"/>
                  <a:gd name="T69" fmla="*/ 716 h 1084"/>
                  <a:gd name="T70" fmla="*/ 491 w 844"/>
                  <a:gd name="T71" fmla="*/ 667 h 1084"/>
                  <a:gd name="T72" fmla="*/ 451 w 844"/>
                  <a:gd name="T73" fmla="*/ 611 h 1084"/>
                  <a:gd name="T74" fmla="*/ 398 w 844"/>
                  <a:gd name="T75" fmla="*/ 553 h 1084"/>
                  <a:gd name="T76" fmla="*/ 340 w 844"/>
                  <a:gd name="T77" fmla="*/ 494 h 1084"/>
                  <a:gd name="T78" fmla="*/ 278 w 844"/>
                  <a:gd name="T79" fmla="*/ 440 h 1084"/>
                  <a:gd name="T80" fmla="*/ 245 w 844"/>
                  <a:gd name="T81" fmla="*/ 411 h 1084"/>
                  <a:gd name="T82" fmla="*/ 226 w 844"/>
                  <a:gd name="T83" fmla="*/ 379 h 1084"/>
                  <a:gd name="T84" fmla="*/ 192 w 844"/>
                  <a:gd name="T85" fmla="*/ 321 h 1084"/>
                  <a:gd name="T86" fmla="*/ 148 w 844"/>
                  <a:gd name="T87" fmla="*/ 249 h 1084"/>
                  <a:gd name="T88" fmla="*/ 102 w 844"/>
                  <a:gd name="T89" fmla="*/ 170 h 1084"/>
                  <a:gd name="T90" fmla="*/ 58 w 844"/>
                  <a:gd name="T91" fmla="*/ 97 h 1084"/>
                  <a:gd name="T92" fmla="*/ 23 w 844"/>
                  <a:gd name="T93" fmla="*/ 39 h 1084"/>
                  <a:gd name="T94" fmla="*/ 3 w 844"/>
                  <a:gd name="T95" fmla="*/ 5 h 1084"/>
                  <a:gd name="T96" fmla="*/ 1 w 844"/>
                  <a:gd name="T97" fmla="*/ 1 h 1084"/>
                  <a:gd name="T98" fmla="*/ 9 w 844"/>
                  <a:gd name="T99" fmla="*/ 8 h 1084"/>
                  <a:gd name="T100" fmla="*/ 23 w 844"/>
                  <a:gd name="T101" fmla="*/ 19 h 1084"/>
                  <a:gd name="T102" fmla="*/ 41 w 844"/>
                  <a:gd name="T103" fmla="*/ 34 h 1084"/>
                  <a:gd name="T104" fmla="*/ 59 w 844"/>
                  <a:gd name="T105" fmla="*/ 49 h 1084"/>
                  <a:gd name="T106" fmla="*/ 76 w 844"/>
                  <a:gd name="T107" fmla="*/ 63 h 1084"/>
                  <a:gd name="T108" fmla="*/ 91 w 844"/>
                  <a:gd name="T109" fmla="*/ 75 h 1084"/>
                  <a:gd name="T110" fmla="*/ 100 w 844"/>
                  <a:gd name="T111" fmla="*/ 82 h 10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4"/>
                  <a:gd name="T169" fmla="*/ 0 h 1084"/>
                  <a:gd name="T170" fmla="*/ 844 w 844"/>
                  <a:gd name="T171" fmla="*/ 1084 h 10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4" h="1084">
                    <a:moveTo>
                      <a:pt x="101" y="83"/>
                    </a:moveTo>
                    <a:lnTo>
                      <a:pt x="125" y="114"/>
                    </a:lnTo>
                    <a:lnTo>
                      <a:pt x="148" y="146"/>
                    </a:lnTo>
                    <a:lnTo>
                      <a:pt x="173" y="179"/>
                    </a:lnTo>
                    <a:lnTo>
                      <a:pt x="198" y="212"/>
                    </a:lnTo>
                    <a:lnTo>
                      <a:pt x="222" y="246"/>
                    </a:lnTo>
                    <a:lnTo>
                      <a:pt x="248" y="281"/>
                    </a:lnTo>
                    <a:lnTo>
                      <a:pt x="275" y="317"/>
                    </a:lnTo>
                    <a:lnTo>
                      <a:pt x="300" y="353"/>
                    </a:lnTo>
                    <a:lnTo>
                      <a:pt x="326" y="388"/>
                    </a:lnTo>
                    <a:lnTo>
                      <a:pt x="353" y="425"/>
                    </a:lnTo>
                    <a:lnTo>
                      <a:pt x="379" y="462"/>
                    </a:lnTo>
                    <a:lnTo>
                      <a:pt x="405" y="497"/>
                    </a:lnTo>
                    <a:lnTo>
                      <a:pt x="432" y="534"/>
                    </a:lnTo>
                    <a:lnTo>
                      <a:pt x="458" y="570"/>
                    </a:lnTo>
                    <a:lnTo>
                      <a:pt x="483" y="605"/>
                    </a:lnTo>
                    <a:lnTo>
                      <a:pt x="509" y="640"/>
                    </a:lnTo>
                    <a:lnTo>
                      <a:pt x="535" y="675"/>
                    </a:lnTo>
                    <a:lnTo>
                      <a:pt x="559" y="709"/>
                    </a:lnTo>
                    <a:lnTo>
                      <a:pt x="584" y="742"/>
                    </a:lnTo>
                    <a:lnTo>
                      <a:pt x="609" y="774"/>
                    </a:lnTo>
                    <a:lnTo>
                      <a:pt x="632" y="805"/>
                    </a:lnTo>
                    <a:lnTo>
                      <a:pt x="655" y="835"/>
                    </a:lnTo>
                    <a:lnTo>
                      <a:pt x="678" y="864"/>
                    </a:lnTo>
                    <a:lnTo>
                      <a:pt x="700" y="891"/>
                    </a:lnTo>
                    <a:lnTo>
                      <a:pt x="720" y="917"/>
                    </a:lnTo>
                    <a:lnTo>
                      <a:pt x="741" y="940"/>
                    </a:lnTo>
                    <a:lnTo>
                      <a:pt x="760" y="963"/>
                    </a:lnTo>
                    <a:lnTo>
                      <a:pt x="779" y="984"/>
                    </a:lnTo>
                    <a:lnTo>
                      <a:pt x="797" y="1003"/>
                    </a:lnTo>
                    <a:lnTo>
                      <a:pt x="813" y="1020"/>
                    </a:lnTo>
                    <a:lnTo>
                      <a:pt x="829" y="1034"/>
                    </a:lnTo>
                    <a:lnTo>
                      <a:pt x="843" y="1046"/>
                    </a:lnTo>
                    <a:lnTo>
                      <a:pt x="840" y="1052"/>
                    </a:lnTo>
                    <a:lnTo>
                      <a:pt x="838" y="1057"/>
                    </a:lnTo>
                    <a:lnTo>
                      <a:pt x="836" y="1063"/>
                    </a:lnTo>
                    <a:lnTo>
                      <a:pt x="833" y="1067"/>
                    </a:lnTo>
                    <a:lnTo>
                      <a:pt x="830" y="1072"/>
                    </a:lnTo>
                    <a:lnTo>
                      <a:pt x="827" y="1076"/>
                    </a:lnTo>
                    <a:lnTo>
                      <a:pt x="824" y="1079"/>
                    </a:lnTo>
                    <a:lnTo>
                      <a:pt x="819" y="1081"/>
                    </a:lnTo>
                    <a:lnTo>
                      <a:pt x="814" y="1083"/>
                    </a:lnTo>
                    <a:lnTo>
                      <a:pt x="807" y="1083"/>
                    </a:lnTo>
                    <a:lnTo>
                      <a:pt x="801" y="1083"/>
                    </a:lnTo>
                    <a:lnTo>
                      <a:pt x="792" y="1082"/>
                    </a:lnTo>
                    <a:lnTo>
                      <a:pt x="782" y="1079"/>
                    </a:lnTo>
                    <a:lnTo>
                      <a:pt x="770" y="1074"/>
                    </a:lnTo>
                    <a:lnTo>
                      <a:pt x="757" y="1068"/>
                    </a:lnTo>
                    <a:lnTo>
                      <a:pt x="741" y="1061"/>
                    </a:lnTo>
                    <a:lnTo>
                      <a:pt x="725" y="1052"/>
                    </a:lnTo>
                    <a:lnTo>
                      <a:pt x="710" y="1041"/>
                    </a:lnTo>
                    <a:lnTo>
                      <a:pt x="695" y="1030"/>
                    </a:lnTo>
                    <a:lnTo>
                      <a:pt x="679" y="1018"/>
                    </a:lnTo>
                    <a:lnTo>
                      <a:pt x="665" y="1003"/>
                    </a:lnTo>
                    <a:lnTo>
                      <a:pt x="650" y="988"/>
                    </a:lnTo>
                    <a:lnTo>
                      <a:pt x="636" y="971"/>
                    </a:lnTo>
                    <a:lnTo>
                      <a:pt x="623" y="954"/>
                    </a:lnTo>
                    <a:lnTo>
                      <a:pt x="608" y="935"/>
                    </a:lnTo>
                    <a:lnTo>
                      <a:pt x="594" y="917"/>
                    </a:lnTo>
                    <a:lnTo>
                      <a:pt x="580" y="897"/>
                    </a:lnTo>
                    <a:lnTo>
                      <a:pt x="565" y="876"/>
                    </a:lnTo>
                    <a:lnTo>
                      <a:pt x="550" y="854"/>
                    </a:lnTo>
                    <a:lnTo>
                      <a:pt x="536" y="832"/>
                    </a:lnTo>
                    <a:lnTo>
                      <a:pt x="521" y="810"/>
                    </a:lnTo>
                    <a:lnTo>
                      <a:pt x="505" y="787"/>
                    </a:lnTo>
                    <a:lnTo>
                      <a:pt x="520" y="781"/>
                    </a:lnTo>
                    <a:lnTo>
                      <a:pt x="528" y="770"/>
                    </a:lnTo>
                    <a:lnTo>
                      <a:pt x="530" y="755"/>
                    </a:lnTo>
                    <a:lnTo>
                      <a:pt x="527" y="737"/>
                    </a:lnTo>
                    <a:lnTo>
                      <a:pt x="520" y="716"/>
                    </a:lnTo>
                    <a:lnTo>
                      <a:pt x="507" y="693"/>
                    </a:lnTo>
                    <a:lnTo>
                      <a:pt x="491" y="667"/>
                    </a:lnTo>
                    <a:lnTo>
                      <a:pt x="472" y="640"/>
                    </a:lnTo>
                    <a:lnTo>
                      <a:pt x="451" y="611"/>
                    </a:lnTo>
                    <a:lnTo>
                      <a:pt x="425" y="583"/>
                    </a:lnTo>
                    <a:lnTo>
                      <a:pt x="398" y="553"/>
                    </a:lnTo>
                    <a:lnTo>
                      <a:pt x="370" y="523"/>
                    </a:lnTo>
                    <a:lnTo>
                      <a:pt x="340" y="494"/>
                    </a:lnTo>
                    <a:lnTo>
                      <a:pt x="309" y="467"/>
                    </a:lnTo>
                    <a:lnTo>
                      <a:pt x="278" y="440"/>
                    </a:lnTo>
                    <a:lnTo>
                      <a:pt x="247" y="416"/>
                    </a:lnTo>
                    <a:lnTo>
                      <a:pt x="245" y="411"/>
                    </a:lnTo>
                    <a:lnTo>
                      <a:pt x="238" y="399"/>
                    </a:lnTo>
                    <a:lnTo>
                      <a:pt x="226" y="379"/>
                    </a:lnTo>
                    <a:lnTo>
                      <a:pt x="211" y="353"/>
                    </a:lnTo>
                    <a:lnTo>
                      <a:pt x="192" y="321"/>
                    </a:lnTo>
                    <a:lnTo>
                      <a:pt x="171" y="286"/>
                    </a:lnTo>
                    <a:lnTo>
                      <a:pt x="148" y="249"/>
                    </a:lnTo>
                    <a:lnTo>
                      <a:pt x="126" y="210"/>
                    </a:lnTo>
                    <a:lnTo>
                      <a:pt x="102" y="170"/>
                    </a:lnTo>
                    <a:lnTo>
                      <a:pt x="79" y="133"/>
                    </a:lnTo>
                    <a:lnTo>
                      <a:pt x="58" y="97"/>
                    </a:lnTo>
                    <a:lnTo>
                      <a:pt x="39" y="65"/>
                    </a:lnTo>
                    <a:lnTo>
                      <a:pt x="23" y="39"/>
                    </a:lnTo>
                    <a:lnTo>
                      <a:pt x="11" y="19"/>
                    </a:lnTo>
                    <a:lnTo>
                      <a:pt x="3" y="5"/>
                    </a:lnTo>
                    <a:lnTo>
                      <a:pt x="0" y="0"/>
                    </a:lnTo>
                    <a:lnTo>
                      <a:pt x="1" y="1"/>
                    </a:lnTo>
                    <a:lnTo>
                      <a:pt x="4" y="4"/>
                    </a:lnTo>
                    <a:lnTo>
                      <a:pt x="9" y="8"/>
                    </a:lnTo>
                    <a:lnTo>
                      <a:pt x="15" y="13"/>
                    </a:lnTo>
                    <a:lnTo>
                      <a:pt x="23" y="19"/>
                    </a:lnTo>
                    <a:lnTo>
                      <a:pt x="31" y="26"/>
                    </a:lnTo>
                    <a:lnTo>
                      <a:pt x="41" y="34"/>
                    </a:lnTo>
                    <a:lnTo>
                      <a:pt x="49" y="42"/>
                    </a:lnTo>
                    <a:lnTo>
                      <a:pt x="59" y="49"/>
                    </a:lnTo>
                    <a:lnTo>
                      <a:pt x="67" y="56"/>
                    </a:lnTo>
                    <a:lnTo>
                      <a:pt x="76" y="63"/>
                    </a:lnTo>
                    <a:lnTo>
                      <a:pt x="84" y="70"/>
                    </a:lnTo>
                    <a:lnTo>
                      <a:pt x="91" y="75"/>
                    </a:lnTo>
                    <a:lnTo>
                      <a:pt x="96" y="79"/>
                    </a:lnTo>
                    <a:lnTo>
                      <a:pt x="100" y="82"/>
                    </a:lnTo>
                    <a:lnTo>
                      <a:pt x="101" y="83"/>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20513" name="Freeform 17"/>
              <p:cNvSpPr>
                <a:spLocks/>
              </p:cNvSpPr>
              <p:nvPr/>
            </p:nvSpPr>
            <p:spPr bwMode="auto">
              <a:xfrm>
                <a:off x="2302" y="1694"/>
                <a:ext cx="854" cy="1094"/>
              </a:xfrm>
              <a:custGeom>
                <a:avLst/>
                <a:gdLst>
                  <a:gd name="T0" fmla="*/ 102 w 854"/>
                  <a:gd name="T1" fmla="*/ 84 h 1094"/>
                  <a:gd name="T2" fmla="*/ 150 w 854"/>
                  <a:gd name="T3" fmla="*/ 147 h 1094"/>
                  <a:gd name="T4" fmla="*/ 200 w 854"/>
                  <a:gd name="T5" fmla="*/ 214 h 1094"/>
                  <a:gd name="T6" fmla="*/ 251 w 854"/>
                  <a:gd name="T7" fmla="*/ 284 h 1094"/>
                  <a:gd name="T8" fmla="*/ 304 w 854"/>
                  <a:gd name="T9" fmla="*/ 356 h 1094"/>
                  <a:gd name="T10" fmla="*/ 357 w 854"/>
                  <a:gd name="T11" fmla="*/ 429 h 1094"/>
                  <a:gd name="T12" fmla="*/ 410 w 854"/>
                  <a:gd name="T13" fmla="*/ 502 h 1094"/>
                  <a:gd name="T14" fmla="*/ 463 w 854"/>
                  <a:gd name="T15" fmla="*/ 575 h 1094"/>
                  <a:gd name="T16" fmla="*/ 515 w 854"/>
                  <a:gd name="T17" fmla="*/ 646 h 1094"/>
                  <a:gd name="T18" fmla="*/ 566 w 854"/>
                  <a:gd name="T19" fmla="*/ 716 h 1094"/>
                  <a:gd name="T20" fmla="*/ 616 w 854"/>
                  <a:gd name="T21" fmla="*/ 781 h 1094"/>
                  <a:gd name="T22" fmla="*/ 663 w 854"/>
                  <a:gd name="T23" fmla="*/ 843 h 1094"/>
                  <a:gd name="T24" fmla="*/ 708 w 854"/>
                  <a:gd name="T25" fmla="*/ 899 h 1094"/>
                  <a:gd name="T26" fmla="*/ 750 w 854"/>
                  <a:gd name="T27" fmla="*/ 949 h 1094"/>
                  <a:gd name="T28" fmla="*/ 788 w 854"/>
                  <a:gd name="T29" fmla="*/ 993 h 1094"/>
                  <a:gd name="T30" fmla="*/ 823 w 854"/>
                  <a:gd name="T31" fmla="*/ 1029 h 1094"/>
                  <a:gd name="T32" fmla="*/ 853 w 854"/>
                  <a:gd name="T33" fmla="*/ 1056 h 1094"/>
                  <a:gd name="T34" fmla="*/ 848 w 854"/>
                  <a:gd name="T35" fmla="*/ 1067 h 1094"/>
                  <a:gd name="T36" fmla="*/ 843 w 854"/>
                  <a:gd name="T37" fmla="*/ 1077 h 1094"/>
                  <a:gd name="T38" fmla="*/ 837 w 854"/>
                  <a:gd name="T39" fmla="*/ 1086 h 1094"/>
                  <a:gd name="T40" fmla="*/ 829 w 854"/>
                  <a:gd name="T41" fmla="*/ 1091 h 1094"/>
                  <a:gd name="T42" fmla="*/ 817 w 854"/>
                  <a:gd name="T43" fmla="*/ 1093 h 1094"/>
                  <a:gd name="T44" fmla="*/ 801 w 854"/>
                  <a:gd name="T45" fmla="*/ 1092 h 1094"/>
                  <a:gd name="T46" fmla="*/ 779 w 854"/>
                  <a:gd name="T47" fmla="*/ 1084 h 1094"/>
                  <a:gd name="T48" fmla="*/ 750 w 854"/>
                  <a:gd name="T49" fmla="*/ 1071 h 1094"/>
                  <a:gd name="T50" fmla="*/ 718 w 854"/>
                  <a:gd name="T51" fmla="*/ 1051 h 1094"/>
                  <a:gd name="T52" fmla="*/ 687 w 854"/>
                  <a:gd name="T53" fmla="*/ 1027 h 1094"/>
                  <a:gd name="T54" fmla="*/ 658 w 854"/>
                  <a:gd name="T55" fmla="*/ 997 h 1094"/>
                  <a:gd name="T56" fmla="*/ 630 w 854"/>
                  <a:gd name="T57" fmla="*/ 963 h 1094"/>
                  <a:gd name="T58" fmla="*/ 601 w 854"/>
                  <a:gd name="T59" fmla="*/ 925 h 1094"/>
                  <a:gd name="T60" fmla="*/ 572 w 854"/>
                  <a:gd name="T61" fmla="*/ 884 h 1094"/>
                  <a:gd name="T62" fmla="*/ 542 w 854"/>
                  <a:gd name="T63" fmla="*/ 840 h 1094"/>
                  <a:gd name="T64" fmla="*/ 511 w 854"/>
                  <a:gd name="T65" fmla="*/ 794 h 1094"/>
                  <a:gd name="T66" fmla="*/ 534 w 854"/>
                  <a:gd name="T67" fmla="*/ 777 h 1094"/>
                  <a:gd name="T68" fmla="*/ 533 w 854"/>
                  <a:gd name="T69" fmla="*/ 744 h 1094"/>
                  <a:gd name="T70" fmla="*/ 513 w 854"/>
                  <a:gd name="T71" fmla="*/ 699 h 1094"/>
                  <a:gd name="T72" fmla="*/ 478 w 854"/>
                  <a:gd name="T73" fmla="*/ 646 h 1094"/>
                  <a:gd name="T74" fmla="*/ 430 w 854"/>
                  <a:gd name="T75" fmla="*/ 588 h 1094"/>
                  <a:gd name="T76" fmla="*/ 374 w 854"/>
                  <a:gd name="T77" fmla="*/ 528 h 1094"/>
                  <a:gd name="T78" fmla="*/ 313 w 854"/>
                  <a:gd name="T79" fmla="*/ 471 h 1094"/>
                  <a:gd name="T80" fmla="*/ 250 w 854"/>
                  <a:gd name="T81" fmla="*/ 420 h 1094"/>
                  <a:gd name="T82" fmla="*/ 241 w 854"/>
                  <a:gd name="T83" fmla="*/ 403 h 1094"/>
                  <a:gd name="T84" fmla="*/ 213 w 854"/>
                  <a:gd name="T85" fmla="*/ 356 h 1094"/>
                  <a:gd name="T86" fmla="*/ 173 w 854"/>
                  <a:gd name="T87" fmla="*/ 289 h 1094"/>
                  <a:gd name="T88" fmla="*/ 127 w 854"/>
                  <a:gd name="T89" fmla="*/ 212 h 1094"/>
                  <a:gd name="T90" fmla="*/ 80 w 854"/>
                  <a:gd name="T91" fmla="*/ 134 h 1094"/>
                  <a:gd name="T92" fmla="*/ 39 w 854"/>
                  <a:gd name="T93" fmla="*/ 66 h 1094"/>
                  <a:gd name="T94" fmla="*/ 11 w 854"/>
                  <a:gd name="T95" fmla="*/ 19 h 1094"/>
                  <a:gd name="T96" fmla="*/ 0 w 854"/>
                  <a:gd name="T97" fmla="*/ 0 h 1094"/>
                  <a:gd name="T98" fmla="*/ 4 w 854"/>
                  <a:gd name="T99" fmla="*/ 4 h 1094"/>
                  <a:gd name="T100" fmla="*/ 15 w 854"/>
                  <a:gd name="T101" fmla="*/ 13 h 1094"/>
                  <a:gd name="T102" fmla="*/ 31 w 854"/>
                  <a:gd name="T103" fmla="*/ 26 h 1094"/>
                  <a:gd name="T104" fmla="*/ 50 w 854"/>
                  <a:gd name="T105" fmla="*/ 42 h 1094"/>
                  <a:gd name="T106" fmla="*/ 68 w 854"/>
                  <a:gd name="T107" fmla="*/ 57 h 1094"/>
                  <a:gd name="T108" fmla="*/ 85 w 854"/>
                  <a:gd name="T109" fmla="*/ 71 h 1094"/>
                  <a:gd name="T110" fmla="*/ 97 w 854"/>
                  <a:gd name="T111" fmla="*/ 80 h 1094"/>
                  <a:gd name="T112" fmla="*/ 102 w 854"/>
                  <a:gd name="T113" fmla="*/ 84 h 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4"/>
                  <a:gd name="T172" fmla="*/ 0 h 1094"/>
                  <a:gd name="T173" fmla="*/ 854 w 854"/>
                  <a:gd name="T174" fmla="*/ 1094 h 10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4" h="1094">
                    <a:moveTo>
                      <a:pt x="102" y="84"/>
                    </a:moveTo>
                    <a:lnTo>
                      <a:pt x="102" y="84"/>
                    </a:lnTo>
                    <a:lnTo>
                      <a:pt x="126" y="115"/>
                    </a:lnTo>
                    <a:lnTo>
                      <a:pt x="150" y="147"/>
                    </a:lnTo>
                    <a:lnTo>
                      <a:pt x="175" y="181"/>
                    </a:lnTo>
                    <a:lnTo>
                      <a:pt x="200" y="214"/>
                    </a:lnTo>
                    <a:lnTo>
                      <a:pt x="225" y="248"/>
                    </a:lnTo>
                    <a:lnTo>
                      <a:pt x="251" y="284"/>
                    </a:lnTo>
                    <a:lnTo>
                      <a:pt x="278" y="320"/>
                    </a:lnTo>
                    <a:lnTo>
                      <a:pt x="304" y="356"/>
                    </a:lnTo>
                    <a:lnTo>
                      <a:pt x="330" y="392"/>
                    </a:lnTo>
                    <a:lnTo>
                      <a:pt x="357" y="429"/>
                    </a:lnTo>
                    <a:lnTo>
                      <a:pt x="384" y="466"/>
                    </a:lnTo>
                    <a:lnTo>
                      <a:pt x="410" y="502"/>
                    </a:lnTo>
                    <a:lnTo>
                      <a:pt x="437" y="539"/>
                    </a:lnTo>
                    <a:lnTo>
                      <a:pt x="463" y="575"/>
                    </a:lnTo>
                    <a:lnTo>
                      <a:pt x="489" y="611"/>
                    </a:lnTo>
                    <a:lnTo>
                      <a:pt x="515" y="646"/>
                    </a:lnTo>
                    <a:lnTo>
                      <a:pt x="541" y="681"/>
                    </a:lnTo>
                    <a:lnTo>
                      <a:pt x="566" y="716"/>
                    </a:lnTo>
                    <a:lnTo>
                      <a:pt x="591" y="749"/>
                    </a:lnTo>
                    <a:lnTo>
                      <a:pt x="616" y="781"/>
                    </a:lnTo>
                    <a:lnTo>
                      <a:pt x="640" y="812"/>
                    </a:lnTo>
                    <a:lnTo>
                      <a:pt x="663" y="843"/>
                    </a:lnTo>
                    <a:lnTo>
                      <a:pt x="686" y="872"/>
                    </a:lnTo>
                    <a:lnTo>
                      <a:pt x="708" y="899"/>
                    </a:lnTo>
                    <a:lnTo>
                      <a:pt x="729" y="925"/>
                    </a:lnTo>
                    <a:lnTo>
                      <a:pt x="750" y="949"/>
                    </a:lnTo>
                    <a:lnTo>
                      <a:pt x="769" y="972"/>
                    </a:lnTo>
                    <a:lnTo>
                      <a:pt x="788" y="993"/>
                    </a:lnTo>
                    <a:lnTo>
                      <a:pt x="806" y="1012"/>
                    </a:lnTo>
                    <a:lnTo>
                      <a:pt x="823" y="1029"/>
                    </a:lnTo>
                    <a:lnTo>
                      <a:pt x="839" y="1044"/>
                    </a:lnTo>
                    <a:lnTo>
                      <a:pt x="853" y="1056"/>
                    </a:lnTo>
                    <a:lnTo>
                      <a:pt x="850" y="1062"/>
                    </a:lnTo>
                    <a:lnTo>
                      <a:pt x="848" y="1067"/>
                    </a:lnTo>
                    <a:lnTo>
                      <a:pt x="846" y="1073"/>
                    </a:lnTo>
                    <a:lnTo>
                      <a:pt x="843" y="1077"/>
                    </a:lnTo>
                    <a:lnTo>
                      <a:pt x="840" y="1082"/>
                    </a:lnTo>
                    <a:lnTo>
                      <a:pt x="837" y="1086"/>
                    </a:lnTo>
                    <a:lnTo>
                      <a:pt x="834" y="1089"/>
                    </a:lnTo>
                    <a:lnTo>
                      <a:pt x="829" y="1091"/>
                    </a:lnTo>
                    <a:lnTo>
                      <a:pt x="824" y="1093"/>
                    </a:lnTo>
                    <a:lnTo>
                      <a:pt x="817" y="1093"/>
                    </a:lnTo>
                    <a:lnTo>
                      <a:pt x="810" y="1093"/>
                    </a:lnTo>
                    <a:lnTo>
                      <a:pt x="801" y="1092"/>
                    </a:lnTo>
                    <a:lnTo>
                      <a:pt x="791" y="1089"/>
                    </a:lnTo>
                    <a:lnTo>
                      <a:pt x="779" y="1084"/>
                    </a:lnTo>
                    <a:lnTo>
                      <a:pt x="766" y="1078"/>
                    </a:lnTo>
                    <a:lnTo>
                      <a:pt x="750" y="1071"/>
                    </a:lnTo>
                    <a:lnTo>
                      <a:pt x="734" y="1062"/>
                    </a:lnTo>
                    <a:lnTo>
                      <a:pt x="718" y="1051"/>
                    </a:lnTo>
                    <a:lnTo>
                      <a:pt x="703" y="1040"/>
                    </a:lnTo>
                    <a:lnTo>
                      <a:pt x="687" y="1027"/>
                    </a:lnTo>
                    <a:lnTo>
                      <a:pt x="673" y="1012"/>
                    </a:lnTo>
                    <a:lnTo>
                      <a:pt x="658" y="997"/>
                    </a:lnTo>
                    <a:lnTo>
                      <a:pt x="644" y="980"/>
                    </a:lnTo>
                    <a:lnTo>
                      <a:pt x="630" y="963"/>
                    </a:lnTo>
                    <a:lnTo>
                      <a:pt x="615" y="944"/>
                    </a:lnTo>
                    <a:lnTo>
                      <a:pt x="601" y="925"/>
                    </a:lnTo>
                    <a:lnTo>
                      <a:pt x="587" y="905"/>
                    </a:lnTo>
                    <a:lnTo>
                      <a:pt x="572" y="884"/>
                    </a:lnTo>
                    <a:lnTo>
                      <a:pt x="557" y="862"/>
                    </a:lnTo>
                    <a:lnTo>
                      <a:pt x="542" y="840"/>
                    </a:lnTo>
                    <a:lnTo>
                      <a:pt x="527" y="817"/>
                    </a:lnTo>
                    <a:lnTo>
                      <a:pt x="511" y="794"/>
                    </a:lnTo>
                    <a:lnTo>
                      <a:pt x="526" y="788"/>
                    </a:lnTo>
                    <a:lnTo>
                      <a:pt x="534" y="777"/>
                    </a:lnTo>
                    <a:lnTo>
                      <a:pt x="536" y="762"/>
                    </a:lnTo>
                    <a:lnTo>
                      <a:pt x="533" y="744"/>
                    </a:lnTo>
                    <a:lnTo>
                      <a:pt x="526" y="723"/>
                    </a:lnTo>
                    <a:lnTo>
                      <a:pt x="513" y="699"/>
                    </a:lnTo>
                    <a:lnTo>
                      <a:pt x="497" y="673"/>
                    </a:lnTo>
                    <a:lnTo>
                      <a:pt x="478" y="646"/>
                    </a:lnTo>
                    <a:lnTo>
                      <a:pt x="456" y="617"/>
                    </a:lnTo>
                    <a:lnTo>
                      <a:pt x="430" y="588"/>
                    </a:lnTo>
                    <a:lnTo>
                      <a:pt x="403" y="558"/>
                    </a:lnTo>
                    <a:lnTo>
                      <a:pt x="374" y="528"/>
                    </a:lnTo>
                    <a:lnTo>
                      <a:pt x="344" y="499"/>
                    </a:lnTo>
                    <a:lnTo>
                      <a:pt x="313" y="471"/>
                    </a:lnTo>
                    <a:lnTo>
                      <a:pt x="281" y="444"/>
                    </a:lnTo>
                    <a:lnTo>
                      <a:pt x="250" y="420"/>
                    </a:lnTo>
                    <a:lnTo>
                      <a:pt x="248" y="415"/>
                    </a:lnTo>
                    <a:lnTo>
                      <a:pt x="241" y="403"/>
                    </a:lnTo>
                    <a:lnTo>
                      <a:pt x="229" y="382"/>
                    </a:lnTo>
                    <a:lnTo>
                      <a:pt x="213" y="356"/>
                    </a:lnTo>
                    <a:lnTo>
                      <a:pt x="194" y="324"/>
                    </a:lnTo>
                    <a:lnTo>
                      <a:pt x="173" y="289"/>
                    </a:lnTo>
                    <a:lnTo>
                      <a:pt x="150" y="251"/>
                    </a:lnTo>
                    <a:lnTo>
                      <a:pt x="127" y="212"/>
                    </a:lnTo>
                    <a:lnTo>
                      <a:pt x="103" y="172"/>
                    </a:lnTo>
                    <a:lnTo>
                      <a:pt x="80" y="134"/>
                    </a:lnTo>
                    <a:lnTo>
                      <a:pt x="59" y="98"/>
                    </a:lnTo>
                    <a:lnTo>
                      <a:pt x="39" y="66"/>
                    </a:lnTo>
                    <a:lnTo>
                      <a:pt x="23" y="39"/>
                    </a:lnTo>
                    <a:lnTo>
                      <a:pt x="11" y="19"/>
                    </a:lnTo>
                    <a:lnTo>
                      <a:pt x="3" y="5"/>
                    </a:lnTo>
                    <a:lnTo>
                      <a:pt x="0" y="0"/>
                    </a:lnTo>
                    <a:lnTo>
                      <a:pt x="1" y="1"/>
                    </a:lnTo>
                    <a:lnTo>
                      <a:pt x="4" y="4"/>
                    </a:lnTo>
                    <a:lnTo>
                      <a:pt x="9" y="8"/>
                    </a:lnTo>
                    <a:lnTo>
                      <a:pt x="15" y="13"/>
                    </a:lnTo>
                    <a:lnTo>
                      <a:pt x="23" y="19"/>
                    </a:lnTo>
                    <a:lnTo>
                      <a:pt x="31" y="26"/>
                    </a:lnTo>
                    <a:lnTo>
                      <a:pt x="41" y="34"/>
                    </a:lnTo>
                    <a:lnTo>
                      <a:pt x="50" y="42"/>
                    </a:lnTo>
                    <a:lnTo>
                      <a:pt x="60" y="49"/>
                    </a:lnTo>
                    <a:lnTo>
                      <a:pt x="68" y="57"/>
                    </a:lnTo>
                    <a:lnTo>
                      <a:pt x="77" y="64"/>
                    </a:lnTo>
                    <a:lnTo>
                      <a:pt x="85" y="71"/>
                    </a:lnTo>
                    <a:lnTo>
                      <a:pt x="92" y="76"/>
                    </a:lnTo>
                    <a:lnTo>
                      <a:pt x="97" y="80"/>
                    </a:lnTo>
                    <a:lnTo>
                      <a:pt x="101" y="83"/>
                    </a:lnTo>
                    <a:lnTo>
                      <a:pt x="102" y="84"/>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14" name="Freeform 18"/>
              <p:cNvSpPr>
                <a:spLocks/>
              </p:cNvSpPr>
              <p:nvPr/>
            </p:nvSpPr>
            <p:spPr bwMode="auto">
              <a:xfrm>
                <a:off x="1984" y="1885"/>
                <a:ext cx="466" cy="391"/>
              </a:xfrm>
              <a:custGeom>
                <a:avLst/>
                <a:gdLst>
                  <a:gd name="T0" fmla="*/ 0 w 466"/>
                  <a:gd name="T1" fmla="*/ 0 h 391"/>
                  <a:gd name="T2" fmla="*/ 9 w 466"/>
                  <a:gd name="T3" fmla="*/ 22 h 391"/>
                  <a:gd name="T4" fmla="*/ 18 w 466"/>
                  <a:gd name="T5" fmla="*/ 44 h 391"/>
                  <a:gd name="T6" fmla="*/ 29 w 466"/>
                  <a:gd name="T7" fmla="*/ 66 h 391"/>
                  <a:gd name="T8" fmla="*/ 41 w 466"/>
                  <a:gd name="T9" fmla="*/ 88 h 391"/>
                  <a:gd name="T10" fmla="*/ 55 w 466"/>
                  <a:gd name="T11" fmla="*/ 112 h 391"/>
                  <a:gd name="T12" fmla="*/ 72 w 466"/>
                  <a:gd name="T13" fmla="*/ 136 h 391"/>
                  <a:gd name="T14" fmla="*/ 91 w 466"/>
                  <a:gd name="T15" fmla="*/ 160 h 391"/>
                  <a:gd name="T16" fmla="*/ 114 w 466"/>
                  <a:gd name="T17" fmla="*/ 186 h 391"/>
                  <a:gd name="T18" fmla="*/ 129 w 466"/>
                  <a:gd name="T19" fmla="*/ 194 h 391"/>
                  <a:gd name="T20" fmla="*/ 168 w 466"/>
                  <a:gd name="T21" fmla="*/ 217 h 391"/>
                  <a:gd name="T22" fmla="*/ 225 w 466"/>
                  <a:gd name="T23" fmla="*/ 249 h 391"/>
                  <a:gd name="T24" fmla="*/ 290 w 466"/>
                  <a:gd name="T25" fmla="*/ 286 h 391"/>
                  <a:gd name="T26" fmla="*/ 354 w 466"/>
                  <a:gd name="T27" fmla="*/ 323 h 391"/>
                  <a:gd name="T28" fmla="*/ 411 w 466"/>
                  <a:gd name="T29" fmla="*/ 356 h 391"/>
                  <a:gd name="T30" fmla="*/ 451 w 466"/>
                  <a:gd name="T31" fmla="*/ 380 h 391"/>
                  <a:gd name="T32" fmla="*/ 465 w 466"/>
                  <a:gd name="T33" fmla="*/ 390 h 391"/>
                  <a:gd name="T34" fmla="*/ 457 w 466"/>
                  <a:gd name="T35" fmla="*/ 363 h 391"/>
                  <a:gd name="T36" fmla="*/ 448 w 466"/>
                  <a:gd name="T37" fmla="*/ 335 h 391"/>
                  <a:gd name="T38" fmla="*/ 437 w 466"/>
                  <a:gd name="T39" fmla="*/ 307 h 391"/>
                  <a:gd name="T40" fmla="*/ 424 w 466"/>
                  <a:gd name="T41" fmla="*/ 278 h 391"/>
                  <a:gd name="T42" fmla="*/ 408 w 466"/>
                  <a:gd name="T43" fmla="*/ 249 h 391"/>
                  <a:gd name="T44" fmla="*/ 389 w 466"/>
                  <a:gd name="T45" fmla="*/ 219 h 391"/>
                  <a:gd name="T46" fmla="*/ 367 w 466"/>
                  <a:gd name="T47" fmla="*/ 190 h 391"/>
                  <a:gd name="T48" fmla="*/ 341 w 466"/>
                  <a:gd name="T49" fmla="*/ 160 h 391"/>
                  <a:gd name="T50" fmla="*/ 326 w 466"/>
                  <a:gd name="T51" fmla="*/ 153 h 391"/>
                  <a:gd name="T52" fmla="*/ 286 w 466"/>
                  <a:gd name="T53" fmla="*/ 134 h 391"/>
                  <a:gd name="T54" fmla="*/ 232 w 466"/>
                  <a:gd name="T55" fmla="*/ 109 h 391"/>
                  <a:gd name="T56" fmla="*/ 170 w 466"/>
                  <a:gd name="T57" fmla="*/ 79 h 391"/>
                  <a:gd name="T58" fmla="*/ 107 w 466"/>
                  <a:gd name="T59" fmla="*/ 50 h 391"/>
                  <a:gd name="T60" fmla="*/ 53 w 466"/>
                  <a:gd name="T61" fmla="*/ 25 h 391"/>
                  <a:gd name="T62" fmla="*/ 15 w 466"/>
                  <a:gd name="T63" fmla="*/ 7 h 391"/>
                  <a:gd name="T64" fmla="*/ 0 w 466"/>
                  <a:gd name="T65" fmla="*/ 0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391"/>
                  <a:gd name="T101" fmla="*/ 466 w 466"/>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391">
                    <a:moveTo>
                      <a:pt x="0" y="0"/>
                    </a:moveTo>
                    <a:lnTo>
                      <a:pt x="0" y="0"/>
                    </a:lnTo>
                    <a:lnTo>
                      <a:pt x="4" y="11"/>
                    </a:lnTo>
                    <a:lnTo>
                      <a:pt x="9" y="22"/>
                    </a:lnTo>
                    <a:lnTo>
                      <a:pt x="13" y="33"/>
                    </a:lnTo>
                    <a:lnTo>
                      <a:pt x="18" y="44"/>
                    </a:lnTo>
                    <a:lnTo>
                      <a:pt x="23" y="55"/>
                    </a:lnTo>
                    <a:lnTo>
                      <a:pt x="29" y="66"/>
                    </a:lnTo>
                    <a:lnTo>
                      <a:pt x="35" y="78"/>
                    </a:lnTo>
                    <a:lnTo>
                      <a:pt x="41" y="88"/>
                    </a:lnTo>
                    <a:lnTo>
                      <a:pt x="48" y="100"/>
                    </a:lnTo>
                    <a:lnTo>
                      <a:pt x="55" y="112"/>
                    </a:lnTo>
                    <a:lnTo>
                      <a:pt x="63" y="124"/>
                    </a:lnTo>
                    <a:lnTo>
                      <a:pt x="72" y="136"/>
                    </a:lnTo>
                    <a:lnTo>
                      <a:pt x="81" y="148"/>
                    </a:lnTo>
                    <a:lnTo>
                      <a:pt x="91" y="160"/>
                    </a:lnTo>
                    <a:lnTo>
                      <a:pt x="102" y="173"/>
                    </a:lnTo>
                    <a:lnTo>
                      <a:pt x="114" y="186"/>
                    </a:lnTo>
                    <a:lnTo>
                      <a:pt x="118" y="188"/>
                    </a:lnTo>
                    <a:lnTo>
                      <a:pt x="129" y="194"/>
                    </a:lnTo>
                    <a:lnTo>
                      <a:pt x="146" y="204"/>
                    </a:lnTo>
                    <a:lnTo>
                      <a:pt x="168" y="217"/>
                    </a:lnTo>
                    <a:lnTo>
                      <a:pt x="195" y="232"/>
                    </a:lnTo>
                    <a:lnTo>
                      <a:pt x="225" y="249"/>
                    </a:lnTo>
                    <a:lnTo>
                      <a:pt x="257" y="268"/>
                    </a:lnTo>
                    <a:lnTo>
                      <a:pt x="290" y="286"/>
                    </a:lnTo>
                    <a:lnTo>
                      <a:pt x="322" y="305"/>
                    </a:lnTo>
                    <a:lnTo>
                      <a:pt x="354" y="323"/>
                    </a:lnTo>
                    <a:lnTo>
                      <a:pt x="384" y="341"/>
                    </a:lnTo>
                    <a:lnTo>
                      <a:pt x="411" y="356"/>
                    </a:lnTo>
                    <a:lnTo>
                      <a:pt x="433" y="369"/>
                    </a:lnTo>
                    <a:lnTo>
                      <a:pt x="451" y="380"/>
                    </a:lnTo>
                    <a:lnTo>
                      <a:pt x="461" y="387"/>
                    </a:lnTo>
                    <a:lnTo>
                      <a:pt x="465" y="390"/>
                    </a:lnTo>
                    <a:lnTo>
                      <a:pt x="461" y="376"/>
                    </a:lnTo>
                    <a:lnTo>
                      <a:pt x="457" y="363"/>
                    </a:lnTo>
                    <a:lnTo>
                      <a:pt x="453" y="349"/>
                    </a:lnTo>
                    <a:lnTo>
                      <a:pt x="448" y="335"/>
                    </a:lnTo>
                    <a:lnTo>
                      <a:pt x="443" y="321"/>
                    </a:lnTo>
                    <a:lnTo>
                      <a:pt x="437" y="307"/>
                    </a:lnTo>
                    <a:lnTo>
                      <a:pt x="431" y="292"/>
                    </a:lnTo>
                    <a:lnTo>
                      <a:pt x="424" y="278"/>
                    </a:lnTo>
                    <a:lnTo>
                      <a:pt x="417" y="263"/>
                    </a:lnTo>
                    <a:lnTo>
                      <a:pt x="408" y="249"/>
                    </a:lnTo>
                    <a:lnTo>
                      <a:pt x="399" y="234"/>
                    </a:lnTo>
                    <a:lnTo>
                      <a:pt x="389" y="219"/>
                    </a:lnTo>
                    <a:lnTo>
                      <a:pt x="379" y="205"/>
                    </a:lnTo>
                    <a:lnTo>
                      <a:pt x="367" y="190"/>
                    </a:lnTo>
                    <a:lnTo>
                      <a:pt x="354" y="175"/>
                    </a:lnTo>
                    <a:lnTo>
                      <a:pt x="341" y="160"/>
                    </a:lnTo>
                    <a:lnTo>
                      <a:pt x="337" y="158"/>
                    </a:lnTo>
                    <a:lnTo>
                      <a:pt x="326" y="153"/>
                    </a:lnTo>
                    <a:lnTo>
                      <a:pt x="309" y="144"/>
                    </a:lnTo>
                    <a:lnTo>
                      <a:pt x="286" y="134"/>
                    </a:lnTo>
                    <a:lnTo>
                      <a:pt x="260" y="122"/>
                    </a:lnTo>
                    <a:lnTo>
                      <a:pt x="232" y="109"/>
                    </a:lnTo>
                    <a:lnTo>
                      <a:pt x="201" y="94"/>
                    </a:lnTo>
                    <a:lnTo>
                      <a:pt x="170" y="79"/>
                    </a:lnTo>
                    <a:lnTo>
                      <a:pt x="138" y="64"/>
                    </a:lnTo>
                    <a:lnTo>
                      <a:pt x="107" y="50"/>
                    </a:lnTo>
                    <a:lnTo>
                      <a:pt x="79" y="37"/>
                    </a:lnTo>
                    <a:lnTo>
                      <a:pt x="53" y="25"/>
                    </a:lnTo>
                    <a:lnTo>
                      <a:pt x="31" y="15"/>
                    </a:lnTo>
                    <a:lnTo>
                      <a:pt x="15" y="7"/>
                    </a:lnTo>
                    <a:lnTo>
                      <a:pt x="4" y="2"/>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15" name="Freeform 19"/>
              <p:cNvSpPr>
                <a:spLocks/>
              </p:cNvSpPr>
              <p:nvPr/>
            </p:nvSpPr>
            <p:spPr bwMode="auto">
              <a:xfrm>
                <a:off x="2988" y="2336"/>
                <a:ext cx="385" cy="258"/>
              </a:xfrm>
              <a:custGeom>
                <a:avLst/>
                <a:gdLst>
                  <a:gd name="T0" fmla="*/ 0 w 385"/>
                  <a:gd name="T1" fmla="*/ 0 h 258"/>
                  <a:gd name="T2" fmla="*/ 286 w 385"/>
                  <a:gd name="T3" fmla="*/ 97 h 258"/>
                  <a:gd name="T4" fmla="*/ 293 w 385"/>
                  <a:gd name="T5" fmla="*/ 106 h 258"/>
                  <a:gd name="T6" fmla="*/ 302 w 385"/>
                  <a:gd name="T7" fmla="*/ 115 h 258"/>
                  <a:gd name="T8" fmla="*/ 311 w 385"/>
                  <a:gd name="T9" fmla="*/ 124 h 258"/>
                  <a:gd name="T10" fmla="*/ 320 w 385"/>
                  <a:gd name="T11" fmla="*/ 135 h 258"/>
                  <a:gd name="T12" fmla="*/ 327 w 385"/>
                  <a:gd name="T13" fmla="*/ 145 h 258"/>
                  <a:gd name="T14" fmla="*/ 336 w 385"/>
                  <a:gd name="T15" fmla="*/ 156 h 258"/>
                  <a:gd name="T16" fmla="*/ 344 w 385"/>
                  <a:gd name="T17" fmla="*/ 167 h 258"/>
                  <a:gd name="T18" fmla="*/ 352 w 385"/>
                  <a:gd name="T19" fmla="*/ 179 h 258"/>
                  <a:gd name="T20" fmla="*/ 359 w 385"/>
                  <a:gd name="T21" fmla="*/ 190 h 258"/>
                  <a:gd name="T22" fmla="*/ 365 w 385"/>
                  <a:gd name="T23" fmla="*/ 201 h 258"/>
                  <a:gd name="T24" fmla="*/ 371 w 385"/>
                  <a:gd name="T25" fmla="*/ 212 h 258"/>
                  <a:gd name="T26" fmla="*/ 375 w 385"/>
                  <a:gd name="T27" fmla="*/ 222 h 258"/>
                  <a:gd name="T28" fmla="*/ 379 w 385"/>
                  <a:gd name="T29" fmla="*/ 232 h 258"/>
                  <a:gd name="T30" fmla="*/ 382 w 385"/>
                  <a:gd name="T31" fmla="*/ 241 h 258"/>
                  <a:gd name="T32" fmla="*/ 384 w 385"/>
                  <a:gd name="T33" fmla="*/ 249 h 258"/>
                  <a:gd name="T34" fmla="*/ 384 w 385"/>
                  <a:gd name="T35" fmla="*/ 257 h 258"/>
                  <a:gd name="T36" fmla="*/ 381 w 385"/>
                  <a:gd name="T37" fmla="*/ 257 h 258"/>
                  <a:gd name="T38" fmla="*/ 371 w 385"/>
                  <a:gd name="T39" fmla="*/ 256 h 258"/>
                  <a:gd name="T40" fmla="*/ 359 w 385"/>
                  <a:gd name="T41" fmla="*/ 255 h 258"/>
                  <a:gd name="T42" fmla="*/ 341 w 385"/>
                  <a:gd name="T43" fmla="*/ 253 h 258"/>
                  <a:gd name="T44" fmla="*/ 322 w 385"/>
                  <a:gd name="T45" fmla="*/ 251 h 258"/>
                  <a:gd name="T46" fmla="*/ 299 w 385"/>
                  <a:gd name="T47" fmla="*/ 249 h 258"/>
                  <a:gd name="T48" fmla="*/ 275 w 385"/>
                  <a:gd name="T49" fmla="*/ 246 h 258"/>
                  <a:gd name="T50" fmla="*/ 250 w 385"/>
                  <a:gd name="T51" fmla="*/ 244 h 258"/>
                  <a:gd name="T52" fmla="*/ 225 w 385"/>
                  <a:gd name="T53" fmla="*/ 241 h 258"/>
                  <a:gd name="T54" fmla="*/ 201 w 385"/>
                  <a:gd name="T55" fmla="*/ 238 h 258"/>
                  <a:gd name="T56" fmla="*/ 178 w 385"/>
                  <a:gd name="T57" fmla="*/ 236 h 258"/>
                  <a:gd name="T58" fmla="*/ 159 w 385"/>
                  <a:gd name="T59" fmla="*/ 233 h 258"/>
                  <a:gd name="T60" fmla="*/ 141 w 385"/>
                  <a:gd name="T61" fmla="*/ 230 h 258"/>
                  <a:gd name="T62" fmla="*/ 128 w 385"/>
                  <a:gd name="T63" fmla="*/ 227 h 258"/>
                  <a:gd name="T64" fmla="*/ 119 w 385"/>
                  <a:gd name="T65" fmla="*/ 224 h 258"/>
                  <a:gd name="T66" fmla="*/ 116 w 385"/>
                  <a:gd name="T67" fmla="*/ 222 h 258"/>
                  <a:gd name="T68" fmla="*/ 114 w 385"/>
                  <a:gd name="T69" fmla="*/ 218 h 258"/>
                  <a:gd name="T70" fmla="*/ 110 w 385"/>
                  <a:gd name="T71" fmla="*/ 209 h 258"/>
                  <a:gd name="T72" fmla="*/ 104 w 385"/>
                  <a:gd name="T73" fmla="*/ 197 h 258"/>
                  <a:gd name="T74" fmla="*/ 96 w 385"/>
                  <a:gd name="T75" fmla="*/ 182 h 258"/>
                  <a:gd name="T76" fmla="*/ 88 w 385"/>
                  <a:gd name="T77" fmla="*/ 165 h 258"/>
                  <a:gd name="T78" fmla="*/ 78 w 385"/>
                  <a:gd name="T79" fmla="*/ 146 h 258"/>
                  <a:gd name="T80" fmla="*/ 67 w 385"/>
                  <a:gd name="T81" fmla="*/ 126 h 258"/>
                  <a:gd name="T82" fmla="*/ 57 w 385"/>
                  <a:gd name="T83" fmla="*/ 106 h 258"/>
                  <a:gd name="T84" fmla="*/ 46 w 385"/>
                  <a:gd name="T85" fmla="*/ 86 h 258"/>
                  <a:gd name="T86" fmla="*/ 35 w 385"/>
                  <a:gd name="T87" fmla="*/ 66 h 258"/>
                  <a:gd name="T88" fmla="*/ 25 w 385"/>
                  <a:gd name="T89" fmla="*/ 48 h 258"/>
                  <a:gd name="T90" fmla="*/ 17 w 385"/>
                  <a:gd name="T91" fmla="*/ 32 h 258"/>
                  <a:gd name="T92" fmla="*/ 10 w 385"/>
                  <a:gd name="T93" fmla="*/ 18 h 258"/>
                  <a:gd name="T94" fmla="*/ 4 w 385"/>
                  <a:gd name="T95" fmla="*/ 9 h 258"/>
                  <a:gd name="T96" fmla="*/ 1 w 385"/>
                  <a:gd name="T97" fmla="*/ 2 h 258"/>
                  <a:gd name="T98" fmla="*/ 0 w 385"/>
                  <a:gd name="T99" fmla="*/ 0 h 2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
                  <a:gd name="T151" fmla="*/ 0 h 258"/>
                  <a:gd name="T152" fmla="*/ 385 w 385"/>
                  <a:gd name="T153" fmla="*/ 258 h 2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 h="258">
                    <a:moveTo>
                      <a:pt x="0" y="0"/>
                    </a:moveTo>
                    <a:lnTo>
                      <a:pt x="286" y="97"/>
                    </a:lnTo>
                    <a:lnTo>
                      <a:pt x="293" y="106"/>
                    </a:lnTo>
                    <a:lnTo>
                      <a:pt x="302" y="115"/>
                    </a:lnTo>
                    <a:lnTo>
                      <a:pt x="311" y="124"/>
                    </a:lnTo>
                    <a:lnTo>
                      <a:pt x="320" y="135"/>
                    </a:lnTo>
                    <a:lnTo>
                      <a:pt x="327" y="145"/>
                    </a:lnTo>
                    <a:lnTo>
                      <a:pt x="336" y="156"/>
                    </a:lnTo>
                    <a:lnTo>
                      <a:pt x="344" y="167"/>
                    </a:lnTo>
                    <a:lnTo>
                      <a:pt x="352" y="179"/>
                    </a:lnTo>
                    <a:lnTo>
                      <a:pt x="359" y="190"/>
                    </a:lnTo>
                    <a:lnTo>
                      <a:pt x="365" y="201"/>
                    </a:lnTo>
                    <a:lnTo>
                      <a:pt x="371" y="212"/>
                    </a:lnTo>
                    <a:lnTo>
                      <a:pt x="375" y="222"/>
                    </a:lnTo>
                    <a:lnTo>
                      <a:pt x="379" y="232"/>
                    </a:lnTo>
                    <a:lnTo>
                      <a:pt x="382" y="241"/>
                    </a:lnTo>
                    <a:lnTo>
                      <a:pt x="384" y="249"/>
                    </a:lnTo>
                    <a:lnTo>
                      <a:pt x="384" y="257"/>
                    </a:lnTo>
                    <a:lnTo>
                      <a:pt x="381" y="257"/>
                    </a:lnTo>
                    <a:lnTo>
                      <a:pt x="371" y="256"/>
                    </a:lnTo>
                    <a:lnTo>
                      <a:pt x="359" y="255"/>
                    </a:lnTo>
                    <a:lnTo>
                      <a:pt x="341" y="253"/>
                    </a:lnTo>
                    <a:lnTo>
                      <a:pt x="322" y="251"/>
                    </a:lnTo>
                    <a:lnTo>
                      <a:pt x="299" y="249"/>
                    </a:lnTo>
                    <a:lnTo>
                      <a:pt x="275" y="246"/>
                    </a:lnTo>
                    <a:lnTo>
                      <a:pt x="250" y="244"/>
                    </a:lnTo>
                    <a:lnTo>
                      <a:pt x="225" y="241"/>
                    </a:lnTo>
                    <a:lnTo>
                      <a:pt x="201" y="238"/>
                    </a:lnTo>
                    <a:lnTo>
                      <a:pt x="178" y="236"/>
                    </a:lnTo>
                    <a:lnTo>
                      <a:pt x="159" y="233"/>
                    </a:lnTo>
                    <a:lnTo>
                      <a:pt x="141" y="230"/>
                    </a:lnTo>
                    <a:lnTo>
                      <a:pt x="128" y="227"/>
                    </a:lnTo>
                    <a:lnTo>
                      <a:pt x="119" y="224"/>
                    </a:lnTo>
                    <a:lnTo>
                      <a:pt x="116" y="222"/>
                    </a:lnTo>
                    <a:lnTo>
                      <a:pt x="114" y="218"/>
                    </a:lnTo>
                    <a:lnTo>
                      <a:pt x="110" y="209"/>
                    </a:lnTo>
                    <a:lnTo>
                      <a:pt x="104" y="197"/>
                    </a:lnTo>
                    <a:lnTo>
                      <a:pt x="96" y="182"/>
                    </a:lnTo>
                    <a:lnTo>
                      <a:pt x="88" y="165"/>
                    </a:lnTo>
                    <a:lnTo>
                      <a:pt x="78" y="146"/>
                    </a:lnTo>
                    <a:lnTo>
                      <a:pt x="67" y="126"/>
                    </a:lnTo>
                    <a:lnTo>
                      <a:pt x="57" y="106"/>
                    </a:lnTo>
                    <a:lnTo>
                      <a:pt x="46" y="86"/>
                    </a:lnTo>
                    <a:lnTo>
                      <a:pt x="35" y="66"/>
                    </a:lnTo>
                    <a:lnTo>
                      <a:pt x="25" y="48"/>
                    </a:lnTo>
                    <a:lnTo>
                      <a:pt x="17" y="32"/>
                    </a:lnTo>
                    <a:lnTo>
                      <a:pt x="10" y="18"/>
                    </a:lnTo>
                    <a:lnTo>
                      <a:pt x="4" y="9"/>
                    </a:lnTo>
                    <a:lnTo>
                      <a:pt x="1" y="2"/>
                    </a:lnTo>
                    <a:lnTo>
                      <a:pt x="0" y="0"/>
                    </a:lnTo>
                  </a:path>
                </a:pathLst>
              </a:custGeom>
              <a:solidFill>
                <a:srgbClr val="E5E5E5"/>
              </a:solidFill>
              <a:ln w="12700" cap="rnd" cmpd="sng">
                <a:noFill/>
                <a:prstDash val="solid"/>
                <a:round/>
                <a:headEnd type="none" w="med" len="med"/>
                <a:tailEnd type="none" w="med" len="med"/>
              </a:ln>
            </p:spPr>
            <p:txBody>
              <a:bodyPr/>
              <a:lstStyle/>
              <a:p>
                <a:endParaRPr lang="en-GB" sz="2800" b="1"/>
              </a:p>
            </p:txBody>
          </p:sp>
          <p:sp>
            <p:nvSpPr>
              <p:cNvPr id="20516" name="Freeform 20"/>
              <p:cNvSpPr>
                <a:spLocks/>
              </p:cNvSpPr>
              <p:nvPr/>
            </p:nvSpPr>
            <p:spPr bwMode="auto">
              <a:xfrm>
                <a:off x="2988" y="2336"/>
                <a:ext cx="395" cy="268"/>
              </a:xfrm>
              <a:custGeom>
                <a:avLst/>
                <a:gdLst>
                  <a:gd name="T0" fmla="*/ 0 w 395"/>
                  <a:gd name="T1" fmla="*/ 0 h 268"/>
                  <a:gd name="T2" fmla="*/ 293 w 395"/>
                  <a:gd name="T3" fmla="*/ 101 h 268"/>
                  <a:gd name="T4" fmla="*/ 301 w 395"/>
                  <a:gd name="T5" fmla="*/ 110 h 268"/>
                  <a:gd name="T6" fmla="*/ 310 w 395"/>
                  <a:gd name="T7" fmla="*/ 119 h 268"/>
                  <a:gd name="T8" fmla="*/ 319 w 395"/>
                  <a:gd name="T9" fmla="*/ 129 h 268"/>
                  <a:gd name="T10" fmla="*/ 328 w 395"/>
                  <a:gd name="T11" fmla="*/ 140 h 268"/>
                  <a:gd name="T12" fmla="*/ 336 w 395"/>
                  <a:gd name="T13" fmla="*/ 151 h 268"/>
                  <a:gd name="T14" fmla="*/ 345 w 395"/>
                  <a:gd name="T15" fmla="*/ 162 h 268"/>
                  <a:gd name="T16" fmla="*/ 353 w 395"/>
                  <a:gd name="T17" fmla="*/ 174 h 268"/>
                  <a:gd name="T18" fmla="*/ 361 w 395"/>
                  <a:gd name="T19" fmla="*/ 186 h 268"/>
                  <a:gd name="T20" fmla="*/ 368 w 395"/>
                  <a:gd name="T21" fmla="*/ 197 h 268"/>
                  <a:gd name="T22" fmla="*/ 375 w 395"/>
                  <a:gd name="T23" fmla="*/ 209 h 268"/>
                  <a:gd name="T24" fmla="*/ 381 w 395"/>
                  <a:gd name="T25" fmla="*/ 220 h 268"/>
                  <a:gd name="T26" fmla="*/ 385 w 395"/>
                  <a:gd name="T27" fmla="*/ 231 h 268"/>
                  <a:gd name="T28" fmla="*/ 389 w 395"/>
                  <a:gd name="T29" fmla="*/ 241 h 268"/>
                  <a:gd name="T30" fmla="*/ 392 w 395"/>
                  <a:gd name="T31" fmla="*/ 250 h 268"/>
                  <a:gd name="T32" fmla="*/ 394 w 395"/>
                  <a:gd name="T33" fmla="*/ 259 h 268"/>
                  <a:gd name="T34" fmla="*/ 394 w 395"/>
                  <a:gd name="T35" fmla="*/ 267 h 268"/>
                  <a:gd name="T36" fmla="*/ 391 w 395"/>
                  <a:gd name="T37" fmla="*/ 267 h 268"/>
                  <a:gd name="T38" fmla="*/ 381 w 395"/>
                  <a:gd name="T39" fmla="*/ 266 h 268"/>
                  <a:gd name="T40" fmla="*/ 368 w 395"/>
                  <a:gd name="T41" fmla="*/ 265 h 268"/>
                  <a:gd name="T42" fmla="*/ 350 w 395"/>
                  <a:gd name="T43" fmla="*/ 263 h 268"/>
                  <a:gd name="T44" fmla="*/ 330 w 395"/>
                  <a:gd name="T45" fmla="*/ 261 h 268"/>
                  <a:gd name="T46" fmla="*/ 307 w 395"/>
                  <a:gd name="T47" fmla="*/ 259 h 268"/>
                  <a:gd name="T48" fmla="*/ 282 w 395"/>
                  <a:gd name="T49" fmla="*/ 256 h 268"/>
                  <a:gd name="T50" fmla="*/ 256 w 395"/>
                  <a:gd name="T51" fmla="*/ 253 h 268"/>
                  <a:gd name="T52" fmla="*/ 231 w 395"/>
                  <a:gd name="T53" fmla="*/ 250 h 268"/>
                  <a:gd name="T54" fmla="*/ 206 w 395"/>
                  <a:gd name="T55" fmla="*/ 247 h 268"/>
                  <a:gd name="T56" fmla="*/ 183 w 395"/>
                  <a:gd name="T57" fmla="*/ 245 h 268"/>
                  <a:gd name="T58" fmla="*/ 163 w 395"/>
                  <a:gd name="T59" fmla="*/ 242 h 268"/>
                  <a:gd name="T60" fmla="*/ 145 w 395"/>
                  <a:gd name="T61" fmla="*/ 239 h 268"/>
                  <a:gd name="T62" fmla="*/ 131 w 395"/>
                  <a:gd name="T63" fmla="*/ 236 h 268"/>
                  <a:gd name="T64" fmla="*/ 122 w 395"/>
                  <a:gd name="T65" fmla="*/ 233 h 268"/>
                  <a:gd name="T66" fmla="*/ 119 w 395"/>
                  <a:gd name="T67" fmla="*/ 231 h 268"/>
                  <a:gd name="T68" fmla="*/ 117 w 395"/>
                  <a:gd name="T69" fmla="*/ 226 h 268"/>
                  <a:gd name="T70" fmla="*/ 113 w 395"/>
                  <a:gd name="T71" fmla="*/ 217 h 268"/>
                  <a:gd name="T72" fmla="*/ 107 w 395"/>
                  <a:gd name="T73" fmla="*/ 205 h 268"/>
                  <a:gd name="T74" fmla="*/ 99 w 395"/>
                  <a:gd name="T75" fmla="*/ 189 h 268"/>
                  <a:gd name="T76" fmla="*/ 90 w 395"/>
                  <a:gd name="T77" fmla="*/ 171 h 268"/>
                  <a:gd name="T78" fmla="*/ 80 w 395"/>
                  <a:gd name="T79" fmla="*/ 152 h 268"/>
                  <a:gd name="T80" fmla="*/ 69 w 395"/>
                  <a:gd name="T81" fmla="*/ 131 h 268"/>
                  <a:gd name="T82" fmla="*/ 58 w 395"/>
                  <a:gd name="T83" fmla="*/ 110 h 268"/>
                  <a:gd name="T84" fmla="*/ 47 w 395"/>
                  <a:gd name="T85" fmla="*/ 89 h 268"/>
                  <a:gd name="T86" fmla="*/ 36 w 395"/>
                  <a:gd name="T87" fmla="*/ 69 h 268"/>
                  <a:gd name="T88" fmla="*/ 26 w 395"/>
                  <a:gd name="T89" fmla="*/ 50 h 268"/>
                  <a:gd name="T90" fmla="*/ 17 w 395"/>
                  <a:gd name="T91" fmla="*/ 33 h 268"/>
                  <a:gd name="T92" fmla="*/ 10 w 395"/>
                  <a:gd name="T93" fmla="*/ 19 h 268"/>
                  <a:gd name="T94" fmla="*/ 4 w 395"/>
                  <a:gd name="T95" fmla="*/ 9 h 268"/>
                  <a:gd name="T96" fmla="*/ 1 w 395"/>
                  <a:gd name="T97" fmla="*/ 2 h 268"/>
                  <a:gd name="T98" fmla="*/ 0 w 395"/>
                  <a:gd name="T99" fmla="*/ 0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5"/>
                  <a:gd name="T151" fmla="*/ 0 h 268"/>
                  <a:gd name="T152" fmla="*/ 395 w 395"/>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5" h="268">
                    <a:moveTo>
                      <a:pt x="0" y="0"/>
                    </a:moveTo>
                    <a:lnTo>
                      <a:pt x="293" y="101"/>
                    </a:lnTo>
                    <a:lnTo>
                      <a:pt x="301" y="110"/>
                    </a:lnTo>
                    <a:lnTo>
                      <a:pt x="310" y="119"/>
                    </a:lnTo>
                    <a:lnTo>
                      <a:pt x="319" y="129"/>
                    </a:lnTo>
                    <a:lnTo>
                      <a:pt x="328" y="140"/>
                    </a:lnTo>
                    <a:lnTo>
                      <a:pt x="336" y="151"/>
                    </a:lnTo>
                    <a:lnTo>
                      <a:pt x="345" y="162"/>
                    </a:lnTo>
                    <a:lnTo>
                      <a:pt x="353" y="174"/>
                    </a:lnTo>
                    <a:lnTo>
                      <a:pt x="361" y="186"/>
                    </a:lnTo>
                    <a:lnTo>
                      <a:pt x="368" y="197"/>
                    </a:lnTo>
                    <a:lnTo>
                      <a:pt x="375" y="209"/>
                    </a:lnTo>
                    <a:lnTo>
                      <a:pt x="381" y="220"/>
                    </a:lnTo>
                    <a:lnTo>
                      <a:pt x="385" y="231"/>
                    </a:lnTo>
                    <a:lnTo>
                      <a:pt x="389" y="241"/>
                    </a:lnTo>
                    <a:lnTo>
                      <a:pt x="392" y="250"/>
                    </a:lnTo>
                    <a:lnTo>
                      <a:pt x="394" y="259"/>
                    </a:lnTo>
                    <a:lnTo>
                      <a:pt x="394" y="267"/>
                    </a:lnTo>
                    <a:lnTo>
                      <a:pt x="391" y="267"/>
                    </a:lnTo>
                    <a:lnTo>
                      <a:pt x="381" y="266"/>
                    </a:lnTo>
                    <a:lnTo>
                      <a:pt x="368" y="265"/>
                    </a:lnTo>
                    <a:lnTo>
                      <a:pt x="350" y="263"/>
                    </a:lnTo>
                    <a:lnTo>
                      <a:pt x="330" y="261"/>
                    </a:lnTo>
                    <a:lnTo>
                      <a:pt x="307" y="259"/>
                    </a:lnTo>
                    <a:lnTo>
                      <a:pt x="282" y="256"/>
                    </a:lnTo>
                    <a:lnTo>
                      <a:pt x="256" y="253"/>
                    </a:lnTo>
                    <a:lnTo>
                      <a:pt x="231" y="250"/>
                    </a:lnTo>
                    <a:lnTo>
                      <a:pt x="206" y="247"/>
                    </a:lnTo>
                    <a:lnTo>
                      <a:pt x="183" y="245"/>
                    </a:lnTo>
                    <a:lnTo>
                      <a:pt x="163" y="242"/>
                    </a:lnTo>
                    <a:lnTo>
                      <a:pt x="145" y="239"/>
                    </a:lnTo>
                    <a:lnTo>
                      <a:pt x="131" y="236"/>
                    </a:lnTo>
                    <a:lnTo>
                      <a:pt x="122" y="233"/>
                    </a:lnTo>
                    <a:lnTo>
                      <a:pt x="119" y="231"/>
                    </a:lnTo>
                    <a:lnTo>
                      <a:pt x="117" y="226"/>
                    </a:lnTo>
                    <a:lnTo>
                      <a:pt x="113" y="217"/>
                    </a:lnTo>
                    <a:lnTo>
                      <a:pt x="107" y="205"/>
                    </a:lnTo>
                    <a:lnTo>
                      <a:pt x="99" y="189"/>
                    </a:lnTo>
                    <a:lnTo>
                      <a:pt x="90" y="171"/>
                    </a:lnTo>
                    <a:lnTo>
                      <a:pt x="80" y="152"/>
                    </a:lnTo>
                    <a:lnTo>
                      <a:pt x="69" y="131"/>
                    </a:lnTo>
                    <a:lnTo>
                      <a:pt x="58" y="110"/>
                    </a:lnTo>
                    <a:lnTo>
                      <a:pt x="47" y="89"/>
                    </a:lnTo>
                    <a:lnTo>
                      <a:pt x="36" y="69"/>
                    </a:lnTo>
                    <a:lnTo>
                      <a:pt x="26" y="50"/>
                    </a:lnTo>
                    <a:lnTo>
                      <a:pt x="17" y="33"/>
                    </a:lnTo>
                    <a:lnTo>
                      <a:pt x="10" y="19"/>
                    </a:lnTo>
                    <a:lnTo>
                      <a:pt x="4" y="9"/>
                    </a:lnTo>
                    <a:lnTo>
                      <a:pt x="1" y="2"/>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17" name="Freeform 21"/>
              <p:cNvSpPr>
                <a:spLocks/>
              </p:cNvSpPr>
              <p:nvPr/>
            </p:nvSpPr>
            <p:spPr bwMode="auto">
              <a:xfrm>
                <a:off x="2134" y="1561"/>
                <a:ext cx="328" cy="246"/>
              </a:xfrm>
              <a:custGeom>
                <a:avLst/>
                <a:gdLst>
                  <a:gd name="T0" fmla="*/ 0 w 328"/>
                  <a:gd name="T1" fmla="*/ 0 h 246"/>
                  <a:gd name="T2" fmla="*/ 5 w 328"/>
                  <a:gd name="T3" fmla="*/ 12 h 246"/>
                  <a:gd name="T4" fmla="*/ 9 w 328"/>
                  <a:gd name="T5" fmla="*/ 26 h 246"/>
                  <a:gd name="T6" fmla="*/ 12 w 328"/>
                  <a:gd name="T7" fmla="*/ 37 h 246"/>
                  <a:gd name="T8" fmla="*/ 16 w 328"/>
                  <a:gd name="T9" fmla="*/ 49 h 246"/>
                  <a:gd name="T10" fmla="*/ 21 w 328"/>
                  <a:gd name="T11" fmla="*/ 62 h 246"/>
                  <a:gd name="T12" fmla="*/ 29 w 328"/>
                  <a:gd name="T13" fmla="*/ 76 h 246"/>
                  <a:gd name="T14" fmla="*/ 41 w 328"/>
                  <a:gd name="T15" fmla="*/ 92 h 246"/>
                  <a:gd name="T16" fmla="*/ 57 w 328"/>
                  <a:gd name="T17" fmla="*/ 111 h 246"/>
                  <a:gd name="T18" fmla="*/ 60 w 328"/>
                  <a:gd name="T19" fmla="*/ 112 h 246"/>
                  <a:gd name="T20" fmla="*/ 70 w 328"/>
                  <a:gd name="T21" fmla="*/ 117 h 246"/>
                  <a:gd name="T22" fmla="*/ 82 w 328"/>
                  <a:gd name="T23" fmla="*/ 124 h 246"/>
                  <a:gd name="T24" fmla="*/ 100 w 328"/>
                  <a:gd name="T25" fmla="*/ 132 h 246"/>
                  <a:gd name="T26" fmla="*/ 121 w 328"/>
                  <a:gd name="T27" fmla="*/ 142 h 246"/>
                  <a:gd name="T28" fmla="*/ 144 w 328"/>
                  <a:gd name="T29" fmla="*/ 154 h 246"/>
                  <a:gd name="T30" fmla="*/ 169 w 328"/>
                  <a:gd name="T31" fmla="*/ 165 h 246"/>
                  <a:gd name="T32" fmla="*/ 193 w 328"/>
                  <a:gd name="T33" fmla="*/ 179 h 246"/>
                  <a:gd name="T34" fmla="*/ 218 w 328"/>
                  <a:gd name="T35" fmla="*/ 191 h 246"/>
                  <a:gd name="T36" fmla="*/ 244 w 328"/>
                  <a:gd name="T37" fmla="*/ 204 h 246"/>
                  <a:gd name="T38" fmla="*/ 266 w 328"/>
                  <a:gd name="T39" fmla="*/ 215 h 246"/>
                  <a:gd name="T40" fmla="*/ 286 w 328"/>
                  <a:gd name="T41" fmla="*/ 225 h 246"/>
                  <a:gd name="T42" fmla="*/ 303 w 328"/>
                  <a:gd name="T43" fmla="*/ 233 h 246"/>
                  <a:gd name="T44" fmla="*/ 316 w 328"/>
                  <a:gd name="T45" fmla="*/ 240 h 246"/>
                  <a:gd name="T46" fmla="*/ 324 w 328"/>
                  <a:gd name="T47" fmla="*/ 244 h 246"/>
                  <a:gd name="T48" fmla="*/ 327 w 328"/>
                  <a:gd name="T49" fmla="*/ 245 h 246"/>
                  <a:gd name="T50" fmla="*/ 326 w 328"/>
                  <a:gd name="T51" fmla="*/ 242 h 246"/>
                  <a:gd name="T52" fmla="*/ 322 w 328"/>
                  <a:gd name="T53" fmla="*/ 236 h 246"/>
                  <a:gd name="T54" fmla="*/ 318 w 328"/>
                  <a:gd name="T55" fmla="*/ 228 h 246"/>
                  <a:gd name="T56" fmla="*/ 312 w 328"/>
                  <a:gd name="T57" fmla="*/ 216 h 246"/>
                  <a:gd name="T58" fmla="*/ 306 w 328"/>
                  <a:gd name="T59" fmla="*/ 204 h 246"/>
                  <a:gd name="T60" fmla="*/ 298 w 328"/>
                  <a:gd name="T61" fmla="*/ 188 h 246"/>
                  <a:gd name="T62" fmla="*/ 290 w 328"/>
                  <a:gd name="T63" fmla="*/ 173 h 246"/>
                  <a:gd name="T64" fmla="*/ 281 w 328"/>
                  <a:gd name="T65" fmla="*/ 157 h 246"/>
                  <a:gd name="T66" fmla="*/ 273 w 328"/>
                  <a:gd name="T67" fmla="*/ 140 h 246"/>
                  <a:gd name="T68" fmla="*/ 265 w 328"/>
                  <a:gd name="T69" fmla="*/ 124 h 246"/>
                  <a:gd name="T70" fmla="*/ 256 w 328"/>
                  <a:gd name="T71" fmla="*/ 110 h 246"/>
                  <a:gd name="T72" fmla="*/ 249 w 328"/>
                  <a:gd name="T73" fmla="*/ 95 h 246"/>
                  <a:gd name="T74" fmla="*/ 243 w 328"/>
                  <a:gd name="T75" fmla="*/ 84 h 246"/>
                  <a:gd name="T76" fmla="*/ 238 w 328"/>
                  <a:gd name="T77" fmla="*/ 75 h 246"/>
                  <a:gd name="T78" fmla="*/ 234 w 328"/>
                  <a:gd name="T79" fmla="*/ 68 h 246"/>
                  <a:gd name="T80" fmla="*/ 231 w 328"/>
                  <a:gd name="T81" fmla="*/ 65 h 246"/>
                  <a:gd name="T82" fmla="*/ 227 w 328"/>
                  <a:gd name="T83" fmla="*/ 63 h 246"/>
                  <a:gd name="T84" fmla="*/ 218 w 328"/>
                  <a:gd name="T85" fmla="*/ 61 h 246"/>
                  <a:gd name="T86" fmla="*/ 207 w 328"/>
                  <a:gd name="T87" fmla="*/ 58 h 246"/>
                  <a:gd name="T88" fmla="*/ 191 w 328"/>
                  <a:gd name="T89" fmla="*/ 52 h 246"/>
                  <a:gd name="T90" fmla="*/ 173 w 328"/>
                  <a:gd name="T91" fmla="*/ 47 h 246"/>
                  <a:gd name="T92" fmla="*/ 153 w 328"/>
                  <a:gd name="T93" fmla="*/ 41 h 246"/>
                  <a:gd name="T94" fmla="*/ 133 w 328"/>
                  <a:gd name="T95" fmla="*/ 36 h 246"/>
                  <a:gd name="T96" fmla="*/ 112 w 328"/>
                  <a:gd name="T97" fmla="*/ 29 h 246"/>
                  <a:gd name="T98" fmla="*/ 90 w 328"/>
                  <a:gd name="T99" fmla="*/ 23 h 246"/>
                  <a:gd name="T100" fmla="*/ 70 w 328"/>
                  <a:gd name="T101" fmla="*/ 17 h 246"/>
                  <a:gd name="T102" fmla="*/ 51 w 328"/>
                  <a:gd name="T103" fmla="*/ 12 h 246"/>
                  <a:gd name="T104" fmla="*/ 34 w 328"/>
                  <a:gd name="T105" fmla="*/ 8 h 246"/>
                  <a:gd name="T106" fmla="*/ 19 w 328"/>
                  <a:gd name="T107" fmla="*/ 4 h 246"/>
                  <a:gd name="T108" fmla="*/ 9 w 328"/>
                  <a:gd name="T109" fmla="*/ 1 h 246"/>
                  <a:gd name="T110" fmla="*/ 2 w 328"/>
                  <a:gd name="T111" fmla="*/ 0 h 246"/>
                  <a:gd name="T112" fmla="*/ 0 w 328"/>
                  <a:gd name="T113" fmla="*/ 0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246"/>
                  <a:gd name="T173" fmla="*/ 328 w 328"/>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246">
                    <a:moveTo>
                      <a:pt x="0" y="0"/>
                    </a:moveTo>
                    <a:lnTo>
                      <a:pt x="5" y="12"/>
                    </a:lnTo>
                    <a:lnTo>
                      <a:pt x="9" y="26"/>
                    </a:lnTo>
                    <a:lnTo>
                      <a:pt x="12" y="37"/>
                    </a:lnTo>
                    <a:lnTo>
                      <a:pt x="16" y="49"/>
                    </a:lnTo>
                    <a:lnTo>
                      <a:pt x="21" y="62"/>
                    </a:lnTo>
                    <a:lnTo>
                      <a:pt x="29" y="76"/>
                    </a:lnTo>
                    <a:lnTo>
                      <a:pt x="41" y="92"/>
                    </a:lnTo>
                    <a:lnTo>
                      <a:pt x="57" y="111"/>
                    </a:lnTo>
                    <a:lnTo>
                      <a:pt x="60" y="112"/>
                    </a:lnTo>
                    <a:lnTo>
                      <a:pt x="70" y="117"/>
                    </a:lnTo>
                    <a:lnTo>
                      <a:pt x="82" y="124"/>
                    </a:lnTo>
                    <a:lnTo>
                      <a:pt x="100" y="132"/>
                    </a:lnTo>
                    <a:lnTo>
                      <a:pt x="121" y="142"/>
                    </a:lnTo>
                    <a:lnTo>
                      <a:pt x="144" y="154"/>
                    </a:lnTo>
                    <a:lnTo>
                      <a:pt x="169" y="165"/>
                    </a:lnTo>
                    <a:lnTo>
                      <a:pt x="193" y="179"/>
                    </a:lnTo>
                    <a:lnTo>
                      <a:pt x="218" y="191"/>
                    </a:lnTo>
                    <a:lnTo>
                      <a:pt x="244" y="204"/>
                    </a:lnTo>
                    <a:lnTo>
                      <a:pt x="266" y="215"/>
                    </a:lnTo>
                    <a:lnTo>
                      <a:pt x="286" y="225"/>
                    </a:lnTo>
                    <a:lnTo>
                      <a:pt x="303" y="233"/>
                    </a:lnTo>
                    <a:lnTo>
                      <a:pt x="316" y="240"/>
                    </a:lnTo>
                    <a:lnTo>
                      <a:pt x="324" y="244"/>
                    </a:lnTo>
                    <a:lnTo>
                      <a:pt x="327" y="245"/>
                    </a:lnTo>
                    <a:lnTo>
                      <a:pt x="326" y="242"/>
                    </a:lnTo>
                    <a:lnTo>
                      <a:pt x="322" y="236"/>
                    </a:lnTo>
                    <a:lnTo>
                      <a:pt x="318" y="228"/>
                    </a:lnTo>
                    <a:lnTo>
                      <a:pt x="312" y="216"/>
                    </a:lnTo>
                    <a:lnTo>
                      <a:pt x="306" y="204"/>
                    </a:lnTo>
                    <a:lnTo>
                      <a:pt x="298" y="188"/>
                    </a:lnTo>
                    <a:lnTo>
                      <a:pt x="290" y="173"/>
                    </a:lnTo>
                    <a:lnTo>
                      <a:pt x="281" y="157"/>
                    </a:lnTo>
                    <a:lnTo>
                      <a:pt x="273" y="140"/>
                    </a:lnTo>
                    <a:lnTo>
                      <a:pt x="265" y="124"/>
                    </a:lnTo>
                    <a:lnTo>
                      <a:pt x="256" y="110"/>
                    </a:lnTo>
                    <a:lnTo>
                      <a:pt x="249" y="95"/>
                    </a:lnTo>
                    <a:lnTo>
                      <a:pt x="243" y="84"/>
                    </a:lnTo>
                    <a:lnTo>
                      <a:pt x="238" y="75"/>
                    </a:lnTo>
                    <a:lnTo>
                      <a:pt x="234" y="68"/>
                    </a:lnTo>
                    <a:lnTo>
                      <a:pt x="231" y="65"/>
                    </a:lnTo>
                    <a:lnTo>
                      <a:pt x="227" y="63"/>
                    </a:lnTo>
                    <a:lnTo>
                      <a:pt x="218" y="61"/>
                    </a:lnTo>
                    <a:lnTo>
                      <a:pt x="207" y="58"/>
                    </a:lnTo>
                    <a:lnTo>
                      <a:pt x="191" y="52"/>
                    </a:lnTo>
                    <a:lnTo>
                      <a:pt x="173" y="47"/>
                    </a:lnTo>
                    <a:lnTo>
                      <a:pt x="153" y="41"/>
                    </a:lnTo>
                    <a:lnTo>
                      <a:pt x="133" y="36"/>
                    </a:lnTo>
                    <a:lnTo>
                      <a:pt x="112" y="29"/>
                    </a:lnTo>
                    <a:lnTo>
                      <a:pt x="90" y="23"/>
                    </a:lnTo>
                    <a:lnTo>
                      <a:pt x="70" y="17"/>
                    </a:lnTo>
                    <a:lnTo>
                      <a:pt x="51" y="12"/>
                    </a:lnTo>
                    <a:lnTo>
                      <a:pt x="34" y="8"/>
                    </a:lnTo>
                    <a:lnTo>
                      <a:pt x="19" y="4"/>
                    </a:lnTo>
                    <a:lnTo>
                      <a:pt x="9" y="1"/>
                    </a:lnTo>
                    <a:lnTo>
                      <a:pt x="2" y="0"/>
                    </a:lnTo>
                    <a:lnTo>
                      <a:pt x="0" y="0"/>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20518" name="Freeform 22"/>
              <p:cNvSpPr>
                <a:spLocks/>
              </p:cNvSpPr>
              <p:nvPr/>
            </p:nvSpPr>
            <p:spPr bwMode="auto">
              <a:xfrm>
                <a:off x="2134" y="1561"/>
                <a:ext cx="338" cy="256"/>
              </a:xfrm>
              <a:custGeom>
                <a:avLst/>
                <a:gdLst>
                  <a:gd name="T0" fmla="*/ 0 w 338"/>
                  <a:gd name="T1" fmla="*/ 0 h 256"/>
                  <a:gd name="T2" fmla="*/ 0 w 338"/>
                  <a:gd name="T3" fmla="*/ 0 h 256"/>
                  <a:gd name="T4" fmla="*/ 5 w 338"/>
                  <a:gd name="T5" fmla="*/ 13 h 256"/>
                  <a:gd name="T6" fmla="*/ 9 w 338"/>
                  <a:gd name="T7" fmla="*/ 27 h 256"/>
                  <a:gd name="T8" fmla="*/ 12 w 338"/>
                  <a:gd name="T9" fmla="*/ 39 h 256"/>
                  <a:gd name="T10" fmla="*/ 16 w 338"/>
                  <a:gd name="T11" fmla="*/ 51 h 256"/>
                  <a:gd name="T12" fmla="*/ 22 w 338"/>
                  <a:gd name="T13" fmla="*/ 65 h 256"/>
                  <a:gd name="T14" fmla="*/ 30 w 338"/>
                  <a:gd name="T15" fmla="*/ 79 h 256"/>
                  <a:gd name="T16" fmla="*/ 42 w 338"/>
                  <a:gd name="T17" fmla="*/ 96 h 256"/>
                  <a:gd name="T18" fmla="*/ 59 w 338"/>
                  <a:gd name="T19" fmla="*/ 116 h 256"/>
                  <a:gd name="T20" fmla="*/ 62 w 338"/>
                  <a:gd name="T21" fmla="*/ 117 h 256"/>
                  <a:gd name="T22" fmla="*/ 72 w 338"/>
                  <a:gd name="T23" fmla="*/ 122 h 256"/>
                  <a:gd name="T24" fmla="*/ 85 w 338"/>
                  <a:gd name="T25" fmla="*/ 129 h 256"/>
                  <a:gd name="T26" fmla="*/ 103 w 338"/>
                  <a:gd name="T27" fmla="*/ 137 h 256"/>
                  <a:gd name="T28" fmla="*/ 125 w 338"/>
                  <a:gd name="T29" fmla="*/ 148 h 256"/>
                  <a:gd name="T30" fmla="*/ 148 w 338"/>
                  <a:gd name="T31" fmla="*/ 160 h 256"/>
                  <a:gd name="T32" fmla="*/ 174 w 338"/>
                  <a:gd name="T33" fmla="*/ 172 h 256"/>
                  <a:gd name="T34" fmla="*/ 199 w 338"/>
                  <a:gd name="T35" fmla="*/ 186 h 256"/>
                  <a:gd name="T36" fmla="*/ 225 w 338"/>
                  <a:gd name="T37" fmla="*/ 199 h 256"/>
                  <a:gd name="T38" fmla="*/ 251 w 338"/>
                  <a:gd name="T39" fmla="*/ 212 h 256"/>
                  <a:gd name="T40" fmla="*/ 274 w 338"/>
                  <a:gd name="T41" fmla="*/ 224 h 256"/>
                  <a:gd name="T42" fmla="*/ 295 w 338"/>
                  <a:gd name="T43" fmla="*/ 234 h 256"/>
                  <a:gd name="T44" fmla="*/ 312 w 338"/>
                  <a:gd name="T45" fmla="*/ 243 h 256"/>
                  <a:gd name="T46" fmla="*/ 326 w 338"/>
                  <a:gd name="T47" fmla="*/ 250 h 256"/>
                  <a:gd name="T48" fmla="*/ 334 w 338"/>
                  <a:gd name="T49" fmla="*/ 254 h 256"/>
                  <a:gd name="T50" fmla="*/ 337 w 338"/>
                  <a:gd name="T51" fmla="*/ 255 h 256"/>
                  <a:gd name="T52" fmla="*/ 336 w 338"/>
                  <a:gd name="T53" fmla="*/ 252 h 256"/>
                  <a:gd name="T54" fmla="*/ 332 w 338"/>
                  <a:gd name="T55" fmla="*/ 246 h 256"/>
                  <a:gd name="T56" fmla="*/ 328 w 338"/>
                  <a:gd name="T57" fmla="*/ 237 h 256"/>
                  <a:gd name="T58" fmla="*/ 322 w 338"/>
                  <a:gd name="T59" fmla="*/ 225 h 256"/>
                  <a:gd name="T60" fmla="*/ 315 w 338"/>
                  <a:gd name="T61" fmla="*/ 212 h 256"/>
                  <a:gd name="T62" fmla="*/ 307 w 338"/>
                  <a:gd name="T63" fmla="*/ 196 h 256"/>
                  <a:gd name="T64" fmla="*/ 299 w 338"/>
                  <a:gd name="T65" fmla="*/ 180 h 256"/>
                  <a:gd name="T66" fmla="*/ 290 w 338"/>
                  <a:gd name="T67" fmla="*/ 163 h 256"/>
                  <a:gd name="T68" fmla="*/ 281 w 338"/>
                  <a:gd name="T69" fmla="*/ 146 h 256"/>
                  <a:gd name="T70" fmla="*/ 273 w 338"/>
                  <a:gd name="T71" fmla="*/ 129 h 256"/>
                  <a:gd name="T72" fmla="*/ 264 w 338"/>
                  <a:gd name="T73" fmla="*/ 114 h 256"/>
                  <a:gd name="T74" fmla="*/ 257 w 338"/>
                  <a:gd name="T75" fmla="*/ 99 h 256"/>
                  <a:gd name="T76" fmla="*/ 250 w 338"/>
                  <a:gd name="T77" fmla="*/ 87 h 256"/>
                  <a:gd name="T78" fmla="*/ 245 w 338"/>
                  <a:gd name="T79" fmla="*/ 78 h 256"/>
                  <a:gd name="T80" fmla="*/ 241 w 338"/>
                  <a:gd name="T81" fmla="*/ 71 h 256"/>
                  <a:gd name="T82" fmla="*/ 238 w 338"/>
                  <a:gd name="T83" fmla="*/ 68 h 256"/>
                  <a:gd name="T84" fmla="*/ 234 w 338"/>
                  <a:gd name="T85" fmla="*/ 66 h 256"/>
                  <a:gd name="T86" fmla="*/ 225 w 338"/>
                  <a:gd name="T87" fmla="*/ 64 h 256"/>
                  <a:gd name="T88" fmla="*/ 213 w 338"/>
                  <a:gd name="T89" fmla="*/ 60 h 256"/>
                  <a:gd name="T90" fmla="*/ 197 w 338"/>
                  <a:gd name="T91" fmla="*/ 54 h 256"/>
                  <a:gd name="T92" fmla="*/ 178 w 338"/>
                  <a:gd name="T93" fmla="*/ 49 h 256"/>
                  <a:gd name="T94" fmla="*/ 158 w 338"/>
                  <a:gd name="T95" fmla="*/ 43 h 256"/>
                  <a:gd name="T96" fmla="*/ 137 w 338"/>
                  <a:gd name="T97" fmla="*/ 37 h 256"/>
                  <a:gd name="T98" fmla="*/ 115 w 338"/>
                  <a:gd name="T99" fmla="*/ 30 h 256"/>
                  <a:gd name="T100" fmla="*/ 93 w 338"/>
                  <a:gd name="T101" fmla="*/ 24 h 256"/>
                  <a:gd name="T102" fmla="*/ 72 w 338"/>
                  <a:gd name="T103" fmla="*/ 18 h 256"/>
                  <a:gd name="T104" fmla="*/ 53 w 338"/>
                  <a:gd name="T105" fmla="*/ 12 h 256"/>
                  <a:gd name="T106" fmla="*/ 35 w 338"/>
                  <a:gd name="T107" fmla="*/ 8 h 256"/>
                  <a:gd name="T108" fmla="*/ 20 w 338"/>
                  <a:gd name="T109" fmla="*/ 4 h 256"/>
                  <a:gd name="T110" fmla="*/ 9 w 338"/>
                  <a:gd name="T111" fmla="*/ 1 h 256"/>
                  <a:gd name="T112" fmla="*/ 2 w 338"/>
                  <a:gd name="T113" fmla="*/ 0 h 256"/>
                  <a:gd name="T114" fmla="*/ 0 w 338"/>
                  <a:gd name="T115" fmla="*/ 0 h 2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8"/>
                  <a:gd name="T175" fmla="*/ 0 h 256"/>
                  <a:gd name="T176" fmla="*/ 338 w 338"/>
                  <a:gd name="T177" fmla="*/ 256 h 2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8" h="256">
                    <a:moveTo>
                      <a:pt x="0" y="0"/>
                    </a:moveTo>
                    <a:lnTo>
                      <a:pt x="0" y="0"/>
                    </a:lnTo>
                    <a:lnTo>
                      <a:pt x="5" y="13"/>
                    </a:lnTo>
                    <a:lnTo>
                      <a:pt x="9" y="27"/>
                    </a:lnTo>
                    <a:lnTo>
                      <a:pt x="12" y="39"/>
                    </a:lnTo>
                    <a:lnTo>
                      <a:pt x="16" y="51"/>
                    </a:lnTo>
                    <a:lnTo>
                      <a:pt x="22" y="65"/>
                    </a:lnTo>
                    <a:lnTo>
                      <a:pt x="30" y="79"/>
                    </a:lnTo>
                    <a:lnTo>
                      <a:pt x="42" y="96"/>
                    </a:lnTo>
                    <a:lnTo>
                      <a:pt x="59" y="116"/>
                    </a:lnTo>
                    <a:lnTo>
                      <a:pt x="62" y="117"/>
                    </a:lnTo>
                    <a:lnTo>
                      <a:pt x="72" y="122"/>
                    </a:lnTo>
                    <a:lnTo>
                      <a:pt x="85" y="129"/>
                    </a:lnTo>
                    <a:lnTo>
                      <a:pt x="103" y="137"/>
                    </a:lnTo>
                    <a:lnTo>
                      <a:pt x="125" y="148"/>
                    </a:lnTo>
                    <a:lnTo>
                      <a:pt x="148" y="160"/>
                    </a:lnTo>
                    <a:lnTo>
                      <a:pt x="174" y="172"/>
                    </a:lnTo>
                    <a:lnTo>
                      <a:pt x="199" y="186"/>
                    </a:lnTo>
                    <a:lnTo>
                      <a:pt x="225" y="199"/>
                    </a:lnTo>
                    <a:lnTo>
                      <a:pt x="251" y="212"/>
                    </a:lnTo>
                    <a:lnTo>
                      <a:pt x="274" y="224"/>
                    </a:lnTo>
                    <a:lnTo>
                      <a:pt x="295" y="234"/>
                    </a:lnTo>
                    <a:lnTo>
                      <a:pt x="312" y="243"/>
                    </a:lnTo>
                    <a:lnTo>
                      <a:pt x="326" y="250"/>
                    </a:lnTo>
                    <a:lnTo>
                      <a:pt x="334" y="254"/>
                    </a:lnTo>
                    <a:lnTo>
                      <a:pt x="337" y="255"/>
                    </a:lnTo>
                    <a:lnTo>
                      <a:pt x="336" y="252"/>
                    </a:lnTo>
                    <a:lnTo>
                      <a:pt x="332" y="246"/>
                    </a:lnTo>
                    <a:lnTo>
                      <a:pt x="328" y="237"/>
                    </a:lnTo>
                    <a:lnTo>
                      <a:pt x="322" y="225"/>
                    </a:lnTo>
                    <a:lnTo>
                      <a:pt x="315" y="212"/>
                    </a:lnTo>
                    <a:lnTo>
                      <a:pt x="307" y="196"/>
                    </a:lnTo>
                    <a:lnTo>
                      <a:pt x="299" y="180"/>
                    </a:lnTo>
                    <a:lnTo>
                      <a:pt x="290" y="163"/>
                    </a:lnTo>
                    <a:lnTo>
                      <a:pt x="281" y="146"/>
                    </a:lnTo>
                    <a:lnTo>
                      <a:pt x="273" y="129"/>
                    </a:lnTo>
                    <a:lnTo>
                      <a:pt x="264" y="114"/>
                    </a:lnTo>
                    <a:lnTo>
                      <a:pt x="257" y="99"/>
                    </a:lnTo>
                    <a:lnTo>
                      <a:pt x="250" y="87"/>
                    </a:lnTo>
                    <a:lnTo>
                      <a:pt x="245" y="78"/>
                    </a:lnTo>
                    <a:lnTo>
                      <a:pt x="241" y="71"/>
                    </a:lnTo>
                    <a:lnTo>
                      <a:pt x="238" y="68"/>
                    </a:lnTo>
                    <a:lnTo>
                      <a:pt x="234" y="66"/>
                    </a:lnTo>
                    <a:lnTo>
                      <a:pt x="225" y="64"/>
                    </a:lnTo>
                    <a:lnTo>
                      <a:pt x="213" y="60"/>
                    </a:lnTo>
                    <a:lnTo>
                      <a:pt x="197" y="54"/>
                    </a:lnTo>
                    <a:lnTo>
                      <a:pt x="178" y="49"/>
                    </a:lnTo>
                    <a:lnTo>
                      <a:pt x="158" y="43"/>
                    </a:lnTo>
                    <a:lnTo>
                      <a:pt x="137" y="37"/>
                    </a:lnTo>
                    <a:lnTo>
                      <a:pt x="115" y="30"/>
                    </a:lnTo>
                    <a:lnTo>
                      <a:pt x="93" y="24"/>
                    </a:lnTo>
                    <a:lnTo>
                      <a:pt x="72" y="18"/>
                    </a:lnTo>
                    <a:lnTo>
                      <a:pt x="53" y="12"/>
                    </a:lnTo>
                    <a:lnTo>
                      <a:pt x="35" y="8"/>
                    </a:lnTo>
                    <a:lnTo>
                      <a:pt x="20" y="4"/>
                    </a:lnTo>
                    <a:lnTo>
                      <a:pt x="9" y="1"/>
                    </a:lnTo>
                    <a:lnTo>
                      <a:pt x="2" y="0"/>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19" name="Freeform 23"/>
              <p:cNvSpPr>
                <a:spLocks/>
              </p:cNvSpPr>
              <p:nvPr/>
            </p:nvSpPr>
            <p:spPr bwMode="auto">
              <a:xfrm>
                <a:off x="2781" y="2017"/>
                <a:ext cx="287" cy="411"/>
              </a:xfrm>
              <a:custGeom>
                <a:avLst/>
                <a:gdLst>
                  <a:gd name="T0" fmla="*/ 37 w 287"/>
                  <a:gd name="T1" fmla="*/ 0 h 411"/>
                  <a:gd name="T2" fmla="*/ 24 w 287"/>
                  <a:gd name="T3" fmla="*/ 4 h 411"/>
                  <a:gd name="T4" fmla="*/ 14 w 287"/>
                  <a:gd name="T5" fmla="*/ 13 h 411"/>
                  <a:gd name="T6" fmla="*/ 5 w 287"/>
                  <a:gd name="T7" fmla="*/ 24 h 411"/>
                  <a:gd name="T8" fmla="*/ 1 w 287"/>
                  <a:gd name="T9" fmla="*/ 32 h 411"/>
                  <a:gd name="T10" fmla="*/ 6 w 287"/>
                  <a:gd name="T11" fmla="*/ 52 h 411"/>
                  <a:gd name="T12" fmla="*/ 14 w 287"/>
                  <a:gd name="T13" fmla="*/ 82 h 411"/>
                  <a:gd name="T14" fmla="*/ 24 w 287"/>
                  <a:gd name="T15" fmla="*/ 117 h 411"/>
                  <a:gd name="T16" fmla="*/ 42 w 287"/>
                  <a:gd name="T17" fmla="*/ 167 h 411"/>
                  <a:gd name="T18" fmla="*/ 70 w 287"/>
                  <a:gd name="T19" fmla="*/ 230 h 411"/>
                  <a:gd name="T20" fmla="*/ 98 w 287"/>
                  <a:gd name="T21" fmla="*/ 284 h 411"/>
                  <a:gd name="T22" fmla="*/ 115 w 287"/>
                  <a:gd name="T23" fmla="*/ 315 h 411"/>
                  <a:gd name="T24" fmla="*/ 121 w 287"/>
                  <a:gd name="T25" fmla="*/ 325 h 411"/>
                  <a:gd name="T26" fmla="*/ 138 w 287"/>
                  <a:gd name="T27" fmla="*/ 347 h 411"/>
                  <a:gd name="T28" fmla="*/ 159 w 287"/>
                  <a:gd name="T29" fmla="*/ 374 h 411"/>
                  <a:gd name="T30" fmla="*/ 175 w 287"/>
                  <a:gd name="T31" fmla="*/ 393 h 411"/>
                  <a:gd name="T32" fmla="*/ 184 w 287"/>
                  <a:gd name="T33" fmla="*/ 393 h 411"/>
                  <a:gd name="T34" fmla="*/ 198 w 287"/>
                  <a:gd name="T35" fmla="*/ 390 h 411"/>
                  <a:gd name="T36" fmla="*/ 212 w 287"/>
                  <a:gd name="T37" fmla="*/ 390 h 411"/>
                  <a:gd name="T38" fmla="*/ 224 w 287"/>
                  <a:gd name="T39" fmla="*/ 390 h 411"/>
                  <a:gd name="T40" fmla="*/ 237 w 287"/>
                  <a:gd name="T41" fmla="*/ 391 h 411"/>
                  <a:gd name="T42" fmla="*/ 249 w 287"/>
                  <a:gd name="T43" fmla="*/ 395 h 411"/>
                  <a:gd name="T44" fmla="*/ 264 w 287"/>
                  <a:gd name="T45" fmla="*/ 400 h 411"/>
                  <a:gd name="T46" fmla="*/ 278 w 287"/>
                  <a:gd name="T47" fmla="*/ 406 h 411"/>
                  <a:gd name="T48" fmla="*/ 282 w 287"/>
                  <a:gd name="T49" fmla="*/ 369 h 411"/>
                  <a:gd name="T50" fmla="*/ 268 w 287"/>
                  <a:gd name="T51" fmla="*/ 295 h 411"/>
                  <a:gd name="T52" fmla="*/ 245 w 287"/>
                  <a:gd name="T53" fmla="*/ 229 h 411"/>
                  <a:gd name="T54" fmla="*/ 217 w 287"/>
                  <a:gd name="T55" fmla="*/ 173 h 411"/>
                  <a:gd name="T56" fmla="*/ 184 w 287"/>
                  <a:gd name="T57" fmla="*/ 123 h 411"/>
                  <a:gd name="T58" fmla="*/ 147 w 287"/>
                  <a:gd name="T59" fmla="*/ 81 h 411"/>
                  <a:gd name="T60" fmla="*/ 108 w 287"/>
                  <a:gd name="T61" fmla="*/ 45 h 411"/>
                  <a:gd name="T62" fmla="*/ 66 w 287"/>
                  <a:gd name="T63" fmla="*/ 15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411"/>
                  <a:gd name="T98" fmla="*/ 287 w 287"/>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411">
                    <a:moveTo>
                      <a:pt x="45" y="1"/>
                    </a:moveTo>
                    <a:lnTo>
                      <a:pt x="37" y="0"/>
                    </a:lnTo>
                    <a:lnTo>
                      <a:pt x="30" y="1"/>
                    </a:lnTo>
                    <a:lnTo>
                      <a:pt x="24" y="4"/>
                    </a:lnTo>
                    <a:lnTo>
                      <a:pt x="18" y="8"/>
                    </a:lnTo>
                    <a:lnTo>
                      <a:pt x="14" y="13"/>
                    </a:lnTo>
                    <a:lnTo>
                      <a:pt x="9" y="19"/>
                    </a:lnTo>
                    <a:lnTo>
                      <a:pt x="5" y="24"/>
                    </a:lnTo>
                    <a:lnTo>
                      <a:pt x="0" y="29"/>
                    </a:lnTo>
                    <a:lnTo>
                      <a:pt x="1" y="32"/>
                    </a:lnTo>
                    <a:lnTo>
                      <a:pt x="3" y="40"/>
                    </a:lnTo>
                    <a:lnTo>
                      <a:pt x="6" y="52"/>
                    </a:lnTo>
                    <a:lnTo>
                      <a:pt x="10" y="65"/>
                    </a:lnTo>
                    <a:lnTo>
                      <a:pt x="14" y="82"/>
                    </a:lnTo>
                    <a:lnTo>
                      <a:pt x="19" y="100"/>
                    </a:lnTo>
                    <a:lnTo>
                      <a:pt x="24" y="117"/>
                    </a:lnTo>
                    <a:lnTo>
                      <a:pt x="30" y="134"/>
                    </a:lnTo>
                    <a:lnTo>
                      <a:pt x="42" y="167"/>
                    </a:lnTo>
                    <a:lnTo>
                      <a:pt x="55" y="199"/>
                    </a:lnTo>
                    <a:lnTo>
                      <a:pt x="70" y="230"/>
                    </a:lnTo>
                    <a:lnTo>
                      <a:pt x="84" y="260"/>
                    </a:lnTo>
                    <a:lnTo>
                      <a:pt x="98" y="284"/>
                    </a:lnTo>
                    <a:lnTo>
                      <a:pt x="108" y="304"/>
                    </a:lnTo>
                    <a:lnTo>
                      <a:pt x="115" y="315"/>
                    </a:lnTo>
                    <a:lnTo>
                      <a:pt x="118" y="321"/>
                    </a:lnTo>
                    <a:lnTo>
                      <a:pt x="121" y="325"/>
                    </a:lnTo>
                    <a:lnTo>
                      <a:pt x="129" y="334"/>
                    </a:lnTo>
                    <a:lnTo>
                      <a:pt x="138" y="347"/>
                    </a:lnTo>
                    <a:lnTo>
                      <a:pt x="149" y="360"/>
                    </a:lnTo>
                    <a:lnTo>
                      <a:pt x="159" y="374"/>
                    </a:lnTo>
                    <a:lnTo>
                      <a:pt x="168" y="386"/>
                    </a:lnTo>
                    <a:lnTo>
                      <a:pt x="175" y="393"/>
                    </a:lnTo>
                    <a:lnTo>
                      <a:pt x="177" y="395"/>
                    </a:lnTo>
                    <a:lnTo>
                      <a:pt x="184" y="393"/>
                    </a:lnTo>
                    <a:lnTo>
                      <a:pt x="191" y="392"/>
                    </a:lnTo>
                    <a:lnTo>
                      <a:pt x="198" y="390"/>
                    </a:lnTo>
                    <a:lnTo>
                      <a:pt x="205" y="390"/>
                    </a:lnTo>
                    <a:lnTo>
                      <a:pt x="212" y="390"/>
                    </a:lnTo>
                    <a:lnTo>
                      <a:pt x="217" y="390"/>
                    </a:lnTo>
                    <a:lnTo>
                      <a:pt x="224" y="390"/>
                    </a:lnTo>
                    <a:lnTo>
                      <a:pt x="230" y="390"/>
                    </a:lnTo>
                    <a:lnTo>
                      <a:pt x="237" y="391"/>
                    </a:lnTo>
                    <a:lnTo>
                      <a:pt x="243" y="393"/>
                    </a:lnTo>
                    <a:lnTo>
                      <a:pt x="249" y="395"/>
                    </a:lnTo>
                    <a:lnTo>
                      <a:pt x="256" y="397"/>
                    </a:lnTo>
                    <a:lnTo>
                      <a:pt x="264" y="400"/>
                    </a:lnTo>
                    <a:lnTo>
                      <a:pt x="271" y="403"/>
                    </a:lnTo>
                    <a:lnTo>
                      <a:pt x="278" y="406"/>
                    </a:lnTo>
                    <a:lnTo>
                      <a:pt x="286" y="410"/>
                    </a:lnTo>
                    <a:lnTo>
                      <a:pt x="282" y="369"/>
                    </a:lnTo>
                    <a:lnTo>
                      <a:pt x="275" y="331"/>
                    </a:lnTo>
                    <a:lnTo>
                      <a:pt x="268" y="295"/>
                    </a:lnTo>
                    <a:lnTo>
                      <a:pt x="257" y="261"/>
                    </a:lnTo>
                    <a:lnTo>
                      <a:pt x="245" y="229"/>
                    </a:lnTo>
                    <a:lnTo>
                      <a:pt x="232" y="200"/>
                    </a:lnTo>
                    <a:lnTo>
                      <a:pt x="217" y="173"/>
                    </a:lnTo>
                    <a:lnTo>
                      <a:pt x="201" y="146"/>
                    </a:lnTo>
                    <a:lnTo>
                      <a:pt x="184" y="123"/>
                    </a:lnTo>
                    <a:lnTo>
                      <a:pt x="166" y="101"/>
                    </a:lnTo>
                    <a:lnTo>
                      <a:pt x="147" y="81"/>
                    </a:lnTo>
                    <a:lnTo>
                      <a:pt x="128" y="62"/>
                    </a:lnTo>
                    <a:lnTo>
                      <a:pt x="108" y="45"/>
                    </a:lnTo>
                    <a:lnTo>
                      <a:pt x="87" y="29"/>
                    </a:lnTo>
                    <a:lnTo>
                      <a:pt x="66" y="15"/>
                    </a:lnTo>
                    <a:lnTo>
                      <a:pt x="45" y="1"/>
                    </a:lnTo>
                  </a:path>
                </a:pathLst>
              </a:custGeom>
              <a:solidFill>
                <a:srgbClr val="99CCCC"/>
              </a:solidFill>
              <a:ln w="12700" cap="rnd" cmpd="sng">
                <a:noFill/>
                <a:prstDash val="solid"/>
                <a:round/>
                <a:headEnd type="none" w="med" len="med"/>
                <a:tailEnd type="none" w="med" len="med"/>
              </a:ln>
            </p:spPr>
            <p:txBody>
              <a:bodyPr/>
              <a:lstStyle/>
              <a:p>
                <a:endParaRPr lang="en-GB" sz="2800" b="1"/>
              </a:p>
            </p:txBody>
          </p:sp>
          <p:sp>
            <p:nvSpPr>
              <p:cNvPr id="20520" name="Freeform 24"/>
              <p:cNvSpPr>
                <a:spLocks/>
              </p:cNvSpPr>
              <p:nvPr/>
            </p:nvSpPr>
            <p:spPr bwMode="auto">
              <a:xfrm>
                <a:off x="2781" y="2017"/>
                <a:ext cx="297" cy="421"/>
              </a:xfrm>
              <a:custGeom>
                <a:avLst/>
                <a:gdLst>
                  <a:gd name="T0" fmla="*/ 47 w 297"/>
                  <a:gd name="T1" fmla="*/ 1 h 421"/>
                  <a:gd name="T2" fmla="*/ 31 w 297"/>
                  <a:gd name="T3" fmla="*/ 1 h 421"/>
                  <a:gd name="T4" fmla="*/ 19 w 297"/>
                  <a:gd name="T5" fmla="*/ 8 h 421"/>
                  <a:gd name="T6" fmla="*/ 9 w 297"/>
                  <a:gd name="T7" fmla="*/ 19 h 421"/>
                  <a:gd name="T8" fmla="*/ 0 w 297"/>
                  <a:gd name="T9" fmla="*/ 30 h 421"/>
                  <a:gd name="T10" fmla="*/ 3 w 297"/>
                  <a:gd name="T11" fmla="*/ 41 h 421"/>
                  <a:gd name="T12" fmla="*/ 10 w 297"/>
                  <a:gd name="T13" fmla="*/ 67 h 421"/>
                  <a:gd name="T14" fmla="*/ 20 w 297"/>
                  <a:gd name="T15" fmla="*/ 102 h 421"/>
                  <a:gd name="T16" fmla="*/ 31 w 297"/>
                  <a:gd name="T17" fmla="*/ 137 h 421"/>
                  <a:gd name="T18" fmla="*/ 57 w 297"/>
                  <a:gd name="T19" fmla="*/ 204 h 421"/>
                  <a:gd name="T20" fmla="*/ 87 w 297"/>
                  <a:gd name="T21" fmla="*/ 266 h 421"/>
                  <a:gd name="T22" fmla="*/ 112 w 297"/>
                  <a:gd name="T23" fmla="*/ 311 h 421"/>
                  <a:gd name="T24" fmla="*/ 122 w 297"/>
                  <a:gd name="T25" fmla="*/ 329 h 421"/>
                  <a:gd name="T26" fmla="*/ 133 w 297"/>
                  <a:gd name="T27" fmla="*/ 342 h 421"/>
                  <a:gd name="T28" fmla="*/ 154 w 297"/>
                  <a:gd name="T29" fmla="*/ 369 h 421"/>
                  <a:gd name="T30" fmla="*/ 174 w 297"/>
                  <a:gd name="T31" fmla="*/ 395 h 421"/>
                  <a:gd name="T32" fmla="*/ 183 w 297"/>
                  <a:gd name="T33" fmla="*/ 405 h 421"/>
                  <a:gd name="T34" fmla="*/ 198 w 297"/>
                  <a:gd name="T35" fmla="*/ 402 h 421"/>
                  <a:gd name="T36" fmla="*/ 212 w 297"/>
                  <a:gd name="T37" fmla="*/ 399 h 421"/>
                  <a:gd name="T38" fmla="*/ 225 w 297"/>
                  <a:gd name="T39" fmla="*/ 399 h 421"/>
                  <a:gd name="T40" fmla="*/ 238 w 297"/>
                  <a:gd name="T41" fmla="*/ 400 h 421"/>
                  <a:gd name="T42" fmla="*/ 252 w 297"/>
                  <a:gd name="T43" fmla="*/ 403 h 421"/>
                  <a:gd name="T44" fmla="*/ 265 w 297"/>
                  <a:gd name="T45" fmla="*/ 407 h 421"/>
                  <a:gd name="T46" fmla="*/ 280 w 297"/>
                  <a:gd name="T47" fmla="*/ 413 h 421"/>
                  <a:gd name="T48" fmla="*/ 296 w 297"/>
                  <a:gd name="T49" fmla="*/ 420 h 421"/>
                  <a:gd name="T50" fmla="*/ 285 w 297"/>
                  <a:gd name="T51" fmla="*/ 339 h 421"/>
                  <a:gd name="T52" fmla="*/ 266 w 297"/>
                  <a:gd name="T53" fmla="*/ 267 h 421"/>
                  <a:gd name="T54" fmla="*/ 240 w 297"/>
                  <a:gd name="T55" fmla="*/ 205 h 421"/>
                  <a:gd name="T56" fmla="*/ 208 w 297"/>
                  <a:gd name="T57" fmla="*/ 150 h 421"/>
                  <a:gd name="T58" fmla="*/ 172 w 297"/>
                  <a:gd name="T59" fmla="*/ 103 h 421"/>
                  <a:gd name="T60" fmla="*/ 132 w 297"/>
                  <a:gd name="T61" fmla="*/ 64 h 421"/>
                  <a:gd name="T62" fmla="*/ 90 w 297"/>
                  <a:gd name="T63" fmla="*/ 30 h 421"/>
                  <a:gd name="T64" fmla="*/ 47 w 297"/>
                  <a:gd name="T65" fmla="*/ 1 h 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421"/>
                  <a:gd name="T101" fmla="*/ 297 w 297"/>
                  <a:gd name="T102" fmla="*/ 421 h 4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421">
                    <a:moveTo>
                      <a:pt x="47" y="1"/>
                    </a:moveTo>
                    <a:lnTo>
                      <a:pt x="47" y="1"/>
                    </a:lnTo>
                    <a:lnTo>
                      <a:pt x="38" y="0"/>
                    </a:lnTo>
                    <a:lnTo>
                      <a:pt x="31" y="1"/>
                    </a:lnTo>
                    <a:lnTo>
                      <a:pt x="25" y="4"/>
                    </a:lnTo>
                    <a:lnTo>
                      <a:pt x="19" y="8"/>
                    </a:lnTo>
                    <a:lnTo>
                      <a:pt x="14" y="13"/>
                    </a:lnTo>
                    <a:lnTo>
                      <a:pt x="9" y="19"/>
                    </a:lnTo>
                    <a:lnTo>
                      <a:pt x="5" y="25"/>
                    </a:lnTo>
                    <a:lnTo>
                      <a:pt x="0" y="30"/>
                    </a:lnTo>
                    <a:lnTo>
                      <a:pt x="1" y="33"/>
                    </a:lnTo>
                    <a:lnTo>
                      <a:pt x="3" y="41"/>
                    </a:lnTo>
                    <a:lnTo>
                      <a:pt x="6" y="53"/>
                    </a:lnTo>
                    <a:lnTo>
                      <a:pt x="10" y="67"/>
                    </a:lnTo>
                    <a:lnTo>
                      <a:pt x="15" y="84"/>
                    </a:lnTo>
                    <a:lnTo>
                      <a:pt x="20" y="102"/>
                    </a:lnTo>
                    <a:lnTo>
                      <a:pt x="25" y="120"/>
                    </a:lnTo>
                    <a:lnTo>
                      <a:pt x="31" y="137"/>
                    </a:lnTo>
                    <a:lnTo>
                      <a:pt x="43" y="171"/>
                    </a:lnTo>
                    <a:lnTo>
                      <a:pt x="57" y="204"/>
                    </a:lnTo>
                    <a:lnTo>
                      <a:pt x="72" y="236"/>
                    </a:lnTo>
                    <a:lnTo>
                      <a:pt x="87" y="266"/>
                    </a:lnTo>
                    <a:lnTo>
                      <a:pt x="101" y="291"/>
                    </a:lnTo>
                    <a:lnTo>
                      <a:pt x="112" y="311"/>
                    </a:lnTo>
                    <a:lnTo>
                      <a:pt x="119" y="323"/>
                    </a:lnTo>
                    <a:lnTo>
                      <a:pt x="122" y="329"/>
                    </a:lnTo>
                    <a:lnTo>
                      <a:pt x="125" y="333"/>
                    </a:lnTo>
                    <a:lnTo>
                      <a:pt x="133" y="342"/>
                    </a:lnTo>
                    <a:lnTo>
                      <a:pt x="143" y="355"/>
                    </a:lnTo>
                    <a:lnTo>
                      <a:pt x="154" y="369"/>
                    </a:lnTo>
                    <a:lnTo>
                      <a:pt x="165" y="383"/>
                    </a:lnTo>
                    <a:lnTo>
                      <a:pt x="174" y="395"/>
                    </a:lnTo>
                    <a:lnTo>
                      <a:pt x="181" y="403"/>
                    </a:lnTo>
                    <a:lnTo>
                      <a:pt x="183" y="405"/>
                    </a:lnTo>
                    <a:lnTo>
                      <a:pt x="190" y="403"/>
                    </a:lnTo>
                    <a:lnTo>
                      <a:pt x="198" y="402"/>
                    </a:lnTo>
                    <a:lnTo>
                      <a:pt x="205" y="400"/>
                    </a:lnTo>
                    <a:lnTo>
                      <a:pt x="212" y="399"/>
                    </a:lnTo>
                    <a:lnTo>
                      <a:pt x="219" y="399"/>
                    </a:lnTo>
                    <a:lnTo>
                      <a:pt x="225" y="399"/>
                    </a:lnTo>
                    <a:lnTo>
                      <a:pt x="232" y="399"/>
                    </a:lnTo>
                    <a:lnTo>
                      <a:pt x="238" y="400"/>
                    </a:lnTo>
                    <a:lnTo>
                      <a:pt x="245" y="401"/>
                    </a:lnTo>
                    <a:lnTo>
                      <a:pt x="252" y="403"/>
                    </a:lnTo>
                    <a:lnTo>
                      <a:pt x="258" y="405"/>
                    </a:lnTo>
                    <a:lnTo>
                      <a:pt x="265" y="407"/>
                    </a:lnTo>
                    <a:lnTo>
                      <a:pt x="273" y="410"/>
                    </a:lnTo>
                    <a:lnTo>
                      <a:pt x="280" y="413"/>
                    </a:lnTo>
                    <a:lnTo>
                      <a:pt x="288" y="416"/>
                    </a:lnTo>
                    <a:lnTo>
                      <a:pt x="296" y="420"/>
                    </a:lnTo>
                    <a:lnTo>
                      <a:pt x="292" y="378"/>
                    </a:lnTo>
                    <a:lnTo>
                      <a:pt x="285" y="339"/>
                    </a:lnTo>
                    <a:lnTo>
                      <a:pt x="277" y="302"/>
                    </a:lnTo>
                    <a:lnTo>
                      <a:pt x="266" y="267"/>
                    </a:lnTo>
                    <a:lnTo>
                      <a:pt x="254" y="235"/>
                    </a:lnTo>
                    <a:lnTo>
                      <a:pt x="240" y="205"/>
                    </a:lnTo>
                    <a:lnTo>
                      <a:pt x="225" y="177"/>
                    </a:lnTo>
                    <a:lnTo>
                      <a:pt x="208" y="150"/>
                    </a:lnTo>
                    <a:lnTo>
                      <a:pt x="190" y="126"/>
                    </a:lnTo>
                    <a:lnTo>
                      <a:pt x="172" y="103"/>
                    </a:lnTo>
                    <a:lnTo>
                      <a:pt x="152" y="83"/>
                    </a:lnTo>
                    <a:lnTo>
                      <a:pt x="132" y="64"/>
                    </a:lnTo>
                    <a:lnTo>
                      <a:pt x="112" y="46"/>
                    </a:lnTo>
                    <a:lnTo>
                      <a:pt x="90" y="30"/>
                    </a:lnTo>
                    <a:lnTo>
                      <a:pt x="68" y="15"/>
                    </a:lnTo>
                    <a:lnTo>
                      <a:pt x="47" y="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21" name="Freeform 25"/>
              <p:cNvSpPr>
                <a:spLocks/>
              </p:cNvSpPr>
              <p:nvPr/>
            </p:nvSpPr>
            <p:spPr bwMode="auto">
              <a:xfrm>
                <a:off x="2272" y="2009"/>
                <a:ext cx="573" cy="476"/>
              </a:xfrm>
              <a:custGeom>
                <a:avLst/>
                <a:gdLst>
                  <a:gd name="T0" fmla="*/ 0 w 573"/>
                  <a:gd name="T1" fmla="*/ 0 h 476"/>
                  <a:gd name="T2" fmla="*/ 5 w 573"/>
                  <a:gd name="T3" fmla="*/ 7 h 476"/>
                  <a:gd name="T4" fmla="*/ 18 w 573"/>
                  <a:gd name="T5" fmla="*/ 24 h 476"/>
                  <a:gd name="T6" fmla="*/ 36 w 573"/>
                  <a:gd name="T7" fmla="*/ 51 h 476"/>
                  <a:gd name="T8" fmla="*/ 57 w 573"/>
                  <a:gd name="T9" fmla="*/ 84 h 476"/>
                  <a:gd name="T10" fmla="*/ 79 w 573"/>
                  <a:gd name="T11" fmla="*/ 121 h 476"/>
                  <a:gd name="T12" fmla="*/ 99 w 573"/>
                  <a:gd name="T13" fmla="*/ 159 h 476"/>
                  <a:gd name="T14" fmla="*/ 116 w 573"/>
                  <a:gd name="T15" fmla="*/ 196 h 476"/>
                  <a:gd name="T16" fmla="*/ 125 w 573"/>
                  <a:gd name="T17" fmla="*/ 228 h 476"/>
                  <a:gd name="T18" fmla="*/ 131 w 573"/>
                  <a:gd name="T19" fmla="*/ 232 h 476"/>
                  <a:gd name="T20" fmla="*/ 144 w 573"/>
                  <a:gd name="T21" fmla="*/ 240 h 476"/>
                  <a:gd name="T22" fmla="*/ 166 w 573"/>
                  <a:gd name="T23" fmla="*/ 252 h 476"/>
                  <a:gd name="T24" fmla="*/ 193 w 573"/>
                  <a:gd name="T25" fmla="*/ 268 h 476"/>
                  <a:gd name="T26" fmla="*/ 224 w 573"/>
                  <a:gd name="T27" fmla="*/ 287 h 476"/>
                  <a:gd name="T28" fmla="*/ 260 w 573"/>
                  <a:gd name="T29" fmla="*/ 308 h 476"/>
                  <a:gd name="T30" fmla="*/ 298 w 573"/>
                  <a:gd name="T31" fmla="*/ 330 h 476"/>
                  <a:gd name="T32" fmla="*/ 338 w 573"/>
                  <a:gd name="T33" fmla="*/ 353 h 476"/>
                  <a:gd name="T34" fmla="*/ 377 w 573"/>
                  <a:gd name="T35" fmla="*/ 376 h 476"/>
                  <a:gd name="T36" fmla="*/ 415 w 573"/>
                  <a:gd name="T37" fmla="*/ 398 h 476"/>
                  <a:gd name="T38" fmla="*/ 451 w 573"/>
                  <a:gd name="T39" fmla="*/ 419 h 476"/>
                  <a:gd name="T40" fmla="*/ 482 w 573"/>
                  <a:gd name="T41" fmla="*/ 437 h 476"/>
                  <a:gd name="T42" fmla="*/ 509 w 573"/>
                  <a:gd name="T43" fmla="*/ 453 h 476"/>
                  <a:gd name="T44" fmla="*/ 530 w 573"/>
                  <a:gd name="T45" fmla="*/ 465 h 476"/>
                  <a:gd name="T46" fmla="*/ 543 w 573"/>
                  <a:gd name="T47" fmla="*/ 473 h 476"/>
                  <a:gd name="T48" fmla="*/ 549 w 573"/>
                  <a:gd name="T49" fmla="*/ 475 h 476"/>
                  <a:gd name="T50" fmla="*/ 569 w 573"/>
                  <a:gd name="T51" fmla="*/ 462 h 476"/>
                  <a:gd name="T52" fmla="*/ 568 w 573"/>
                  <a:gd name="T53" fmla="*/ 430 h 476"/>
                  <a:gd name="T54" fmla="*/ 549 w 573"/>
                  <a:gd name="T55" fmla="*/ 384 h 476"/>
                  <a:gd name="T56" fmla="*/ 513 w 573"/>
                  <a:gd name="T57" fmla="*/ 328 h 476"/>
                  <a:gd name="T58" fmla="*/ 466 w 573"/>
                  <a:gd name="T59" fmla="*/ 268 h 476"/>
                  <a:gd name="T60" fmla="*/ 411 w 573"/>
                  <a:gd name="T61" fmla="*/ 208 h 476"/>
                  <a:gd name="T62" fmla="*/ 350 w 573"/>
                  <a:gd name="T63" fmla="*/ 152 h 476"/>
                  <a:gd name="T64" fmla="*/ 288 w 573"/>
                  <a:gd name="T65" fmla="*/ 106 h 476"/>
                  <a:gd name="T66" fmla="*/ 269 w 573"/>
                  <a:gd name="T67" fmla="*/ 111 h 476"/>
                  <a:gd name="T68" fmla="*/ 233 w 573"/>
                  <a:gd name="T69" fmla="*/ 103 h 476"/>
                  <a:gd name="T70" fmla="*/ 187 w 573"/>
                  <a:gd name="T71" fmla="*/ 87 h 476"/>
                  <a:gd name="T72" fmla="*/ 136 w 573"/>
                  <a:gd name="T73" fmla="*/ 66 h 476"/>
                  <a:gd name="T74" fmla="*/ 86 w 573"/>
                  <a:gd name="T75" fmla="*/ 43 h 476"/>
                  <a:gd name="T76" fmla="*/ 42 w 573"/>
                  <a:gd name="T77" fmla="*/ 22 h 476"/>
                  <a:gd name="T78" fmla="*/ 12 w 573"/>
                  <a:gd name="T79" fmla="*/ 7 h 476"/>
                  <a:gd name="T80" fmla="*/ 0 w 573"/>
                  <a:gd name="T81" fmla="*/ 0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3"/>
                  <a:gd name="T124" fmla="*/ 0 h 476"/>
                  <a:gd name="T125" fmla="*/ 573 w 573"/>
                  <a:gd name="T126" fmla="*/ 476 h 4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3" h="476">
                    <a:moveTo>
                      <a:pt x="0" y="0"/>
                    </a:moveTo>
                    <a:lnTo>
                      <a:pt x="0" y="0"/>
                    </a:lnTo>
                    <a:lnTo>
                      <a:pt x="2" y="2"/>
                    </a:lnTo>
                    <a:lnTo>
                      <a:pt x="5" y="7"/>
                    </a:lnTo>
                    <a:lnTo>
                      <a:pt x="11" y="14"/>
                    </a:lnTo>
                    <a:lnTo>
                      <a:pt x="18" y="24"/>
                    </a:lnTo>
                    <a:lnTo>
                      <a:pt x="26" y="37"/>
                    </a:lnTo>
                    <a:lnTo>
                      <a:pt x="36" y="51"/>
                    </a:lnTo>
                    <a:lnTo>
                      <a:pt x="46" y="67"/>
                    </a:lnTo>
                    <a:lnTo>
                      <a:pt x="57" y="84"/>
                    </a:lnTo>
                    <a:lnTo>
                      <a:pt x="68" y="102"/>
                    </a:lnTo>
                    <a:lnTo>
                      <a:pt x="79" y="121"/>
                    </a:lnTo>
                    <a:lnTo>
                      <a:pt x="89" y="140"/>
                    </a:lnTo>
                    <a:lnTo>
                      <a:pt x="99" y="159"/>
                    </a:lnTo>
                    <a:lnTo>
                      <a:pt x="108" y="177"/>
                    </a:lnTo>
                    <a:lnTo>
                      <a:pt x="116" y="196"/>
                    </a:lnTo>
                    <a:lnTo>
                      <a:pt x="121" y="212"/>
                    </a:lnTo>
                    <a:lnTo>
                      <a:pt x="125" y="228"/>
                    </a:lnTo>
                    <a:lnTo>
                      <a:pt x="127" y="229"/>
                    </a:lnTo>
                    <a:lnTo>
                      <a:pt x="131" y="232"/>
                    </a:lnTo>
                    <a:lnTo>
                      <a:pt x="136" y="235"/>
                    </a:lnTo>
                    <a:lnTo>
                      <a:pt x="144" y="240"/>
                    </a:lnTo>
                    <a:lnTo>
                      <a:pt x="154" y="246"/>
                    </a:lnTo>
                    <a:lnTo>
                      <a:pt x="166" y="252"/>
                    </a:lnTo>
                    <a:lnTo>
                      <a:pt x="178" y="260"/>
                    </a:lnTo>
                    <a:lnTo>
                      <a:pt x="193" y="268"/>
                    </a:lnTo>
                    <a:lnTo>
                      <a:pt x="208" y="277"/>
                    </a:lnTo>
                    <a:lnTo>
                      <a:pt x="224" y="287"/>
                    </a:lnTo>
                    <a:lnTo>
                      <a:pt x="242" y="297"/>
                    </a:lnTo>
                    <a:lnTo>
                      <a:pt x="260" y="308"/>
                    </a:lnTo>
                    <a:lnTo>
                      <a:pt x="279" y="319"/>
                    </a:lnTo>
                    <a:lnTo>
                      <a:pt x="298" y="330"/>
                    </a:lnTo>
                    <a:lnTo>
                      <a:pt x="318" y="341"/>
                    </a:lnTo>
                    <a:lnTo>
                      <a:pt x="338" y="353"/>
                    </a:lnTo>
                    <a:lnTo>
                      <a:pt x="357" y="364"/>
                    </a:lnTo>
                    <a:lnTo>
                      <a:pt x="377" y="376"/>
                    </a:lnTo>
                    <a:lnTo>
                      <a:pt x="396" y="387"/>
                    </a:lnTo>
                    <a:lnTo>
                      <a:pt x="415" y="398"/>
                    </a:lnTo>
                    <a:lnTo>
                      <a:pt x="433" y="409"/>
                    </a:lnTo>
                    <a:lnTo>
                      <a:pt x="451" y="419"/>
                    </a:lnTo>
                    <a:lnTo>
                      <a:pt x="467" y="428"/>
                    </a:lnTo>
                    <a:lnTo>
                      <a:pt x="482" y="437"/>
                    </a:lnTo>
                    <a:lnTo>
                      <a:pt x="497" y="445"/>
                    </a:lnTo>
                    <a:lnTo>
                      <a:pt x="509" y="453"/>
                    </a:lnTo>
                    <a:lnTo>
                      <a:pt x="520" y="459"/>
                    </a:lnTo>
                    <a:lnTo>
                      <a:pt x="530" y="465"/>
                    </a:lnTo>
                    <a:lnTo>
                      <a:pt x="538" y="470"/>
                    </a:lnTo>
                    <a:lnTo>
                      <a:pt x="543" y="473"/>
                    </a:lnTo>
                    <a:lnTo>
                      <a:pt x="547" y="475"/>
                    </a:lnTo>
                    <a:lnTo>
                      <a:pt x="549" y="475"/>
                    </a:lnTo>
                    <a:lnTo>
                      <a:pt x="562" y="471"/>
                    </a:lnTo>
                    <a:lnTo>
                      <a:pt x="569" y="462"/>
                    </a:lnTo>
                    <a:lnTo>
                      <a:pt x="572" y="448"/>
                    </a:lnTo>
                    <a:lnTo>
                      <a:pt x="568" y="430"/>
                    </a:lnTo>
                    <a:lnTo>
                      <a:pt x="561" y="409"/>
                    </a:lnTo>
                    <a:lnTo>
                      <a:pt x="549" y="384"/>
                    </a:lnTo>
                    <a:lnTo>
                      <a:pt x="532" y="357"/>
                    </a:lnTo>
                    <a:lnTo>
                      <a:pt x="513" y="328"/>
                    </a:lnTo>
                    <a:lnTo>
                      <a:pt x="491" y="299"/>
                    </a:lnTo>
                    <a:lnTo>
                      <a:pt x="466" y="268"/>
                    </a:lnTo>
                    <a:lnTo>
                      <a:pt x="439" y="238"/>
                    </a:lnTo>
                    <a:lnTo>
                      <a:pt x="411" y="208"/>
                    </a:lnTo>
                    <a:lnTo>
                      <a:pt x="381" y="179"/>
                    </a:lnTo>
                    <a:lnTo>
                      <a:pt x="350" y="152"/>
                    </a:lnTo>
                    <a:lnTo>
                      <a:pt x="319" y="128"/>
                    </a:lnTo>
                    <a:lnTo>
                      <a:pt x="288" y="106"/>
                    </a:lnTo>
                    <a:lnTo>
                      <a:pt x="281" y="110"/>
                    </a:lnTo>
                    <a:lnTo>
                      <a:pt x="269" y="111"/>
                    </a:lnTo>
                    <a:lnTo>
                      <a:pt x="253" y="109"/>
                    </a:lnTo>
                    <a:lnTo>
                      <a:pt x="233" y="103"/>
                    </a:lnTo>
                    <a:lnTo>
                      <a:pt x="211" y="96"/>
                    </a:lnTo>
                    <a:lnTo>
                      <a:pt x="187" y="87"/>
                    </a:lnTo>
                    <a:lnTo>
                      <a:pt x="162" y="77"/>
                    </a:lnTo>
                    <a:lnTo>
                      <a:pt x="136" y="66"/>
                    </a:lnTo>
                    <a:lnTo>
                      <a:pt x="110" y="54"/>
                    </a:lnTo>
                    <a:lnTo>
                      <a:pt x="86" y="43"/>
                    </a:lnTo>
                    <a:lnTo>
                      <a:pt x="63" y="32"/>
                    </a:lnTo>
                    <a:lnTo>
                      <a:pt x="42" y="22"/>
                    </a:lnTo>
                    <a:lnTo>
                      <a:pt x="26" y="14"/>
                    </a:lnTo>
                    <a:lnTo>
                      <a:pt x="12" y="7"/>
                    </a:lnTo>
                    <a:lnTo>
                      <a:pt x="4" y="2"/>
                    </a:lnTo>
                    <a:lnTo>
                      <a:pt x="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22" name="Freeform 26"/>
              <p:cNvSpPr>
                <a:spLocks/>
              </p:cNvSpPr>
              <p:nvPr/>
            </p:nvSpPr>
            <p:spPr bwMode="auto">
              <a:xfrm>
                <a:off x="2829" y="2566"/>
                <a:ext cx="94" cy="57"/>
              </a:xfrm>
              <a:custGeom>
                <a:avLst/>
                <a:gdLst>
                  <a:gd name="T0" fmla="*/ 28 w 94"/>
                  <a:gd name="T1" fmla="*/ 2 h 57"/>
                  <a:gd name="T2" fmla="*/ 19 w 94"/>
                  <a:gd name="T3" fmla="*/ 0 h 57"/>
                  <a:gd name="T4" fmla="*/ 12 w 94"/>
                  <a:gd name="T5" fmla="*/ 1 h 57"/>
                  <a:gd name="T6" fmla="*/ 6 w 94"/>
                  <a:gd name="T7" fmla="*/ 3 h 57"/>
                  <a:gd name="T8" fmla="*/ 3 w 94"/>
                  <a:gd name="T9" fmla="*/ 8 h 57"/>
                  <a:gd name="T10" fmla="*/ 0 w 94"/>
                  <a:gd name="T11" fmla="*/ 13 h 57"/>
                  <a:gd name="T12" fmla="*/ 0 w 94"/>
                  <a:gd name="T13" fmla="*/ 18 h 57"/>
                  <a:gd name="T14" fmla="*/ 1 w 94"/>
                  <a:gd name="T15" fmla="*/ 22 h 57"/>
                  <a:gd name="T16" fmla="*/ 4 w 94"/>
                  <a:gd name="T17" fmla="*/ 25 h 57"/>
                  <a:gd name="T18" fmla="*/ 5 w 94"/>
                  <a:gd name="T19" fmla="*/ 27 h 57"/>
                  <a:gd name="T20" fmla="*/ 10 w 94"/>
                  <a:gd name="T21" fmla="*/ 31 h 57"/>
                  <a:gd name="T22" fmla="*/ 16 w 94"/>
                  <a:gd name="T23" fmla="*/ 37 h 57"/>
                  <a:gd name="T24" fmla="*/ 25 w 94"/>
                  <a:gd name="T25" fmla="*/ 44 h 57"/>
                  <a:gd name="T26" fmla="*/ 37 w 94"/>
                  <a:gd name="T27" fmla="*/ 50 h 57"/>
                  <a:gd name="T28" fmla="*/ 50 w 94"/>
                  <a:gd name="T29" fmla="*/ 54 h 57"/>
                  <a:gd name="T30" fmla="*/ 64 w 94"/>
                  <a:gd name="T31" fmla="*/ 56 h 57"/>
                  <a:gd name="T32" fmla="*/ 80 w 94"/>
                  <a:gd name="T33" fmla="*/ 54 h 57"/>
                  <a:gd name="T34" fmla="*/ 87 w 94"/>
                  <a:gd name="T35" fmla="*/ 51 h 57"/>
                  <a:gd name="T36" fmla="*/ 91 w 94"/>
                  <a:gd name="T37" fmla="*/ 46 h 57"/>
                  <a:gd name="T38" fmla="*/ 93 w 94"/>
                  <a:gd name="T39" fmla="*/ 40 h 57"/>
                  <a:gd name="T40" fmla="*/ 93 w 94"/>
                  <a:gd name="T41" fmla="*/ 33 h 57"/>
                  <a:gd name="T42" fmla="*/ 90 w 94"/>
                  <a:gd name="T43" fmla="*/ 27 h 57"/>
                  <a:gd name="T44" fmla="*/ 86 w 94"/>
                  <a:gd name="T45" fmla="*/ 23 h 57"/>
                  <a:gd name="T46" fmla="*/ 79 w 94"/>
                  <a:gd name="T47" fmla="*/ 20 h 57"/>
                  <a:gd name="T48" fmla="*/ 72 w 94"/>
                  <a:gd name="T49" fmla="*/ 20 h 57"/>
                  <a:gd name="T50" fmla="*/ 71 w 94"/>
                  <a:gd name="T51" fmla="*/ 20 h 57"/>
                  <a:gd name="T52" fmla="*/ 68 w 94"/>
                  <a:gd name="T53" fmla="*/ 21 h 57"/>
                  <a:gd name="T54" fmla="*/ 61 w 94"/>
                  <a:gd name="T55" fmla="*/ 21 h 57"/>
                  <a:gd name="T56" fmla="*/ 55 w 94"/>
                  <a:gd name="T57" fmla="*/ 20 h 57"/>
                  <a:gd name="T58" fmla="*/ 48 w 94"/>
                  <a:gd name="T59" fmla="*/ 18 h 57"/>
                  <a:gd name="T60" fmla="*/ 41 w 94"/>
                  <a:gd name="T61" fmla="*/ 14 h 57"/>
                  <a:gd name="T62" fmla="*/ 33 w 94"/>
                  <a:gd name="T63" fmla="*/ 9 h 57"/>
                  <a:gd name="T64" fmla="*/ 28 w 94"/>
                  <a:gd name="T65" fmla="*/ 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57"/>
                  <a:gd name="T101" fmla="*/ 94 w 9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57">
                    <a:moveTo>
                      <a:pt x="28" y="2"/>
                    </a:moveTo>
                    <a:lnTo>
                      <a:pt x="19" y="0"/>
                    </a:lnTo>
                    <a:lnTo>
                      <a:pt x="12" y="1"/>
                    </a:lnTo>
                    <a:lnTo>
                      <a:pt x="6" y="3"/>
                    </a:lnTo>
                    <a:lnTo>
                      <a:pt x="3" y="8"/>
                    </a:lnTo>
                    <a:lnTo>
                      <a:pt x="0" y="13"/>
                    </a:lnTo>
                    <a:lnTo>
                      <a:pt x="0" y="18"/>
                    </a:lnTo>
                    <a:lnTo>
                      <a:pt x="1" y="22"/>
                    </a:lnTo>
                    <a:lnTo>
                      <a:pt x="4" y="25"/>
                    </a:lnTo>
                    <a:lnTo>
                      <a:pt x="5" y="27"/>
                    </a:lnTo>
                    <a:lnTo>
                      <a:pt x="10" y="31"/>
                    </a:lnTo>
                    <a:lnTo>
                      <a:pt x="16" y="37"/>
                    </a:lnTo>
                    <a:lnTo>
                      <a:pt x="25" y="44"/>
                    </a:lnTo>
                    <a:lnTo>
                      <a:pt x="37" y="50"/>
                    </a:lnTo>
                    <a:lnTo>
                      <a:pt x="50" y="54"/>
                    </a:lnTo>
                    <a:lnTo>
                      <a:pt x="64" y="56"/>
                    </a:lnTo>
                    <a:lnTo>
                      <a:pt x="80" y="54"/>
                    </a:lnTo>
                    <a:lnTo>
                      <a:pt x="87" y="51"/>
                    </a:lnTo>
                    <a:lnTo>
                      <a:pt x="91" y="46"/>
                    </a:lnTo>
                    <a:lnTo>
                      <a:pt x="93" y="40"/>
                    </a:lnTo>
                    <a:lnTo>
                      <a:pt x="93" y="33"/>
                    </a:lnTo>
                    <a:lnTo>
                      <a:pt x="90" y="27"/>
                    </a:lnTo>
                    <a:lnTo>
                      <a:pt x="86" y="23"/>
                    </a:lnTo>
                    <a:lnTo>
                      <a:pt x="79" y="20"/>
                    </a:lnTo>
                    <a:lnTo>
                      <a:pt x="72" y="20"/>
                    </a:lnTo>
                    <a:lnTo>
                      <a:pt x="71" y="20"/>
                    </a:lnTo>
                    <a:lnTo>
                      <a:pt x="68" y="21"/>
                    </a:lnTo>
                    <a:lnTo>
                      <a:pt x="61" y="21"/>
                    </a:lnTo>
                    <a:lnTo>
                      <a:pt x="55" y="20"/>
                    </a:lnTo>
                    <a:lnTo>
                      <a:pt x="48" y="18"/>
                    </a:lnTo>
                    <a:lnTo>
                      <a:pt x="41" y="14"/>
                    </a:lnTo>
                    <a:lnTo>
                      <a:pt x="33" y="9"/>
                    </a:lnTo>
                    <a:lnTo>
                      <a:pt x="28" y="2"/>
                    </a:lnTo>
                  </a:path>
                </a:pathLst>
              </a:custGeom>
              <a:solidFill>
                <a:srgbClr val="669999"/>
              </a:solidFill>
              <a:ln w="12700" cap="rnd" cmpd="sng">
                <a:noFill/>
                <a:prstDash val="solid"/>
                <a:round/>
                <a:headEnd type="none" w="med" len="med"/>
                <a:tailEnd type="none" w="med" len="med"/>
              </a:ln>
            </p:spPr>
            <p:txBody>
              <a:bodyPr/>
              <a:lstStyle/>
              <a:p>
                <a:endParaRPr lang="en-GB" sz="2800" b="1"/>
              </a:p>
            </p:txBody>
          </p:sp>
          <p:sp>
            <p:nvSpPr>
              <p:cNvPr id="20523" name="Freeform 27"/>
              <p:cNvSpPr>
                <a:spLocks/>
              </p:cNvSpPr>
              <p:nvPr/>
            </p:nvSpPr>
            <p:spPr bwMode="auto">
              <a:xfrm>
                <a:off x="2829" y="2566"/>
                <a:ext cx="104" cy="67"/>
              </a:xfrm>
              <a:custGeom>
                <a:avLst/>
                <a:gdLst>
                  <a:gd name="T0" fmla="*/ 31 w 104"/>
                  <a:gd name="T1" fmla="*/ 2 h 67"/>
                  <a:gd name="T2" fmla="*/ 31 w 104"/>
                  <a:gd name="T3" fmla="*/ 2 h 67"/>
                  <a:gd name="T4" fmla="*/ 21 w 104"/>
                  <a:gd name="T5" fmla="*/ 0 h 67"/>
                  <a:gd name="T6" fmla="*/ 13 w 104"/>
                  <a:gd name="T7" fmla="*/ 1 h 67"/>
                  <a:gd name="T8" fmla="*/ 7 w 104"/>
                  <a:gd name="T9" fmla="*/ 4 h 67"/>
                  <a:gd name="T10" fmla="*/ 3 w 104"/>
                  <a:gd name="T11" fmla="*/ 9 h 67"/>
                  <a:gd name="T12" fmla="*/ 0 w 104"/>
                  <a:gd name="T13" fmla="*/ 15 h 67"/>
                  <a:gd name="T14" fmla="*/ 0 w 104"/>
                  <a:gd name="T15" fmla="*/ 21 h 67"/>
                  <a:gd name="T16" fmla="*/ 1 w 104"/>
                  <a:gd name="T17" fmla="*/ 26 h 67"/>
                  <a:gd name="T18" fmla="*/ 4 w 104"/>
                  <a:gd name="T19" fmla="*/ 30 h 67"/>
                  <a:gd name="T20" fmla="*/ 6 w 104"/>
                  <a:gd name="T21" fmla="*/ 32 h 67"/>
                  <a:gd name="T22" fmla="*/ 11 w 104"/>
                  <a:gd name="T23" fmla="*/ 37 h 67"/>
                  <a:gd name="T24" fmla="*/ 18 w 104"/>
                  <a:gd name="T25" fmla="*/ 44 h 67"/>
                  <a:gd name="T26" fmla="*/ 28 w 104"/>
                  <a:gd name="T27" fmla="*/ 52 h 67"/>
                  <a:gd name="T28" fmla="*/ 41 w 104"/>
                  <a:gd name="T29" fmla="*/ 59 h 67"/>
                  <a:gd name="T30" fmla="*/ 55 w 104"/>
                  <a:gd name="T31" fmla="*/ 64 h 67"/>
                  <a:gd name="T32" fmla="*/ 71 w 104"/>
                  <a:gd name="T33" fmla="*/ 66 h 67"/>
                  <a:gd name="T34" fmla="*/ 89 w 104"/>
                  <a:gd name="T35" fmla="*/ 64 h 67"/>
                  <a:gd name="T36" fmla="*/ 96 w 104"/>
                  <a:gd name="T37" fmla="*/ 60 h 67"/>
                  <a:gd name="T38" fmla="*/ 101 w 104"/>
                  <a:gd name="T39" fmla="*/ 54 h 67"/>
                  <a:gd name="T40" fmla="*/ 103 w 104"/>
                  <a:gd name="T41" fmla="*/ 47 h 67"/>
                  <a:gd name="T42" fmla="*/ 103 w 104"/>
                  <a:gd name="T43" fmla="*/ 39 h 67"/>
                  <a:gd name="T44" fmla="*/ 100 w 104"/>
                  <a:gd name="T45" fmla="*/ 32 h 67"/>
                  <a:gd name="T46" fmla="*/ 95 w 104"/>
                  <a:gd name="T47" fmla="*/ 27 h 67"/>
                  <a:gd name="T48" fmla="*/ 88 w 104"/>
                  <a:gd name="T49" fmla="*/ 23 h 67"/>
                  <a:gd name="T50" fmla="*/ 80 w 104"/>
                  <a:gd name="T51" fmla="*/ 24 h 67"/>
                  <a:gd name="T52" fmla="*/ 79 w 104"/>
                  <a:gd name="T53" fmla="*/ 24 h 67"/>
                  <a:gd name="T54" fmla="*/ 75 w 104"/>
                  <a:gd name="T55" fmla="*/ 25 h 67"/>
                  <a:gd name="T56" fmla="*/ 68 w 104"/>
                  <a:gd name="T57" fmla="*/ 25 h 67"/>
                  <a:gd name="T58" fmla="*/ 61 w 104"/>
                  <a:gd name="T59" fmla="*/ 24 h 67"/>
                  <a:gd name="T60" fmla="*/ 53 w 104"/>
                  <a:gd name="T61" fmla="*/ 21 h 67"/>
                  <a:gd name="T62" fmla="*/ 45 w 104"/>
                  <a:gd name="T63" fmla="*/ 17 h 67"/>
                  <a:gd name="T64" fmla="*/ 37 w 104"/>
                  <a:gd name="T65" fmla="*/ 11 h 67"/>
                  <a:gd name="T66" fmla="*/ 31 w 104"/>
                  <a:gd name="T67" fmla="*/ 2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67"/>
                  <a:gd name="T104" fmla="*/ 104 w 104"/>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67">
                    <a:moveTo>
                      <a:pt x="31" y="2"/>
                    </a:moveTo>
                    <a:lnTo>
                      <a:pt x="31" y="2"/>
                    </a:lnTo>
                    <a:lnTo>
                      <a:pt x="21" y="0"/>
                    </a:lnTo>
                    <a:lnTo>
                      <a:pt x="13" y="1"/>
                    </a:lnTo>
                    <a:lnTo>
                      <a:pt x="7" y="4"/>
                    </a:lnTo>
                    <a:lnTo>
                      <a:pt x="3" y="9"/>
                    </a:lnTo>
                    <a:lnTo>
                      <a:pt x="0" y="15"/>
                    </a:lnTo>
                    <a:lnTo>
                      <a:pt x="0" y="21"/>
                    </a:lnTo>
                    <a:lnTo>
                      <a:pt x="1" y="26"/>
                    </a:lnTo>
                    <a:lnTo>
                      <a:pt x="4" y="30"/>
                    </a:lnTo>
                    <a:lnTo>
                      <a:pt x="6" y="32"/>
                    </a:lnTo>
                    <a:lnTo>
                      <a:pt x="11" y="37"/>
                    </a:lnTo>
                    <a:lnTo>
                      <a:pt x="18" y="44"/>
                    </a:lnTo>
                    <a:lnTo>
                      <a:pt x="28" y="52"/>
                    </a:lnTo>
                    <a:lnTo>
                      <a:pt x="41" y="59"/>
                    </a:lnTo>
                    <a:lnTo>
                      <a:pt x="55" y="64"/>
                    </a:lnTo>
                    <a:lnTo>
                      <a:pt x="71" y="66"/>
                    </a:lnTo>
                    <a:lnTo>
                      <a:pt x="89" y="64"/>
                    </a:lnTo>
                    <a:lnTo>
                      <a:pt x="96" y="60"/>
                    </a:lnTo>
                    <a:lnTo>
                      <a:pt x="101" y="54"/>
                    </a:lnTo>
                    <a:lnTo>
                      <a:pt x="103" y="47"/>
                    </a:lnTo>
                    <a:lnTo>
                      <a:pt x="103" y="39"/>
                    </a:lnTo>
                    <a:lnTo>
                      <a:pt x="100" y="32"/>
                    </a:lnTo>
                    <a:lnTo>
                      <a:pt x="95" y="27"/>
                    </a:lnTo>
                    <a:lnTo>
                      <a:pt x="88" y="23"/>
                    </a:lnTo>
                    <a:lnTo>
                      <a:pt x="80" y="24"/>
                    </a:lnTo>
                    <a:lnTo>
                      <a:pt x="79" y="24"/>
                    </a:lnTo>
                    <a:lnTo>
                      <a:pt x="75" y="25"/>
                    </a:lnTo>
                    <a:lnTo>
                      <a:pt x="68" y="25"/>
                    </a:lnTo>
                    <a:lnTo>
                      <a:pt x="61" y="24"/>
                    </a:lnTo>
                    <a:lnTo>
                      <a:pt x="53" y="21"/>
                    </a:lnTo>
                    <a:lnTo>
                      <a:pt x="45" y="17"/>
                    </a:lnTo>
                    <a:lnTo>
                      <a:pt x="37" y="11"/>
                    </a:lnTo>
                    <a:lnTo>
                      <a:pt x="31" y="2"/>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24" name="Freeform 28"/>
              <p:cNvSpPr>
                <a:spLocks/>
              </p:cNvSpPr>
              <p:nvPr/>
            </p:nvSpPr>
            <p:spPr bwMode="auto">
              <a:xfrm>
                <a:off x="3134" y="2722"/>
                <a:ext cx="89" cy="90"/>
              </a:xfrm>
              <a:custGeom>
                <a:avLst/>
                <a:gdLst>
                  <a:gd name="T0" fmla="*/ 0 w 89"/>
                  <a:gd name="T1" fmla="*/ 45 h 90"/>
                  <a:gd name="T2" fmla="*/ 4 w 89"/>
                  <a:gd name="T3" fmla="*/ 48 h 90"/>
                  <a:gd name="T4" fmla="*/ 11 w 89"/>
                  <a:gd name="T5" fmla="*/ 54 h 90"/>
                  <a:gd name="T6" fmla="*/ 22 w 89"/>
                  <a:gd name="T7" fmla="*/ 61 h 90"/>
                  <a:gd name="T8" fmla="*/ 36 w 89"/>
                  <a:gd name="T9" fmla="*/ 71 h 90"/>
                  <a:gd name="T10" fmla="*/ 49 w 89"/>
                  <a:gd name="T11" fmla="*/ 79 h 90"/>
                  <a:gd name="T12" fmla="*/ 63 w 89"/>
                  <a:gd name="T13" fmla="*/ 85 h 90"/>
                  <a:gd name="T14" fmla="*/ 75 w 89"/>
                  <a:gd name="T15" fmla="*/ 89 h 90"/>
                  <a:gd name="T16" fmla="*/ 82 w 89"/>
                  <a:gd name="T17" fmla="*/ 88 h 90"/>
                  <a:gd name="T18" fmla="*/ 87 w 89"/>
                  <a:gd name="T19" fmla="*/ 82 h 90"/>
                  <a:gd name="T20" fmla="*/ 88 w 89"/>
                  <a:gd name="T21" fmla="*/ 73 h 90"/>
                  <a:gd name="T22" fmla="*/ 88 w 89"/>
                  <a:gd name="T23" fmla="*/ 63 h 90"/>
                  <a:gd name="T24" fmla="*/ 87 w 89"/>
                  <a:gd name="T25" fmla="*/ 50 h 90"/>
                  <a:gd name="T26" fmla="*/ 84 w 89"/>
                  <a:gd name="T27" fmla="*/ 38 h 90"/>
                  <a:gd name="T28" fmla="*/ 81 w 89"/>
                  <a:gd name="T29" fmla="*/ 24 h 90"/>
                  <a:gd name="T30" fmla="*/ 77 w 89"/>
                  <a:gd name="T31" fmla="*/ 12 h 90"/>
                  <a:gd name="T32" fmla="*/ 74 w 89"/>
                  <a:gd name="T33" fmla="*/ 0 h 90"/>
                  <a:gd name="T34" fmla="*/ 61 w 89"/>
                  <a:gd name="T35" fmla="*/ 3 h 90"/>
                  <a:gd name="T36" fmla="*/ 50 w 89"/>
                  <a:gd name="T37" fmla="*/ 6 h 90"/>
                  <a:gd name="T38" fmla="*/ 40 w 89"/>
                  <a:gd name="T39" fmla="*/ 11 h 90"/>
                  <a:gd name="T40" fmla="*/ 31 w 89"/>
                  <a:gd name="T41" fmla="*/ 16 h 90"/>
                  <a:gd name="T42" fmla="*/ 22 w 89"/>
                  <a:gd name="T43" fmla="*/ 22 h 90"/>
                  <a:gd name="T44" fmla="*/ 13 w 89"/>
                  <a:gd name="T45" fmla="*/ 29 h 90"/>
                  <a:gd name="T46" fmla="*/ 6 w 89"/>
                  <a:gd name="T47" fmla="*/ 37 h 90"/>
                  <a:gd name="T48" fmla="*/ 0 w 89"/>
                  <a:gd name="T49" fmla="*/ 45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0"/>
                  <a:gd name="T77" fmla="*/ 89 w 89"/>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0">
                    <a:moveTo>
                      <a:pt x="0" y="45"/>
                    </a:moveTo>
                    <a:lnTo>
                      <a:pt x="4" y="48"/>
                    </a:lnTo>
                    <a:lnTo>
                      <a:pt x="11" y="54"/>
                    </a:lnTo>
                    <a:lnTo>
                      <a:pt x="22" y="61"/>
                    </a:lnTo>
                    <a:lnTo>
                      <a:pt x="36" y="71"/>
                    </a:lnTo>
                    <a:lnTo>
                      <a:pt x="49" y="79"/>
                    </a:lnTo>
                    <a:lnTo>
                      <a:pt x="63" y="85"/>
                    </a:lnTo>
                    <a:lnTo>
                      <a:pt x="75" y="89"/>
                    </a:lnTo>
                    <a:lnTo>
                      <a:pt x="82" y="88"/>
                    </a:lnTo>
                    <a:lnTo>
                      <a:pt x="87" y="82"/>
                    </a:lnTo>
                    <a:lnTo>
                      <a:pt x="88" y="73"/>
                    </a:lnTo>
                    <a:lnTo>
                      <a:pt x="88" y="63"/>
                    </a:lnTo>
                    <a:lnTo>
                      <a:pt x="87" y="50"/>
                    </a:lnTo>
                    <a:lnTo>
                      <a:pt x="84" y="38"/>
                    </a:lnTo>
                    <a:lnTo>
                      <a:pt x="81" y="24"/>
                    </a:lnTo>
                    <a:lnTo>
                      <a:pt x="77" y="12"/>
                    </a:lnTo>
                    <a:lnTo>
                      <a:pt x="74" y="0"/>
                    </a:lnTo>
                    <a:lnTo>
                      <a:pt x="61" y="3"/>
                    </a:lnTo>
                    <a:lnTo>
                      <a:pt x="50" y="6"/>
                    </a:lnTo>
                    <a:lnTo>
                      <a:pt x="40" y="11"/>
                    </a:lnTo>
                    <a:lnTo>
                      <a:pt x="31" y="16"/>
                    </a:lnTo>
                    <a:lnTo>
                      <a:pt x="22" y="22"/>
                    </a:lnTo>
                    <a:lnTo>
                      <a:pt x="13" y="29"/>
                    </a:lnTo>
                    <a:lnTo>
                      <a:pt x="6" y="37"/>
                    </a:lnTo>
                    <a:lnTo>
                      <a:pt x="0" y="45"/>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20525" name="Freeform 29"/>
              <p:cNvSpPr>
                <a:spLocks/>
              </p:cNvSpPr>
              <p:nvPr/>
            </p:nvSpPr>
            <p:spPr bwMode="auto">
              <a:xfrm>
                <a:off x="3134" y="2722"/>
                <a:ext cx="99" cy="100"/>
              </a:xfrm>
              <a:custGeom>
                <a:avLst/>
                <a:gdLst>
                  <a:gd name="T0" fmla="*/ 0 w 99"/>
                  <a:gd name="T1" fmla="*/ 50 h 100"/>
                  <a:gd name="T2" fmla="*/ 0 w 99"/>
                  <a:gd name="T3" fmla="*/ 50 h 100"/>
                  <a:gd name="T4" fmla="*/ 4 w 99"/>
                  <a:gd name="T5" fmla="*/ 53 h 100"/>
                  <a:gd name="T6" fmla="*/ 12 w 99"/>
                  <a:gd name="T7" fmla="*/ 60 h 100"/>
                  <a:gd name="T8" fmla="*/ 25 w 99"/>
                  <a:gd name="T9" fmla="*/ 68 h 100"/>
                  <a:gd name="T10" fmla="*/ 40 w 99"/>
                  <a:gd name="T11" fmla="*/ 79 h 100"/>
                  <a:gd name="T12" fmla="*/ 55 w 99"/>
                  <a:gd name="T13" fmla="*/ 88 h 100"/>
                  <a:gd name="T14" fmla="*/ 70 w 99"/>
                  <a:gd name="T15" fmla="*/ 95 h 100"/>
                  <a:gd name="T16" fmla="*/ 83 w 99"/>
                  <a:gd name="T17" fmla="*/ 99 h 100"/>
                  <a:gd name="T18" fmla="*/ 91 w 99"/>
                  <a:gd name="T19" fmla="*/ 98 h 100"/>
                  <a:gd name="T20" fmla="*/ 97 w 99"/>
                  <a:gd name="T21" fmla="*/ 91 h 100"/>
                  <a:gd name="T22" fmla="*/ 98 w 99"/>
                  <a:gd name="T23" fmla="*/ 81 h 100"/>
                  <a:gd name="T24" fmla="*/ 98 w 99"/>
                  <a:gd name="T25" fmla="*/ 70 h 100"/>
                  <a:gd name="T26" fmla="*/ 97 w 99"/>
                  <a:gd name="T27" fmla="*/ 56 h 100"/>
                  <a:gd name="T28" fmla="*/ 94 w 99"/>
                  <a:gd name="T29" fmla="*/ 42 h 100"/>
                  <a:gd name="T30" fmla="*/ 90 w 99"/>
                  <a:gd name="T31" fmla="*/ 27 h 100"/>
                  <a:gd name="T32" fmla="*/ 86 w 99"/>
                  <a:gd name="T33" fmla="*/ 13 h 100"/>
                  <a:gd name="T34" fmla="*/ 82 w 99"/>
                  <a:gd name="T35" fmla="*/ 0 h 100"/>
                  <a:gd name="T36" fmla="*/ 68 w 99"/>
                  <a:gd name="T37" fmla="*/ 3 h 100"/>
                  <a:gd name="T38" fmla="*/ 56 w 99"/>
                  <a:gd name="T39" fmla="*/ 7 h 100"/>
                  <a:gd name="T40" fmla="*/ 44 w 99"/>
                  <a:gd name="T41" fmla="*/ 12 h 100"/>
                  <a:gd name="T42" fmla="*/ 34 w 99"/>
                  <a:gd name="T43" fmla="*/ 18 h 100"/>
                  <a:gd name="T44" fmla="*/ 24 w 99"/>
                  <a:gd name="T45" fmla="*/ 24 h 100"/>
                  <a:gd name="T46" fmla="*/ 15 w 99"/>
                  <a:gd name="T47" fmla="*/ 32 h 100"/>
                  <a:gd name="T48" fmla="*/ 7 w 99"/>
                  <a:gd name="T49" fmla="*/ 41 h 100"/>
                  <a:gd name="T50" fmla="*/ 0 w 99"/>
                  <a:gd name="T51" fmla="*/ 50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100"/>
                  <a:gd name="T80" fmla="*/ 99 w 99"/>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100">
                    <a:moveTo>
                      <a:pt x="0" y="50"/>
                    </a:moveTo>
                    <a:lnTo>
                      <a:pt x="0" y="50"/>
                    </a:lnTo>
                    <a:lnTo>
                      <a:pt x="4" y="53"/>
                    </a:lnTo>
                    <a:lnTo>
                      <a:pt x="12" y="60"/>
                    </a:lnTo>
                    <a:lnTo>
                      <a:pt x="25" y="68"/>
                    </a:lnTo>
                    <a:lnTo>
                      <a:pt x="40" y="79"/>
                    </a:lnTo>
                    <a:lnTo>
                      <a:pt x="55" y="88"/>
                    </a:lnTo>
                    <a:lnTo>
                      <a:pt x="70" y="95"/>
                    </a:lnTo>
                    <a:lnTo>
                      <a:pt x="83" y="99"/>
                    </a:lnTo>
                    <a:lnTo>
                      <a:pt x="91" y="98"/>
                    </a:lnTo>
                    <a:lnTo>
                      <a:pt x="97" y="91"/>
                    </a:lnTo>
                    <a:lnTo>
                      <a:pt x="98" y="81"/>
                    </a:lnTo>
                    <a:lnTo>
                      <a:pt x="98" y="70"/>
                    </a:lnTo>
                    <a:lnTo>
                      <a:pt x="97" y="56"/>
                    </a:lnTo>
                    <a:lnTo>
                      <a:pt x="94" y="42"/>
                    </a:lnTo>
                    <a:lnTo>
                      <a:pt x="90" y="27"/>
                    </a:lnTo>
                    <a:lnTo>
                      <a:pt x="86" y="13"/>
                    </a:lnTo>
                    <a:lnTo>
                      <a:pt x="82" y="0"/>
                    </a:lnTo>
                    <a:lnTo>
                      <a:pt x="68" y="3"/>
                    </a:lnTo>
                    <a:lnTo>
                      <a:pt x="56" y="7"/>
                    </a:lnTo>
                    <a:lnTo>
                      <a:pt x="44" y="12"/>
                    </a:lnTo>
                    <a:lnTo>
                      <a:pt x="34" y="18"/>
                    </a:lnTo>
                    <a:lnTo>
                      <a:pt x="24" y="24"/>
                    </a:lnTo>
                    <a:lnTo>
                      <a:pt x="15" y="32"/>
                    </a:lnTo>
                    <a:lnTo>
                      <a:pt x="7" y="41"/>
                    </a:lnTo>
                    <a:lnTo>
                      <a:pt x="0" y="5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26" name="Freeform 30"/>
              <p:cNvSpPr>
                <a:spLocks/>
              </p:cNvSpPr>
              <p:nvPr/>
            </p:nvSpPr>
            <p:spPr bwMode="auto">
              <a:xfrm>
                <a:off x="3162" y="2722"/>
                <a:ext cx="62" cy="89"/>
              </a:xfrm>
              <a:custGeom>
                <a:avLst/>
                <a:gdLst>
                  <a:gd name="T0" fmla="*/ 0 w 62"/>
                  <a:gd name="T1" fmla="*/ 21 h 89"/>
                  <a:gd name="T2" fmla="*/ 5 w 62"/>
                  <a:gd name="T3" fmla="*/ 29 h 89"/>
                  <a:gd name="T4" fmla="*/ 11 w 62"/>
                  <a:gd name="T5" fmla="*/ 40 h 89"/>
                  <a:gd name="T6" fmla="*/ 20 w 62"/>
                  <a:gd name="T7" fmla="*/ 50 h 89"/>
                  <a:gd name="T8" fmla="*/ 28 w 62"/>
                  <a:gd name="T9" fmla="*/ 61 h 89"/>
                  <a:gd name="T10" fmla="*/ 37 w 62"/>
                  <a:gd name="T11" fmla="*/ 71 h 89"/>
                  <a:gd name="T12" fmla="*/ 45 w 62"/>
                  <a:gd name="T13" fmla="*/ 79 h 89"/>
                  <a:gd name="T14" fmla="*/ 51 w 62"/>
                  <a:gd name="T15" fmla="*/ 85 h 89"/>
                  <a:gd name="T16" fmla="*/ 55 w 62"/>
                  <a:gd name="T17" fmla="*/ 88 h 89"/>
                  <a:gd name="T18" fmla="*/ 60 w 62"/>
                  <a:gd name="T19" fmla="*/ 80 h 89"/>
                  <a:gd name="T20" fmla="*/ 61 w 62"/>
                  <a:gd name="T21" fmla="*/ 71 h 89"/>
                  <a:gd name="T22" fmla="*/ 61 w 62"/>
                  <a:gd name="T23" fmla="*/ 60 h 89"/>
                  <a:gd name="T24" fmla="*/ 59 w 62"/>
                  <a:gd name="T25" fmla="*/ 48 h 89"/>
                  <a:gd name="T26" fmla="*/ 56 w 62"/>
                  <a:gd name="T27" fmla="*/ 37 h 89"/>
                  <a:gd name="T28" fmla="*/ 53 w 62"/>
                  <a:gd name="T29" fmla="*/ 24 h 89"/>
                  <a:gd name="T30" fmla="*/ 50 w 62"/>
                  <a:gd name="T31" fmla="*/ 13 h 89"/>
                  <a:gd name="T32" fmla="*/ 48 w 62"/>
                  <a:gd name="T33" fmla="*/ 4 h 89"/>
                  <a:gd name="T34" fmla="*/ 46 w 62"/>
                  <a:gd name="T35" fmla="*/ 1 h 89"/>
                  <a:gd name="T36" fmla="*/ 40 w 62"/>
                  <a:gd name="T37" fmla="*/ 0 h 89"/>
                  <a:gd name="T38" fmla="*/ 32 w 62"/>
                  <a:gd name="T39" fmla="*/ 2 h 89"/>
                  <a:gd name="T40" fmla="*/ 23 w 62"/>
                  <a:gd name="T41" fmla="*/ 4 h 89"/>
                  <a:gd name="T42" fmla="*/ 14 w 62"/>
                  <a:gd name="T43" fmla="*/ 9 h 89"/>
                  <a:gd name="T44" fmla="*/ 7 w 62"/>
                  <a:gd name="T45" fmla="*/ 13 h 89"/>
                  <a:gd name="T46" fmla="*/ 2 w 62"/>
                  <a:gd name="T47" fmla="*/ 17 h 89"/>
                  <a:gd name="T48" fmla="*/ 0 w 62"/>
                  <a:gd name="T49" fmla="*/ 21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89"/>
                  <a:gd name="T77" fmla="*/ 62 w 62"/>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89">
                    <a:moveTo>
                      <a:pt x="0" y="21"/>
                    </a:moveTo>
                    <a:lnTo>
                      <a:pt x="5" y="29"/>
                    </a:lnTo>
                    <a:lnTo>
                      <a:pt x="11" y="40"/>
                    </a:lnTo>
                    <a:lnTo>
                      <a:pt x="20" y="50"/>
                    </a:lnTo>
                    <a:lnTo>
                      <a:pt x="28" y="61"/>
                    </a:lnTo>
                    <a:lnTo>
                      <a:pt x="37" y="71"/>
                    </a:lnTo>
                    <a:lnTo>
                      <a:pt x="45" y="79"/>
                    </a:lnTo>
                    <a:lnTo>
                      <a:pt x="51" y="85"/>
                    </a:lnTo>
                    <a:lnTo>
                      <a:pt x="55" y="88"/>
                    </a:lnTo>
                    <a:lnTo>
                      <a:pt x="60" y="80"/>
                    </a:lnTo>
                    <a:lnTo>
                      <a:pt x="61" y="71"/>
                    </a:lnTo>
                    <a:lnTo>
                      <a:pt x="61" y="60"/>
                    </a:lnTo>
                    <a:lnTo>
                      <a:pt x="59" y="48"/>
                    </a:lnTo>
                    <a:lnTo>
                      <a:pt x="56" y="37"/>
                    </a:lnTo>
                    <a:lnTo>
                      <a:pt x="53" y="24"/>
                    </a:lnTo>
                    <a:lnTo>
                      <a:pt x="50" y="13"/>
                    </a:lnTo>
                    <a:lnTo>
                      <a:pt x="48" y="4"/>
                    </a:lnTo>
                    <a:lnTo>
                      <a:pt x="46" y="1"/>
                    </a:lnTo>
                    <a:lnTo>
                      <a:pt x="40" y="0"/>
                    </a:lnTo>
                    <a:lnTo>
                      <a:pt x="32" y="2"/>
                    </a:lnTo>
                    <a:lnTo>
                      <a:pt x="23" y="4"/>
                    </a:lnTo>
                    <a:lnTo>
                      <a:pt x="14" y="9"/>
                    </a:lnTo>
                    <a:lnTo>
                      <a:pt x="7" y="13"/>
                    </a:lnTo>
                    <a:lnTo>
                      <a:pt x="2" y="17"/>
                    </a:lnTo>
                    <a:lnTo>
                      <a:pt x="0" y="21"/>
                    </a:lnTo>
                  </a:path>
                </a:pathLst>
              </a:custGeom>
              <a:solidFill>
                <a:srgbClr val="000000"/>
              </a:solidFill>
              <a:ln w="12700" cap="rnd" cmpd="sng">
                <a:noFill/>
                <a:prstDash val="solid"/>
                <a:round/>
                <a:headEnd type="none" w="med" len="med"/>
                <a:tailEnd type="none" w="med" len="med"/>
              </a:ln>
            </p:spPr>
            <p:txBody>
              <a:bodyPr/>
              <a:lstStyle/>
              <a:p>
                <a:endParaRPr lang="en-GB" sz="2800" b="1"/>
              </a:p>
            </p:txBody>
          </p:sp>
          <p:sp>
            <p:nvSpPr>
              <p:cNvPr id="20527" name="Freeform 31"/>
              <p:cNvSpPr>
                <a:spLocks/>
              </p:cNvSpPr>
              <p:nvPr/>
            </p:nvSpPr>
            <p:spPr bwMode="auto">
              <a:xfrm>
                <a:off x="3162" y="2722"/>
                <a:ext cx="72" cy="99"/>
              </a:xfrm>
              <a:custGeom>
                <a:avLst/>
                <a:gdLst>
                  <a:gd name="T0" fmla="*/ 0 w 72"/>
                  <a:gd name="T1" fmla="*/ 23 h 99"/>
                  <a:gd name="T2" fmla="*/ 0 w 72"/>
                  <a:gd name="T3" fmla="*/ 23 h 99"/>
                  <a:gd name="T4" fmla="*/ 6 w 72"/>
                  <a:gd name="T5" fmla="*/ 32 h 99"/>
                  <a:gd name="T6" fmla="*/ 13 w 72"/>
                  <a:gd name="T7" fmla="*/ 44 h 99"/>
                  <a:gd name="T8" fmla="*/ 23 w 72"/>
                  <a:gd name="T9" fmla="*/ 56 h 99"/>
                  <a:gd name="T10" fmla="*/ 33 w 72"/>
                  <a:gd name="T11" fmla="*/ 68 h 99"/>
                  <a:gd name="T12" fmla="*/ 43 w 72"/>
                  <a:gd name="T13" fmla="*/ 79 h 99"/>
                  <a:gd name="T14" fmla="*/ 52 w 72"/>
                  <a:gd name="T15" fmla="*/ 88 h 99"/>
                  <a:gd name="T16" fmla="*/ 59 w 72"/>
                  <a:gd name="T17" fmla="*/ 95 h 99"/>
                  <a:gd name="T18" fmla="*/ 64 w 72"/>
                  <a:gd name="T19" fmla="*/ 98 h 99"/>
                  <a:gd name="T20" fmla="*/ 70 w 72"/>
                  <a:gd name="T21" fmla="*/ 89 h 99"/>
                  <a:gd name="T22" fmla="*/ 71 w 72"/>
                  <a:gd name="T23" fmla="*/ 79 h 99"/>
                  <a:gd name="T24" fmla="*/ 71 w 72"/>
                  <a:gd name="T25" fmla="*/ 67 h 99"/>
                  <a:gd name="T26" fmla="*/ 69 w 72"/>
                  <a:gd name="T27" fmla="*/ 54 h 99"/>
                  <a:gd name="T28" fmla="*/ 65 w 72"/>
                  <a:gd name="T29" fmla="*/ 41 h 99"/>
                  <a:gd name="T30" fmla="*/ 62 w 72"/>
                  <a:gd name="T31" fmla="*/ 27 h 99"/>
                  <a:gd name="T32" fmla="*/ 58 w 72"/>
                  <a:gd name="T33" fmla="*/ 15 h 99"/>
                  <a:gd name="T34" fmla="*/ 56 w 72"/>
                  <a:gd name="T35" fmla="*/ 4 h 99"/>
                  <a:gd name="T36" fmla="*/ 53 w 72"/>
                  <a:gd name="T37" fmla="*/ 1 h 99"/>
                  <a:gd name="T38" fmla="*/ 46 w 72"/>
                  <a:gd name="T39" fmla="*/ 0 h 99"/>
                  <a:gd name="T40" fmla="*/ 37 w 72"/>
                  <a:gd name="T41" fmla="*/ 2 h 99"/>
                  <a:gd name="T42" fmla="*/ 27 w 72"/>
                  <a:gd name="T43" fmla="*/ 5 h 99"/>
                  <a:gd name="T44" fmla="*/ 16 w 72"/>
                  <a:gd name="T45" fmla="*/ 10 h 99"/>
                  <a:gd name="T46" fmla="*/ 8 w 72"/>
                  <a:gd name="T47" fmla="*/ 15 h 99"/>
                  <a:gd name="T48" fmla="*/ 2 w 72"/>
                  <a:gd name="T49" fmla="*/ 19 h 99"/>
                  <a:gd name="T50" fmla="*/ 0 w 72"/>
                  <a:gd name="T51" fmla="*/ 23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99"/>
                  <a:gd name="T80" fmla="*/ 72 w 72"/>
                  <a:gd name="T81" fmla="*/ 99 h 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99">
                    <a:moveTo>
                      <a:pt x="0" y="23"/>
                    </a:moveTo>
                    <a:lnTo>
                      <a:pt x="0" y="23"/>
                    </a:lnTo>
                    <a:lnTo>
                      <a:pt x="6" y="32"/>
                    </a:lnTo>
                    <a:lnTo>
                      <a:pt x="13" y="44"/>
                    </a:lnTo>
                    <a:lnTo>
                      <a:pt x="23" y="56"/>
                    </a:lnTo>
                    <a:lnTo>
                      <a:pt x="33" y="68"/>
                    </a:lnTo>
                    <a:lnTo>
                      <a:pt x="43" y="79"/>
                    </a:lnTo>
                    <a:lnTo>
                      <a:pt x="52" y="88"/>
                    </a:lnTo>
                    <a:lnTo>
                      <a:pt x="59" y="95"/>
                    </a:lnTo>
                    <a:lnTo>
                      <a:pt x="64" y="98"/>
                    </a:lnTo>
                    <a:lnTo>
                      <a:pt x="70" y="89"/>
                    </a:lnTo>
                    <a:lnTo>
                      <a:pt x="71" y="79"/>
                    </a:lnTo>
                    <a:lnTo>
                      <a:pt x="71" y="67"/>
                    </a:lnTo>
                    <a:lnTo>
                      <a:pt x="69" y="54"/>
                    </a:lnTo>
                    <a:lnTo>
                      <a:pt x="65" y="41"/>
                    </a:lnTo>
                    <a:lnTo>
                      <a:pt x="62" y="27"/>
                    </a:lnTo>
                    <a:lnTo>
                      <a:pt x="58" y="15"/>
                    </a:lnTo>
                    <a:lnTo>
                      <a:pt x="56" y="4"/>
                    </a:lnTo>
                    <a:lnTo>
                      <a:pt x="53" y="1"/>
                    </a:lnTo>
                    <a:lnTo>
                      <a:pt x="46" y="0"/>
                    </a:lnTo>
                    <a:lnTo>
                      <a:pt x="37" y="2"/>
                    </a:lnTo>
                    <a:lnTo>
                      <a:pt x="27" y="5"/>
                    </a:lnTo>
                    <a:lnTo>
                      <a:pt x="16" y="10"/>
                    </a:lnTo>
                    <a:lnTo>
                      <a:pt x="8" y="15"/>
                    </a:lnTo>
                    <a:lnTo>
                      <a:pt x="2" y="19"/>
                    </a:lnTo>
                    <a:lnTo>
                      <a:pt x="0" y="23"/>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28" name="Freeform 32"/>
              <p:cNvSpPr>
                <a:spLocks/>
              </p:cNvSpPr>
              <p:nvPr/>
            </p:nvSpPr>
            <p:spPr bwMode="auto">
              <a:xfrm>
                <a:off x="2970" y="2423"/>
                <a:ext cx="230" cy="270"/>
              </a:xfrm>
              <a:custGeom>
                <a:avLst/>
                <a:gdLst>
                  <a:gd name="T0" fmla="*/ 0 w 230"/>
                  <a:gd name="T1" fmla="*/ 12 h 270"/>
                  <a:gd name="T2" fmla="*/ 11 w 230"/>
                  <a:gd name="T3" fmla="*/ 30 h 270"/>
                  <a:gd name="T4" fmla="*/ 23 w 230"/>
                  <a:gd name="T5" fmla="*/ 49 h 270"/>
                  <a:gd name="T6" fmla="*/ 35 w 230"/>
                  <a:gd name="T7" fmla="*/ 67 h 270"/>
                  <a:gd name="T8" fmla="*/ 47 w 230"/>
                  <a:gd name="T9" fmla="*/ 86 h 270"/>
                  <a:gd name="T10" fmla="*/ 58 w 230"/>
                  <a:gd name="T11" fmla="*/ 103 h 270"/>
                  <a:gd name="T12" fmla="*/ 72 w 230"/>
                  <a:gd name="T13" fmla="*/ 121 h 270"/>
                  <a:gd name="T14" fmla="*/ 83 w 230"/>
                  <a:gd name="T15" fmla="*/ 139 h 270"/>
                  <a:gd name="T16" fmla="*/ 96 w 230"/>
                  <a:gd name="T17" fmla="*/ 156 h 270"/>
                  <a:gd name="T18" fmla="*/ 108 w 230"/>
                  <a:gd name="T19" fmla="*/ 173 h 270"/>
                  <a:gd name="T20" fmla="*/ 120 w 230"/>
                  <a:gd name="T21" fmla="*/ 189 h 270"/>
                  <a:gd name="T22" fmla="*/ 132 w 230"/>
                  <a:gd name="T23" fmla="*/ 204 h 270"/>
                  <a:gd name="T24" fmla="*/ 144 w 230"/>
                  <a:gd name="T25" fmla="*/ 219 h 270"/>
                  <a:gd name="T26" fmla="*/ 155 w 230"/>
                  <a:gd name="T27" fmla="*/ 232 h 270"/>
                  <a:gd name="T28" fmla="*/ 166 w 230"/>
                  <a:gd name="T29" fmla="*/ 246 h 270"/>
                  <a:gd name="T30" fmla="*/ 177 w 230"/>
                  <a:gd name="T31" fmla="*/ 257 h 270"/>
                  <a:gd name="T32" fmla="*/ 187 w 230"/>
                  <a:gd name="T33" fmla="*/ 269 h 270"/>
                  <a:gd name="T34" fmla="*/ 194 w 230"/>
                  <a:gd name="T35" fmla="*/ 264 h 270"/>
                  <a:gd name="T36" fmla="*/ 201 w 230"/>
                  <a:gd name="T37" fmla="*/ 262 h 270"/>
                  <a:gd name="T38" fmla="*/ 209 w 230"/>
                  <a:gd name="T39" fmla="*/ 263 h 270"/>
                  <a:gd name="T40" fmla="*/ 216 w 230"/>
                  <a:gd name="T41" fmla="*/ 264 h 270"/>
                  <a:gd name="T42" fmla="*/ 221 w 230"/>
                  <a:gd name="T43" fmla="*/ 266 h 270"/>
                  <a:gd name="T44" fmla="*/ 226 w 230"/>
                  <a:gd name="T45" fmla="*/ 268 h 270"/>
                  <a:gd name="T46" fmla="*/ 229 w 230"/>
                  <a:gd name="T47" fmla="*/ 269 h 270"/>
                  <a:gd name="T48" fmla="*/ 224 w 230"/>
                  <a:gd name="T49" fmla="*/ 255 h 270"/>
                  <a:gd name="T50" fmla="*/ 218 w 230"/>
                  <a:gd name="T51" fmla="*/ 241 h 270"/>
                  <a:gd name="T52" fmla="*/ 214 w 230"/>
                  <a:gd name="T53" fmla="*/ 227 h 270"/>
                  <a:gd name="T54" fmla="*/ 207 w 230"/>
                  <a:gd name="T55" fmla="*/ 212 h 270"/>
                  <a:gd name="T56" fmla="*/ 201 w 230"/>
                  <a:gd name="T57" fmla="*/ 198 h 270"/>
                  <a:gd name="T58" fmla="*/ 195 w 230"/>
                  <a:gd name="T59" fmla="*/ 183 h 270"/>
                  <a:gd name="T60" fmla="*/ 189 w 230"/>
                  <a:gd name="T61" fmla="*/ 169 h 270"/>
                  <a:gd name="T62" fmla="*/ 182 w 230"/>
                  <a:gd name="T63" fmla="*/ 153 h 270"/>
                  <a:gd name="T64" fmla="*/ 174 w 230"/>
                  <a:gd name="T65" fmla="*/ 138 h 270"/>
                  <a:gd name="T66" fmla="*/ 167 w 230"/>
                  <a:gd name="T67" fmla="*/ 122 h 270"/>
                  <a:gd name="T68" fmla="*/ 158 w 230"/>
                  <a:gd name="T69" fmla="*/ 106 h 270"/>
                  <a:gd name="T70" fmla="*/ 149 w 230"/>
                  <a:gd name="T71" fmla="*/ 90 h 270"/>
                  <a:gd name="T72" fmla="*/ 140 w 230"/>
                  <a:gd name="T73" fmla="*/ 73 h 270"/>
                  <a:gd name="T74" fmla="*/ 129 w 230"/>
                  <a:gd name="T75" fmla="*/ 57 h 270"/>
                  <a:gd name="T76" fmla="*/ 119 w 230"/>
                  <a:gd name="T77" fmla="*/ 39 h 270"/>
                  <a:gd name="T78" fmla="*/ 106 w 230"/>
                  <a:gd name="T79" fmla="*/ 21 h 270"/>
                  <a:gd name="T80" fmla="*/ 97 w 230"/>
                  <a:gd name="T81" fmla="*/ 15 h 270"/>
                  <a:gd name="T82" fmla="*/ 87 w 230"/>
                  <a:gd name="T83" fmla="*/ 12 h 270"/>
                  <a:gd name="T84" fmla="*/ 77 w 230"/>
                  <a:gd name="T85" fmla="*/ 8 h 270"/>
                  <a:gd name="T86" fmla="*/ 68 w 230"/>
                  <a:gd name="T87" fmla="*/ 5 h 270"/>
                  <a:gd name="T88" fmla="*/ 58 w 230"/>
                  <a:gd name="T89" fmla="*/ 3 h 270"/>
                  <a:gd name="T90" fmla="*/ 49 w 230"/>
                  <a:gd name="T91" fmla="*/ 1 h 270"/>
                  <a:gd name="T92" fmla="*/ 40 w 230"/>
                  <a:gd name="T93" fmla="*/ 1 h 270"/>
                  <a:gd name="T94" fmla="*/ 33 w 230"/>
                  <a:gd name="T95" fmla="*/ 0 h 270"/>
                  <a:gd name="T96" fmla="*/ 25 w 230"/>
                  <a:gd name="T97" fmla="*/ 1 h 270"/>
                  <a:gd name="T98" fmla="*/ 19 w 230"/>
                  <a:gd name="T99" fmla="*/ 1 h 270"/>
                  <a:gd name="T100" fmla="*/ 13 w 230"/>
                  <a:gd name="T101" fmla="*/ 3 h 270"/>
                  <a:gd name="T102" fmla="*/ 9 w 230"/>
                  <a:gd name="T103" fmla="*/ 4 h 270"/>
                  <a:gd name="T104" fmla="*/ 5 w 230"/>
                  <a:gd name="T105" fmla="*/ 6 h 270"/>
                  <a:gd name="T106" fmla="*/ 2 w 230"/>
                  <a:gd name="T107" fmla="*/ 8 h 270"/>
                  <a:gd name="T108" fmla="*/ 0 w 230"/>
                  <a:gd name="T109" fmla="*/ 10 h 270"/>
                  <a:gd name="T110" fmla="*/ 0 w 230"/>
                  <a:gd name="T111" fmla="*/ 12 h 2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270"/>
                  <a:gd name="T170" fmla="*/ 230 w 230"/>
                  <a:gd name="T171" fmla="*/ 270 h 2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270">
                    <a:moveTo>
                      <a:pt x="0" y="12"/>
                    </a:moveTo>
                    <a:lnTo>
                      <a:pt x="11" y="30"/>
                    </a:lnTo>
                    <a:lnTo>
                      <a:pt x="23" y="49"/>
                    </a:lnTo>
                    <a:lnTo>
                      <a:pt x="35" y="67"/>
                    </a:lnTo>
                    <a:lnTo>
                      <a:pt x="47" y="86"/>
                    </a:lnTo>
                    <a:lnTo>
                      <a:pt x="58" y="103"/>
                    </a:lnTo>
                    <a:lnTo>
                      <a:pt x="72" y="121"/>
                    </a:lnTo>
                    <a:lnTo>
                      <a:pt x="83" y="139"/>
                    </a:lnTo>
                    <a:lnTo>
                      <a:pt x="96" y="156"/>
                    </a:lnTo>
                    <a:lnTo>
                      <a:pt x="108" y="173"/>
                    </a:lnTo>
                    <a:lnTo>
                      <a:pt x="120" y="189"/>
                    </a:lnTo>
                    <a:lnTo>
                      <a:pt x="132" y="204"/>
                    </a:lnTo>
                    <a:lnTo>
                      <a:pt x="144" y="219"/>
                    </a:lnTo>
                    <a:lnTo>
                      <a:pt x="155" y="232"/>
                    </a:lnTo>
                    <a:lnTo>
                      <a:pt x="166" y="246"/>
                    </a:lnTo>
                    <a:lnTo>
                      <a:pt x="177" y="257"/>
                    </a:lnTo>
                    <a:lnTo>
                      <a:pt x="187" y="269"/>
                    </a:lnTo>
                    <a:lnTo>
                      <a:pt x="194" y="264"/>
                    </a:lnTo>
                    <a:lnTo>
                      <a:pt x="201" y="262"/>
                    </a:lnTo>
                    <a:lnTo>
                      <a:pt x="209" y="263"/>
                    </a:lnTo>
                    <a:lnTo>
                      <a:pt x="216" y="264"/>
                    </a:lnTo>
                    <a:lnTo>
                      <a:pt x="221" y="266"/>
                    </a:lnTo>
                    <a:lnTo>
                      <a:pt x="226" y="268"/>
                    </a:lnTo>
                    <a:lnTo>
                      <a:pt x="229" y="269"/>
                    </a:lnTo>
                    <a:lnTo>
                      <a:pt x="224" y="255"/>
                    </a:lnTo>
                    <a:lnTo>
                      <a:pt x="218" y="241"/>
                    </a:lnTo>
                    <a:lnTo>
                      <a:pt x="214" y="227"/>
                    </a:lnTo>
                    <a:lnTo>
                      <a:pt x="207" y="212"/>
                    </a:lnTo>
                    <a:lnTo>
                      <a:pt x="201" y="198"/>
                    </a:lnTo>
                    <a:lnTo>
                      <a:pt x="195" y="183"/>
                    </a:lnTo>
                    <a:lnTo>
                      <a:pt x="189" y="169"/>
                    </a:lnTo>
                    <a:lnTo>
                      <a:pt x="182" y="153"/>
                    </a:lnTo>
                    <a:lnTo>
                      <a:pt x="174" y="138"/>
                    </a:lnTo>
                    <a:lnTo>
                      <a:pt x="167" y="122"/>
                    </a:lnTo>
                    <a:lnTo>
                      <a:pt x="158" y="106"/>
                    </a:lnTo>
                    <a:lnTo>
                      <a:pt x="149" y="90"/>
                    </a:lnTo>
                    <a:lnTo>
                      <a:pt x="140" y="73"/>
                    </a:lnTo>
                    <a:lnTo>
                      <a:pt x="129" y="57"/>
                    </a:lnTo>
                    <a:lnTo>
                      <a:pt x="119" y="39"/>
                    </a:lnTo>
                    <a:lnTo>
                      <a:pt x="106" y="21"/>
                    </a:lnTo>
                    <a:lnTo>
                      <a:pt x="97" y="15"/>
                    </a:lnTo>
                    <a:lnTo>
                      <a:pt x="87" y="12"/>
                    </a:lnTo>
                    <a:lnTo>
                      <a:pt x="77" y="8"/>
                    </a:lnTo>
                    <a:lnTo>
                      <a:pt x="68" y="5"/>
                    </a:lnTo>
                    <a:lnTo>
                      <a:pt x="58" y="3"/>
                    </a:lnTo>
                    <a:lnTo>
                      <a:pt x="49" y="1"/>
                    </a:lnTo>
                    <a:lnTo>
                      <a:pt x="40" y="1"/>
                    </a:lnTo>
                    <a:lnTo>
                      <a:pt x="33" y="0"/>
                    </a:lnTo>
                    <a:lnTo>
                      <a:pt x="25" y="1"/>
                    </a:lnTo>
                    <a:lnTo>
                      <a:pt x="19" y="1"/>
                    </a:lnTo>
                    <a:lnTo>
                      <a:pt x="13" y="3"/>
                    </a:lnTo>
                    <a:lnTo>
                      <a:pt x="9" y="4"/>
                    </a:lnTo>
                    <a:lnTo>
                      <a:pt x="5" y="6"/>
                    </a:lnTo>
                    <a:lnTo>
                      <a:pt x="2" y="8"/>
                    </a:lnTo>
                    <a:lnTo>
                      <a:pt x="0" y="10"/>
                    </a:lnTo>
                    <a:lnTo>
                      <a:pt x="0" y="12"/>
                    </a:lnTo>
                  </a:path>
                </a:pathLst>
              </a:custGeom>
              <a:solidFill>
                <a:srgbClr val="000000"/>
              </a:solidFill>
              <a:ln w="12700" cap="rnd" cmpd="sng">
                <a:noFill/>
                <a:prstDash val="solid"/>
                <a:round/>
                <a:headEnd type="none" w="med" len="med"/>
                <a:tailEnd type="none" w="med" len="med"/>
              </a:ln>
            </p:spPr>
            <p:txBody>
              <a:bodyPr/>
              <a:lstStyle/>
              <a:p>
                <a:endParaRPr lang="en-GB" sz="2800" b="1"/>
              </a:p>
            </p:txBody>
          </p:sp>
          <p:sp>
            <p:nvSpPr>
              <p:cNvPr id="20529" name="Freeform 33"/>
              <p:cNvSpPr>
                <a:spLocks/>
              </p:cNvSpPr>
              <p:nvPr/>
            </p:nvSpPr>
            <p:spPr bwMode="auto">
              <a:xfrm>
                <a:off x="2970" y="2423"/>
                <a:ext cx="240" cy="280"/>
              </a:xfrm>
              <a:custGeom>
                <a:avLst/>
                <a:gdLst>
                  <a:gd name="T0" fmla="*/ 0 w 240"/>
                  <a:gd name="T1" fmla="*/ 12 h 280"/>
                  <a:gd name="T2" fmla="*/ 0 w 240"/>
                  <a:gd name="T3" fmla="*/ 12 h 280"/>
                  <a:gd name="T4" fmla="*/ 12 w 240"/>
                  <a:gd name="T5" fmla="*/ 31 h 280"/>
                  <a:gd name="T6" fmla="*/ 24 w 240"/>
                  <a:gd name="T7" fmla="*/ 51 h 280"/>
                  <a:gd name="T8" fmla="*/ 37 w 240"/>
                  <a:gd name="T9" fmla="*/ 70 h 280"/>
                  <a:gd name="T10" fmla="*/ 49 w 240"/>
                  <a:gd name="T11" fmla="*/ 89 h 280"/>
                  <a:gd name="T12" fmla="*/ 61 w 240"/>
                  <a:gd name="T13" fmla="*/ 107 h 280"/>
                  <a:gd name="T14" fmla="*/ 75 w 240"/>
                  <a:gd name="T15" fmla="*/ 126 h 280"/>
                  <a:gd name="T16" fmla="*/ 87 w 240"/>
                  <a:gd name="T17" fmla="*/ 144 h 280"/>
                  <a:gd name="T18" fmla="*/ 100 w 240"/>
                  <a:gd name="T19" fmla="*/ 162 h 280"/>
                  <a:gd name="T20" fmla="*/ 113 w 240"/>
                  <a:gd name="T21" fmla="*/ 179 h 280"/>
                  <a:gd name="T22" fmla="*/ 125 w 240"/>
                  <a:gd name="T23" fmla="*/ 196 h 280"/>
                  <a:gd name="T24" fmla="*/ 138 w 240"/>
                  <a:gd name="T25" fmla="*/ 212 h 280"/>
                  <a:gd name="T26" fmla="*/ 150 w 240"/>
                  <a:gd name="T27" fmla="*/ 227 h 280"/>
                  <a:gd name="T28" fmla="*/ 162 w 240"/>
                  <a:gd name="T29" fmla="*/ 241 h 280"/>
                  <a:gd name="T30" fmla="*/ 173 w 240"/>
                  <a:gd name="T31" fmla="*/ 255 h 280"/>
                  <a:gd name="T32" fmla="*/ 185 w 240"/>
                  <a:gd name="T33" fmla="*/ 267 h 280"/>
                  <a:gd name="T34" fmla="*/ 195 w 240"/>
                  <a:gd name="T35" fmla="*/ 279 h 280"/>
                  <a:gd name="T36" fmla="*/ 202 w 240"/>
                  <a:gd name="T37" fmla="*/ 274 h 280"/>
                  <a:gd name="T38" fmla="*/ 210 w 240"/>
                  <a:gd name="T39" fmla="*/ 272 h 280"/>
                  <a:gd name="T40" fmla="*/ 218 w 240"/>
                  <a:gd name="T41" fmla="*/ 273 h 280"/>
                  <a:gd name="T42" fmla="*/ 225 w 240"/>
                  <a:gd name="T43" fmla="*/ 274 h 280"/>
                  <a:gd name="T44" fmla="*/ 231 w 240"/>
                  <a:gd name="T45" fmla="*/ 276 h 280"/>
                  <a:gd name="T46" fmla="*/ 236 w 240"/>
                  <a:gd name="T47" fmla="*/ 278 h 280"/>
                  <a:gd name="T48" fmla="*/ 239 w 240"/>
                  <a:gd name="T49" fmla="*/ 279 h 280"/>
                  <a:gd name="T50" fmla="*/ 234 w 240"/>
                  <a:gd name="T51" fmla="*/ 264 h 280"/>
                  <a:gd name="T52" fmla="*/ 228 w 240"/>
                  <a:gd name="T53" fmla="*/ 250 h 280"/>
                  <a:gd name="T54" fmla="*/ 223 w 240"/>
                  <a:gd name="T55" fmla="*/ 235 h 280"/>
                  <a:gd name="T56" fmla="*/ 216 w 240"/>
                  <a:gd name="T57" fmla="*/ 220 h 280"/>
                  <a:gd name="T58" fmla="*/ 210 w 240"/>
                  <a:gd name="T59" fmla="*/ 205 h 280"/>
                  <a:gd name="T60" fmla="*/ 204 w 240"/>
                  <a:gd name="T61" fmla="*/ 190 h 280"/>
                  <a:gd name="T62" fmla="*/ 197 w 240"/>
                  <a:gd name="T63" fmla="*/ 175 h 280"/>
                  <a:gd name="T64" fmla="*/ 190 w 240"/>
                  <a:gd name="T65" fmla="*/ 159 h 280"/>
                  <a:gd name="T66" fmla="*/ 182 w 240"/>
                  <a:gd name="T67" fmla="*/ 143 h 280"/>
                  <a:gd name="T68" fmla="*/ 174 w 240"/>
                  <a:gd name="T69" fmla="*/ 127 h 280"/>
                  <a:gd name="T70" fmla="*/ 165 w 240"/>
                  <a:gd name="T71" fmla="*/ 110 h 280"/>
                  <a:gd name="T72" fmla="*/ 156 w 240"/>
                  <a:gd name="T73" fmla="*/ 93 h 280"/>
                  <a:gd name="T74" fmla="*/ 146 w 240"/>
                  <a:gd name="T75" fmla="*/ 76 h 280"/>
                  <a:gd name="T76" fmla="*/ 135 w 240"/>
                  <a:gd name="T77" fmla="*/ 59 h 280"/>
                  <a:gd name="T78" fmla="*/ 124 w 240"/>
                  <a:gd name="T79" fmla="*/ 40 h 280"/>
                  <a:gd name="T80" fmla="*/ 111 w 240"/>
                  <a:gd name="T81" fmla="*/ 22 h 280"/>
                  <a:gd name="T82" fmla="*/ 101 w 240"/>
                  <a:gd name="T83" fmla="*/ 16 h 280"/>
                  <a:gd name="T84" fmla="*/ 91 w 240"/>
                  <a:gd name="T85" fmla="*/ 12 h 280"/>
                  <a:gd name="T86" fmla="*/ 80 w 240"/>
                  <a:gd name="T87" fmla="*/ 8 h 280"/>
                  <a:gd name="T88" fmla="*/ 71 w 240"/>
                  <a:gd name="T89" fmla="*/ 5 h 280"/>
                  <a:gd name="T90" fmla="*/ 61 w 240"/>
                  <a:gd name="T91" fmla="*/ 3 h 280"/>
                  <a:gd name="T92" fmla="*/ 51 w 240"/>
                  <a:gd name="T93" fmla="*/ 1 h 280"/>
                  <a:gd name="T94" fmla="*/ 42 w 240"/>
                  <a:gd name="T95" fmla="*/ 1 h 280"/>
                  <a:gd name="T96" fmla="*/ 34 w 240"/>
                  <a:gd name="T97" fmla="*/ 0 h 280"/>
                  <a:gd name="T98" fmla="*/ 26 w 240"/>
                  <a:gd name="T99" fmla="*/ 1 h 280"/>
                  <a:gd name="T100" fmla="*/ 20 w 240"/>
                  <a:gd name="T101" fmla="*/ 1 h 280"/>
                  <a:gd name="T102" fmla="*/ 14 w 240"/>
                  <a:gd name="T103" fmla="*/ 3 h 280"/>
                  <a:gd name="T104" fmla="*/ 9 w 240"/>
                  <a:gd name="T105" fmla="*/ 4 h 280"/>
                  <a:gd name="T106" fmla="*/ 5 w 240"/>
                  <a:gd name="T107" fmla="*/ 6 h 280"/>
                  <a:gd name="T108" fmla="*/ 2 w 240"/>
                  <a:gd name="T109" fmla="*/ 8 h 280"/>
                  <a:gd name="T110" fmla="*/ 0 w 240"/>
                  <a:gd name="T111" fmla="*/ 10 h 280"/>
                  <a:gd name="T112" fmla="*/ 0 w 240"/>
                  <a:gd name="T113" fmla="*/ 12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0"/>
                  <a:gd name="T172" fmla="*/ 0 h 280"/>
                  <a:gd name="T173" fmla="*/ 240 w 240"/>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0" h="280">
                    <a:moveTo>
                      <a:pt x="0" y="12"/>
                    </a:moveTo>
                    <a:lnTo>
                      <a:pt x="0" y="12"/>
                    </a:lnTo>
                    <a:lnTo>
                      <a:pt x="12" y="31"/>
                    </a:lnTo>
                    <a:lnTo>
                      <a:pt x="24" y="51"/>
                    </a:lnTo>
                    <a:lnTo>
                      <a:pt x="37" y="70"/>
                    </a:lnTo>
                    <a:lnTo>
                      <a:pt x="49" y="89"/>
                    </a:lnTo>
                    <a:lnTo>
                      <a:pt x="61" y="107"/>
                    </a:lnTo>
                    <a:lnTo>
                      <a:pt x="75" y="126"/>
                    </a:lnTo>
                    <a:lnTo>
                      <a:pt x="87" y="144"/>
                    </a:lnTo>
                    <a:lnTo>
                      <a:pt x="100" y="162"/>
                    </a:lnTo>
                    <a:lnTo>
                      <a:pt x="113" y="179"/>
                    </a:lnTo>
                    <a:lnTo>
                      <a:pt x="125" y="196"/>
                    </a:lnTo>
                    <a:lnTo>
                      <a:pt x="138" y="212"/>
                    </a:lnTo>
                    <a:lnTo>
                      <a:pt x="150" y="227"/>
                    </a:lnTo>
                    <a:lnTo>
                      <a:pt x="162" y="241"/>
                    </a:lnTo>
                    <a:lnTo>
                      <a:pt x="173" y="255"/>
                    </a:lnTo>
                    <a:lnTo>
                      <a:pt x="185" y="267"/>
                    </a:lnTo>
                    <a:lnTo>
                      <a:pt x="195" y="279"/>
                    </a:lnTo>
                    <a:lnTo>
                      <a:pt x="202" y="274"/>
                    </a:lnTo>
                    <a:lnTo>
                      <a:pt x="210" y="272"/>
                    </a:lnTo>
                    <a:lnTo>
                      <a:pt x="218" y="273"/>
                    </a:lnTo>
                    <a:lnTo>
                      <a:pt x="225" y="274"/>
                    </a:lnTo>
                    <a:lnTo>
                      <a:pt x="231" y="276"/>
                    </a:lnTo>
                    <a:lnTo>
                      <a:pt x="236" y="278"/>
                    </a:lnTo>
                    <a:lnTo>
                      <a:pt x="239" y="279"/>
                    </a:lnTo>
                    <a:lnTo>
                      <a:pt x="234" y="264"/>
                    </a:lnTo>
                    <a:lnTo>
                      <a:pt x="228" y="250"/>
                    </a:lnTo>
                    <a:lnTo>
                      <a:pt x="223" y="235"/>
                    </a:lnTo>
                    <a:lnTo>
                      <a:pt x="216" y="220"/>
                    </a:lnTo>
                    <a:lnTo>
                      <a:pt x="210" y="205"/>
                    </a:lnTo>
                    <a:lnTo>
                      <a:pt x="204" y="190"/>
                    </a:lnTo>
                    <a:lnTo>
                      <a:pt x="197" y="175"/>
                    </a:lnTo>
                    <a:lnTo>
                      <a:pt x="190" y="159"/>
                    </a:lnTo>
                    <a:lnTo>
                      <a:pt x="182" y="143"/>
                    </a:lnTo>
                    <a:lnTo>
                      <a:pt x="174" y="127"/>
                    </a:lnTo>
                    <a:lnTo>
                      <a:pt x="165" y="110"/>
                    </a:lnTo>
                    <a:lnTo>
                      <a:pt x="156" y="93"/>
                    </a:lnTo>
                    <a:lnTo>
                      <a:pt x="146" y="76"/>
                    </a:lnTo>
                    <a:lnTo>
                      <a:pt x="135" y="59"/>
                    </a:lnTo>
                    <a:lnTo>
                      <a:pt x="124" y="40"/>
                    </a:lnTo>
                    <a:lnTo>
                      <a:pt x="111" y="22"/>
                    </a:lnTo>
                    <a:lnTo>
                      <a:pt x="101" y="16"/>
                    </a:lnTo>
                    <a:lnTo>
                      <a:pt x="91" y="12"/>
                    </a:lnTo>
                    <a:lnTo>
                      <a:pt x="80" y="8"/>
                    </a:lnTo>
                    <a:lnTo>
                      <a:pt x="71" y="5"/>
                    </a:lnTo>
                    <a:lnTo>
                      <a:pt x="61" y="3"/>
                    </a:lnTo>
                    <a:lnTo>
                      <a:pt x="51" y="1"/>
                    </a:lnTo>
                    <a:lnTo>
                      <a:pt x="42" y="1"/>
                    </a:lnTo>
                    <a:lnTo>
                      <a:pt x="34" y="0"/>
                    </a:lnTo>
                    <a:lnTo>
                      <a:pt x="26" y="1"/>
                    </a:lnTo>
                    <a:lnTo>
                      <a:pt x="20" y="1"/>
                    </a:lnTo>
                    <a:lnTo>
                      <a:pt x="14" y="3"/>
                    </a:lnTo>
                    <a:lnTo>
                      <a:pt x="9" y="4"/>
                    </a:lnTo>
                    <a:lnTo>
                      <a:pt x="5" y="6"/>
                    </a:lnTo>
                    <a:lnTo>
                      <a:pt x="2" y="8"/>
                    </a:lnTo>
                    <a:lnTo>
                      <a:pt x="0" y="10"/>
                    </a:lnTo>
                    <a:lnTo>
                      <a:pt x="0" y="12"/>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30" name="Freeform 34"/>
              <p:cNvSpPr>
                <a:spLocks/>
              </p:cNvSpPr>
              <p:nvPr/>
            </p:nvSpPr>
            <p:spPr bwMode="auto">
              <a:xfrm>
                <a:off x="2394" y="1507"/>
                <a:ext cx="242" cy="159"/>
              </a:xfrm>
              <a:custGeom>
                <a:avLst/>
                <a:gdLst>
                  <a:gd name="T0" fmla="*/ 241 w 242"/>
                  <a:gd name="T1" fmla="*/ 0 h 159"/>
                  <a:gd name="T2" fmla="*/ 241 w 242"/>
                  <a:gd name="T3" fmla="*/ 0 h 159"/>
                  <a:gd name="T4" fmla="*/ 236 w 242"/>
                  <a:gd name="T5" fmla="*/ 0 h 159"/>
                  <a:gd name="T6" fmla="*/ 230 w 242"/>
                  <a:gd name="T7" fmla="*/ 2 h 159"/>
                  <a:gd name="T8" fmla="*/ 223 w 242"/>
                  <a:gd name="T9" fmla="*/ 6 h 159"/>
                  <a:gd name="T10" fmla="*/ 216 w 242"/>
                  <a:gd name="T11" fmla="*/ 12 h 159"/>
                  <a:gd name="T12" fmla="*/ 208 w 242"/>
                  <a:gd name="T13" fmla="*/ 19 h 159"/>
                  <a:gd name="T14" fmla="*/ 201 w 242"/>
                  <a:gd name="T15" fmla="*/ 25 h 159"/>
                  <a:gd name="T16" fmla="*/ 193 w 242"/>
                  <a:gd name="T17" fmla="*/ 32 h 159"/>
                  <a:gd name="T18" fmla="*/ 186 w 242"/>
                  <a:gd name="T19" fmla="*/ 39 h 159"/>
                  <a:gd name="T20" fmla="*/ 167 w 242"/>
                  <a:gd name="T21" fmla="*/ 14 h 159"/>
                  <a:gd name="T22" fmla="*/ 0 w 242"/>
                  <a:gd name="T23" fmla="*/ 158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159"/>
                  <a:gd name="T38" fmla="*/ 242 w 242"/>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159">
                    <a:moveTo>
                      <a:pt x="241" y="0"/>
                    </a:moveTo>
                    <a:lnTo>
                      <a:pt x="241" y="0"/>
                    </a:lnTo>
                    <a:lnTo>
                      <a:pt x="236" y="0"/>
                    </a:lnTo>
                    <a:lnTo>
                      <a:pt x="230" y="2"/>
                    </a:lnTo>
                    <a:lnTo>
                      <a:pt x="223" y="6"/>
                    </a:lnTo>
                    <a:lnTo>
                      <a:pt x="216" y="12"/>
                    </a:lnTo>
                    <a:lnTo>
                      <a:pt x="208" y="19"/>
                    </a:lnTo>
                    <a:lnTo>
                      <a:pt x="201" y="25"/>
                    </a:lnTo>
                    <a:lnTo>
                      <a:pt x="193" y="32"/>
                    </a:lnTo>
                    <a:lnTo>
                      <a:pt x="186" y="39"/>
                    </a:lnTo>
                    <a:lnTo>
                      <a:pt x="167" y="14"/>
                    </a:lnTo>
                    <a:lnTo>
                      <a:pt x="0" y="158"/>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20531" name="Freeform 35"/>
              <p:cNvSpPr>
                <a:spLocks/>
              </p:cNvSpPr>
              <p:nvPr/>
            </p:nvSpPr>
            <p:spPr bwMode="auto">
              <a:xfrm>
                <a:off x="2561" y="2184"/>
                <a:ext cx="72" cy="36"/>
              </a:xfrm>
              <a:custGeom>
                <a:avLst/>
                <a:gdLst>
                  <a:gd name="T0" fmla="*/ 0 w 72"/>
                  <a:gd name="T1" fmla="*/ 12 h 36"/>
                  <a:gd name="T2" fmla="*/ 5 w 72"/>
                  <a:gd name="T3" fmla="*/ 0 h 36"/>
                  <a:gd name="T4" fmla="*/ 71 w 72"/>
                  <a:gd name="T5" fmla="*/ 23 h 36"/>
                  <a:gd name="T6" fmla="*/ 66 w 72"/>
                  <a:gd name="T7" fmla="*/ 35 h 36"/>
                  <a:gd name="T8" fmla="*/ 0 w 72"/>
                  <a:gd name="T9" fmla="*/ 12 h 36"/>
                  <a:gd name="T10" fmla="*/ 0 60000 65536"/>
                  <a:gd name="T11" fmla="*/ 0 60000 65536"/>
                  <a:gd name="T12" fmla="*/ 0 60000 65536"/>
                  <a:gd name="T13" fmla="*/ 0 60000 65536"/>
                  <a:gd name="T14" fmla="*/ 0 60000 65536"/>
                  <a:gd name="T15" fmla="*/ 0 w 72"/>
                  <a:gd name="T16" fmla="*/ 0 h 36"/>
                  <a:gd name="T17" fmla="*/ 72 w 72"/>
                  <a:gd name="T18" fmla="*/ 36 h 36"/>
                </a:gdLst>
                <a:ahLst/>
                <a:cxnLst>
                  <a:cxn ang="T10">
                    <a:pos x="T0" y="T1"/>
                  </a:cxn>
                  <a:cxn ang="T11">
                    <a:pos x="T2" y="T3"/>
                  </a:cxn>
                  <a:cxn ang="T12">
                    <a:pos x="T4" y="T5"/>
                  </a:cxn>
                  <a:cxn ang="T13">
                    <a:pos x="T6" y="T7"/>
                  </a:cxn>
                  <a:cxn ang="T14">
                    <a:pos x="T8" y="T9"/>
                  </a:cxn>
                </a:cxnLst>
                <a:rect l="T15" t="T16" r="T17" b="T18"/>
                <a:pathLst>
                  <a:path w="72" h="36">
                    <a:moveTo>
                      <a:pt x="0" y="12"/>
                    </a:moveTo>
                    <a:lnTo>
                      <a:pt x="5" y="0"/>
                    </a:lnTo>
                    <a:lnTo>
                      <a:pt x="71" y="23"/>
                    </a:lnTo>
                    <a:lnTo>
                      <a:pt x="66" y="35"/>
                    </a:lnTo>
                    <a:lnTo>
                      <a:pt x="0" y="12"/>
                    </a:lnTo>
                  </a:path>
                </a:pathLst>
              </a:custGeom>
              <a:solidFill>
                <a:srgbClr val="FFFF00"/>
              </a:solidFill>
              <a:ln w="12700" cap="rnd" cmpd="sng">
                <a:noFill/>
                <a:prstDash val="solid"/>
                <a:round/>
                <a:headEnd type="none" w="med" len="med"/>
                <a:tailEnd type="none" w="med" len="med"/>
              </a:ln>
            </p:spPr>
            <p:txBody>
              <a:bodyPr/>
              <a:lstStyle/>
              <a:p>
                <a:endParaRPr lang="en-GB" sz="2800" b="1"/>
              </a:p>
            </p:txBody>
          </p:sp>
          <p:sp>
            <p:nvSpPr>
              <p:cNvPr id="20532" name="Freeform 36"/>
              <p:cNvSpPr>
                <a:spLocks/>
              </p:cNvSpPr>
              <p:nvPr/>
            </p:nvSpPr>
            <p:spPr bwMode="auto">
              <a:xfrm>
                <a:off x="2336" y="2096"/>
                <a:ext cx="147" cy="65"/>
              </a:xfrm>
              <a:custGeom>
                <a:avLst/>
                <a:gdLst>
                  <a:gd name="T0" fmla="*/ 0 w 147"/>
                  <a:gd name="T1" fmla="*/ 13 h 65"/>
                  <a:gd name="T2" fmla="*/ 6 w 147"/>
                  <a:gd name="T3" fmla="*/ 0 h 65"/>
                  <a:gd name="T4" fmla="*/ 146 w 147"/>
                  <a:gd name="T5" fmla="*/ 51 h 65"/>
                  <a:gd name="T6" fmla="*/ 140 w 147"/>
                  <a:gd name="T7" fmla="*/ 64 h 65"/>
                  <a:gd name="T8" fmla="*/ 0 w 147"/>
                  <a:gd name="T9" fmla="*/ 13 h 65"/>
                  <a:gd name="T10" fmla="*/ 0 60000 65536"/>
                  <a:gd name="T11" fmla="*/ 0 60000 65536"/>
                  <a:gd name="T12" fmla="*/ 0 60000 65536"/>
                  <a:gd name="T13" fmla="*/ 0 60000 65536"/>
                  <a:gd name="T14" fmla="*/ 0 60000 65536"/>
                  <a:gd name="T15" fmla="*/ 0 w 147"/>
                  <a:gd name="T16" fmla="*/ 0 h 65"/>
                  <a:gd name="T17" fmla="*/ 147 w 147"/>
                  <a:gd name="T18" fmla="*/ 65 h 65"/>
                </a:gdLst>
                <a:ahLst/>
                <a:cxnLst>
                  <a:cxn ang="T10">
                    <a:pos x="T0" y="T1"/>
                  </a:cxn>
                  <a:cxn ang="T11">
                    <a:pos x="T2" y="T3"/>
                  </a:cxn>
                  <a:cxn ang="T12">
                    <a:pos x="T4" y="T5"/>
                  </a:cxn>
                  <a:cxn ang="T13">
                    <a:pos x="T6" y="T7"/>
                  </a:cxn>
                  <a:cxn ang="T14">
                    <a:pos x="T8" y="T9"/>
                  </a:cxn>
                </a:cxnLst>
                <a:rect l="T15" t="T16" r="T17" b="T18"/>
                <a:pathLst>
                  <a:path w="147" h="65">
                    <a:moveTo>
                      <a:pt x="0" y="13"/>
                    </a:moveTo>
                    <a:lnTo>
                      <a:pt x="6" y="0"/>
                    </a:lnTo>
                    <a:lnTo>
                      <a:pt x="146" y="51"/>
                    </a:lnTo>
                    <a:lnTo>
                      <a:pt x="140" y="64"/>
                    </a:lnTo>
                    <a:lnTo>
                      <a:pt x="0" y="13"/>
                    </a:lnTo>
                  </a:path>
                </a:pathLst>
              </a:custGeom>
              <a:solidFill>
                <a:srgbClr val="FFFF00"/>
              </a:solidFill>
              <a:ln w="12700" cap="rnd" cmpd="sng">
                <a:noFill/>
                <a:prstDash val="solid"/>
                <a:round/>
                <a:headEnd type="none" w="med" len="med"/>
                <a:tailEnd type="none" w="med" len="med"/>
              </a:ln>
            </p:spPr>
            <p:txBody>
              <a:bodyPr/>
              <a:lstStyle/>
              <a:p>
                <a:endParaRPr lang="en-GB" sz="2800" b="1"/>
              </a:p>
            </p:txBody>
          </p:sp>
          <p:sp>
            <p:nvSpPr>
              <p:cNvPr id="20533" name="Freeform 37"/>
              <p:cNvSpPr>
                <a:spLocks/>
              </p:cNvSpPr>
              <p:nvPr/>
            </p:nvSpPr>
            <p:spPr bwMode="auto">
              <a:xfrm>
                <a:off x="2187" y="2036"/>
                <a:ext cx="71" cy="36"/>
              </a:xfrm>
              <a:custGeom>
                <a:avLst/>
                <a:gdLst>
                  <a:gd name="T0" fmla="*/ 0 w 71"/>
                  <a:gd name="T1" fmla="*/ 12 h 36"/>
                  <a:gd name="T2" fmla="*/ 4 w 71"/>
                  <a:gd name="T3" fmla="*/ 0 h 36"/>
                  <a:gd name="T4" fmla="*/ 70 w 71"/>
                  <a:gd name="T5" fmla="*/ 23 h 36"/>
                  <a:gd name="T6" fmla="*/ 65 w 71"/>
                  <a:gd name="T7" fmla="*/ 35 h 36"/>
                  <a:gd name="T8" fmla="*/ 0 w 71"/>
                  <a:gd name="T9" fmla="*/ 12 h 36"/>
                  <a:gd name="T10" fmla="*/ 0 60000 65536"/>
                  <a:gd name="T11" fmla="*/ 0 60000 65536"/>
                  <a:gd name="T12" fmla="*/ 0 60000 65536"/>
                  <a:gd name="T13" fmla="*/ 0 60000 65536"/>
                  <a:gd name="T14" fmla="*/ 0 60000 65536"/>
                  <a:gd name="T15" fmla="*/ 0 w 71"/>
                  <a:gd name="T16" fmla="*/ 0 h 36"/>
                  <a:gd name="T17" fmla="*/ 71 w 71"/>
                  <a:gd name="T18" fmla="*/ 36 h 36"/>
                </a:gdLst>
                <a:ahLst/>
                <a:cxnLst>
                  <a:cxn ang="T10">
                    <a:pos x="T0" y="T1"/>
                  </a:cxn>
                  <a:cxn ang="T11">
                    <a:pos x="T2" y="T3"/>
                  </a:cxn>
                  <a:cxn ang="T12">
                    <a:pos x="T4" y="T5"/>
                  </a:cxn>
                  <a:cxn ang="T13">
                    <a:pos x="T6" y="T7"/>
                  </a:cxn>
                  <a:cxn ang="T14">
                    <a:pos x="T8" y="T9"/>
                  </a:cxn>
                </a:cxnLst>
                <a:rect l="T15" t="T16" r="T17" b="T18"/>
                <a:pathLst>
                  <a:path w="71" h="36">
                    <a:moveTo>
                      <a:pt x="0" y="12"/>
                    </a:moveTo>
                    <a:lnTo>
                      <a:pt x="4" y="0"/>
                    </a:lnTo>
                    <a:lnTo>
                      <a:pt x="70" y="23"/>
                    </a:lnTo>
                    <a:lnTo>
                      <a:pt x="65" y="35"/>
                    </a:lnTo>
                    <a:lnTo>
                      <a:pt x="0" y="12"/>
                    </a:lnTo>
                  </a:path>
                </a:pathLst>
              </a:custGeom>
              <a:solidFill>
                <a:srgbClr val="FFFF00"/>
              </a:solidFill>
              <a:ln w="12700" cap="rnd" cmpd="sng">
                <a:noFill/>
                <a:prstDash val="solid"/>
                <a:round/>
                <a:headEnd type="none" w="med" len="med"/>
                <a:tailEnd type="none" w="med" len="med"/>
              </a:ln>
            </p:spPr>
            <p:txBody>
              <a:bodyPr/>
              <a:lstStyle/>
              <a:p>
                <a:endParaRPr lang="en-GB" sz="2800" b="1"/>
              </a:p>
            </p:txBody>
          </p:sp>
          <p:sp>
            <p:nvSpPr>
              <p:cNvPr id="20534" name="Freeform 38"/>
              <p:cNvSpPr>
                <a:spLocks/>
              </p:cNvSpPr>
              <p:nvPr/>
            </p:nvSpPr>
            <p:spPr bwMode="auto">
              <a:xfrm>
                <a:off x="1968" y="1872"/>
                <a:ext cx="456" cy="381"/>
              </a:xfrm>
              <a:custGeom>
                <a:avLst/>
                <a:gdLst>
                  <a:gd name="T0" fmla="*/ 4 w 456"/>
                  <a:gd name="T1" fmla="*/ 11 h 381"/>
                  <a:gd name="T2" fmla="*/ 13 w 456"/>
                  <a:gd name="T3" fmla="*/ 32 h 381"/>
                  <a:gd name="T4" fmla="*/ 23 w 456"/>
                  <a:gd name="T5" fmla="*/ 54 h 381"/>
                  <a:gd name="T6" fmla="*/ 34 w 456"/>
                  <a:gd name="T7" fmla="*/ 76 h 381"/>
                  <a:gd name="T8" fmla="*/ 47 w 456"/>
                  <a:gd name="T9" fmla="*/ 97 h 381"/>
                  <a:gd name="T10" fmla="*/ 62 w 456"/>
                  <a:gd name="T11" fmla="*/ 121 h 381"/>
                  <a:gd name="T12" fmla="*/ 79 w 456"/>
                  <a:gd name="T13" fmla="*/ 144 h 381"/>
                  <a:gd name="T14" fmla="*/ 100 w 456"/>
                  <a:gd name="T15" fmla="*/ 169 h 381"/>
                  <a:gd name="T16" fmla="*/ 115 w 456"/>
                  <a:gd name="T17" fmla="*/ 183 h 381"/>
                  <a:gd name="T18" fmla="*/ 143 w 456"/>
                  <a:gd name="T19" fmla="*/ 199 h 381"/>
                  <a:gd name="T20" fmla="*/ 191 w 456"/>
                  <a:gd name="T21" fmla="*/ 226 h 381"/>
                  <a:gd name="T22" fmla="*/ 251 w 456"/>
                  <a:gd name="T23" fmla="*/ 261 h 381"/>
                  <a:gd name="T24" fmla="*/ 315 w 456"/>
                  <a:gd name="T25" fmla="*/ 297 h 381"/>
                  <a:gd name="T26" fmla="*/ 376 w 456"/>
                  <a:gd name="T27" fmla="*/ 332 h 381"/>
                  <a:gd name="T28" fmla="*/ 424 w 456"/>
                  <a:gd name="T29" fmla="*/ 360 h 381"/>
                  <a:gd name="T30" fmla="*/ 451 w 456"/>
                  <a:gd name="T31" fmla="*/ 377 h 381"/>
                  <a:gd name="T32" fmla="*/ 451 w 456"/>
                  <a:gd name="T33" fmla="*/ 366 h 381"/>
                  <a:gd name="T34" fmla="*/ 443 w 456"/>
                  <a:gd name="T35" fmla="*/ 340 h 381"/>
                  <a:gd name="T36" fmla="*/ 433 w 456"/>
                  <a:gd name="T37" fmla="*/ 313 h 381"/>
                  <a:gd name="T38" fmla="*/ 422 w 456"/>
                  <a:gd name="T39" fmla="*/ 285 h 381"/>
                  <a:gd name="T40" fmla="*/ 408 w 456"/>
                  <a:gd name="T41" fmla="*/ 256 h 381"/>
                  <a:gd name="T42" fmla="*/ 390 w 456"/>
                  <a:gd name="T43" fmla="*/ 228 h 381"/>
                  <a:gd name="T44" fmla="*/ 371 w 456"/>
                  <a:gd name="T45" fmla="*/ 200 h 381"/>
                  <a:gd name="T46" fmla="*/ 346 w 456"/>
                  <a:gd name="T47" fmla="*/ 171 h 381"/>
                  <a:gd name="T48" fmla="*/ 330 w 456"/>
                  <a:gd name="T49" fmla="*/ 154 h 381"/>
                  <a:gd name="T50" fmla="*/ 302 w 456"/>
                  <a:gd name="T51" fmla="*/ 140 h 381"/>
                  <a:gd name="T52" fmla="*/ 254 w 456"/>
                  <a:gd name="T53" fmla="*/ 119 h 381"/>
                  <a:gd name="T54" fmla="*/ 197 w 456"/>
                  <a:gd name="T55" fmla="*/ 92 h 381"/>
                  <a:gd name="T56" fmla="*/ 135 w 456"/>
                  <a:gd name="T57" fmla="*/ 62 h 381"/>
                  <a:gd name="T58" fmla="*/ 77 w 456"/>
                  <a:gd name="T59" fmla="*/ 36 h 381"/>
                  <a:gd name="T60" fmla="*/ 30 w 456"/>
                  <a:gd name="T61" fmla="*/ 15 h 381"/>
                  <a:gd name="T62" fmla="*/ 4 w 456"/>
                  <a:gd name="T63" fmla="*/ 2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6"/>
                  <a:gd name="T97" fmla="*/ 0 h 381"/>
                  <a:gd name="T98" fmla="*/ 456 w 456"/>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6" h="381">
                    <a:moveTo>
                      <a:pt x="0" y="0"/>
                    </a:moveTo>
                    <a:lnTo>
                      <a:pt x="4" y="11"/>
                    </a:lnTo>
                    <a:lnTo>
                      <a:pt x="9" y="21"/>
                    </a:lnTo>
                    <a:lnTo>
                      <a:pt x="13" y="32"/>
                    </a:lnTo>
                    <a:lnTo>
                      <a:pt x="18" y="43"/>
                    </a:lnTo>
                    <a:lnTo>
                      <a:pt x="23" y="54"/>
                    </a:lnTo>
                    <a:lnTo>
                      <a:pt x="28" y="64"/>
                    </a:lnTo>
                    <a:lnTo>
                      <a:pt x="34" y="76"/>
                    </a:lnTo>
                    <a:lnTo>
                      <a:pt x="40" y="86"/>
                    </a:lnTo>
                    <a:lnTo>
                      <a:pt x="47" y="97"/>
                    </a:lnTo>
                    <a:lnTo>
                      <a:pt x="54" y="109"/>
                    </a:lnTo>
                    <a:lnTo>
                      <a:pt x="62" y="121"/>
                    </a:lnTo>
                    <a:lnTo>
                      <a:pt x="70" y="133"/>
                    </a:lnTo>
                    <a:lnTo>
                      <a:pt x="79" y="144"/>
                    </a:lnTo>
                    <a:lnTo>
                      <a:pt x="89" y="156"/>
                    </a:lnTo>
                    <a:lnTo>
                      <a:pt x="100" y="169"/>
                    </a:lnTo>
                    <a:lnTo>
                      <a:pt x="112" y="181"/>
                    </a:lnTo>
                    <a:lnTo>
                      <a:pt x="115" y="183"/>
                    </a:lnTo>
                    <a:lnTo>
                      <a:pt x="126" y="189"/>
                    </a:lnTo>
                    <a:lnTo>
                      <a:pt x="143" y="199"/>
                    </a:lnTo>
                    <a:lnTo>
                      <a:pt x="164" y="211"/>
                    </a:lnTo>
                    <a:lnTo>
                      <a:pt x="191" y="226"/>
                    </a:lnTo>
                    <a:lnTo>
                      <a:pt x="220" y="243"/>
                    </a:lnTo>
                    <a:lnTo>
                      <a:pt x="251" y="261"/>
                    </a:lnTo>
                    <a:lnTo>
                      <a:pt x="284" y="279"/>
                    </a:lnTo>
                    <a:lnTo>
                      <a:pt x="315" y="297"/>
                    </a:lnTo>
                    <a:lnTo>
                      <a:pt x="346" y="315"/>
                    </a:lnTo>
                    <a:lnTo>
                      <a:pt x="376" y="332"/>
                    </a:lnTo>
                    <a:lnTo>
                      <a:pt x="402" y="347"/>
                    </a:lnTo>
                    <a:lnTo>
                      <a:pt x="424" y="360"/>
                    </a:lnTo>
                    <a:lnTo>
                      <a:pt x="441" y="370"/>
                    </a:lnTo>
                    <a:lnTo>
                      <a:pt x="451" y="377"/>
                    </a:lnTo>
                    <a:lnTo>
                      <a:pt x="455" y="380"/>
                    </a:lnTo>
                    <a:lnTo>
                      <a:pt x="451" y="366"/>
                    </a:lnTo>
                    <a:lnTo>
                      <a:pt x="447" y="354"/>
                    </a:lnTo>
                    <a:lnTo>
                      <a:pt x="443" y="340"/>
                    </a:lnTo>
                    <a:lnTo>
                      <a:pt x="438" y="326"/>
                    </a:lnTo>
                    <a:lnTo>
                      <a:pt x="433" y="313"/>
                    </a:lnTo>
                    <a:lnTo>
                      <a:pt x="428" y="299"/>
                    </a:lnTo>
                    <a:lnTo>
                      <a:pt x="422" y="285"/>
                    </a:lnTo>
                    <a:lnTo>
                      <a:pt x="415" y="271"/>
                    </a:lnTo>
                    <a:lnTo>
                      <a:pt x="408" y="256"/>
                    </a:lnTo>
                    <a:lnTo>
                      <a:pt x="399" y="243"/>
                    </a:lnTo>
                    <a:lnTo>
                      <a:pt x="390" y="228"/>
                    </a:lnTo>
                    <a:lnTo>
                      <a:pt x="381" y="213"/>
                    </a:lnTo>
                    <a:lnTo>
                      <a:pt x="371" y="200"/>
                    </a:lnTo>
                    <a:lnTo>
                      <a:pt x="359" y="185"/>
                    </a:lnTo>
                    <a:lnTo>
                      <a:pt x="346" y="171"/>
                    </a:lnTo>
                    <a:lnTo>
                      <a:pt x="334" y="156"/>
                    </a:lnTo>
                    <a:lnTo>
                      <a:pt x="330" y="154"/>
                    </a:lnTo>
                    <a:lnTo>
                      <a:pt x="319" y="149"/>
                    </a:lnTo>
                    <a:lnTo>
                      <a:pt x="302" y="140"/>
                    </a:lnTo>
                    <a:lnTo>
                      <a:pt x="280" y="131"/>
                    </a:lnTo>
                    <a:lnTo>
                      <a:pt x="254" y="119"/>
                    </a:lnTo>
                    <a:lnTo>
                      <a:pt x="227" y="106"/>
                    </a:lnTo>
                    <a:lnTo>
                      <a:pt x="197" y="92"/>
                    </a:lnTo>
                    <a:lnTo>
                      <a:pt x="166" y="77"/>
                    </a:lnTo>
                    <a:lnTo>
                      <a:pt x="135" y="62"/>
                    </a:lnTo>
                    <a:lnTo>
                      <a:pt x="105" y="49"/>
                    </a:lnTo>
                    <a:lnTo>
                      <a:pt x="77" y="36"/>
                    </a:lnTo>
                    <a:lnTo>
                      <a:pt x="52" y="24"/>
                    </a:lnTo>
                    <a:lnTo>
                      <a:pt x="30" y="15"/>
                    </a:lnTo>
                    <a:lnTo>
                      <a:pt x="15" y="7"/>
                    </a:lnTo>
                    <a:lnTo>
                      <a:pt x="4" y="2"/>
                    </a:lnTo>
                    <a:lnTo>
                      <a:pt x="0" y="0"/>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20535" name="Freeform 39"/>
              <p:cNvSpPr>
                <a:spLocks/>
              </p:cNvSpPr>
              <p:nvPr/>
            </p:nvSpPr>
            <p:spPr bwMode="auto">
              <a:xfrm>
                <a:off x="2272" y="2009"/>
                <a:ext cx="563" cy="466"/>
              </a:xfrm>
              <a:custGeom>
                <a:avLst/>
                <a:gdLst>
                  <a:gd name="T0" fmla="*/ 2 w 563"/>
                  <a:gd name="T1" fmla="*/ 2 h 466"/>
                  <a:gd name="T2" fmla="*/ 11 w 563"/>
                  <a:gd name="T3" fmla="*/ 14 h 466"/>
                  <a:gd name="T4" fmla="*/ 26 w 563"/>
                  <a:gd name="T5" fmla="*/ 36 h 466"/>
                  <a:gd name="T6" fmla="*/ 45 w 563"/>
                  <a:gd name="T7" fmla="*/ 66 h 466"/>
                  <a:gd name="T8" fmla="*/ 67 w 563"/>
                  <a:gd name="T9" fmla="*/ 100 h 466"/>
                  <a:gd name="T10" fmla="*/ 87 w 563"/>
                  <a:gd name="T11" fmla="*/ 137 h 466"/>
                  <a:gd name="T12" fmla="*/ 106 w 563"/>
                  <a:gd name="T13" fmla="*/ 173 h 466"/>
                  <a:gd name="T14" fmla="*/ 119 w 563"/>
                  <a:gd name="T15" fmla="*/ 208 h 466"/>
                  <a:gd name="T16" fmla="*/ 125 w 563"/>
                  <a:gd name="T17" fmla="*/ 224 h 466"/>
                  <a:gd name="T18" fmla="*/ 134 w 563"/>
                  <a:gd name="T19" fmla="*/ 230 h 466"/>
                  <a:gd name="T20" fmla="*/ 151 w 563"/>
                  <a:gd name="T21" fmla="*/ 241 h 466"/>
                  <a:gd name="T22" fmla="*/ 175 w 563"/>
                  <a:gd name="T23" fmla="*/ 255 h 466"/>
                  <a:gd name="T24" fmla="*/ 204 w 563"/>
                  <a:gd name="T25" fmla="*/ 271 h 466"/>
                  <a:gd name="T26" fmla="*/ 238 w 563"/>
                  <a:gd name="T27" fmla="*/ 291 h 466"/>
                  <a:gd name="T28" fmla="*/ 274 w 563"/>
                  <a:gd name="T29" fmla="*/ 312 h 466"/>
                  <a:gd name="T30" fmla="*/ 312 w 563"/>
                  <a:gd name="T31" fmla="*/ 334 h 466"/>
                  <a:gd name="T32" fmla="*/ 351 w 563"/>
                  <a:gd name="T33" fmla="*/ 356 h 466"/>
                  <a:gd name="T34" fmla="*/ 389 w 563"/>
                  <a:gd name="T35" fmla="*/ 379 h 466"/>
                  <a:gd name="T36" fmla="*/ 425 w 563"/>
                  <a:gd name="T37" fmla="*/ 400 h 466"/>
                  <a:gd name="T38" fmla="*/ 459 w 563"/>
                  <a:gd name="T39" fmla="*/ 419 h 466"/>
                  <a:gd name="T40" fmla="*/ 488 w 563"/>
                  <a:gd name="T41" fmla="*/ 436 h 466"/>
                  <a:gd name="T42" fmla="*/ 511 w 563"/>
                  <a:gd name="T43" fmla="*/ 449 h 466"/>
                  <a:gd name="T44" fmla="*/ 529 w 563"/>
                  <a:gd name="T45" fmla="*/ 460 h 466"/>
                  <a:gd name="T46" fmla="*/ 537 w 563"/>
                  <a:gd name="T47" fmla="*/ 465 h 466"/>
                  <a:gd name="T48" fmla="*/ 552 w 563"/>
                  <a:gd name="T49" fmla="*/ 461 h 466"/>
                  <a:gd name="T50" fmla="*/ 562 w 563"/>
                  <a:gd name="T51" fmla="*/ 439 h 466"/>
                  <a:gd name="T52" fmla="*/ 551 w 563"/>
                  <a:gd name="T53" fmla="*/ 400 h 466"/>
                  <a:gd name="T54" fmla="*/ 523 w 563"/>
                  <a:gd name="T55" fmla="*/ 349 h 466"/>
                  <a:gd name="T56" fmla="*/ 482 w 563"/>
                  <a:gd name="T57" fmla="*/ 293 h 466"/>
                  <a:gd name="T58" fmla="*/ 431 w 563"/>
                  <a:gd name="T59" fmla="*/ 233 h 466"/>
                  <a:gd name="T60" fmla="*/ 374 w 563"/>
                  <a:gd name="T61" fmla="*/ 175 h 466"/>
                  <a:gd name="T62" fmla="*/ 313 w 563"/>
                  <a:gd name="T63" fmla="*/ 125 h 466"/>
                  <a:gd name="T64" fmla="*/ 276 w 563"/>
                  <a:gd name="T65" fmla="*/ 108 h 466"/>
                  <a:gd name="T66" fmla="*/ 249 w 563"/>
                  <a:gd name="T67" fmla="*/ 107 h 466"/>
                  <a:gd name="T68" fmla="*/ 207 w 563"/>
                  <a:gd name="T69" fmla="*/ 94 h 466"/>
                  <a:gd name="T70" fmla="*/ 159 w 563"/>
                  <a:gd name="T71" fmla="*/ 75 h 466"/>
                  <a:gd name="T72" fmla="*/ 108 w 563"/>
                  <a:gd name="T73" fmla="*/ 53 h 466"/>
                  <a:gd name="T74" fmla="*/ 62 w 563"/>
                  <a:gd name="T75" fmla="*/ 31 h 466"/>
                  <a:gd name="T76" fmla="*/ 26 w 563"/>
                  <a:gd name="T77" fmla="*/ 14 h 466"/>
                  <a:gd name="T78" fmla="*/ 4 w 563"/>
                  <a:gd name="T79" fmla="*/ 2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3"/>
                  <a:gd name="T121" fmla="*/ 0 h 466"/>
                  <a:gd name="T122" fmla="*/ 563 w 563"/>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3" h="466">
                    <a:moveTo>
                      <a:pt x="0" y="0"/>
                    </a:moveTo>
                    <a:lnTo>
                      <a:pt x="2" y="2"/>
                    </a:lnTo>
                    <a:lnTo>
                      <a:pt x="5" y="7"/>
                    </a:lnTo>
                    <a:lnTo>
                      <a:pt x="11" y="14"/>
                    </a:lnTo>
                    <a:lnTo>
                      <a:pt x="18" y="23"/>
                    </a:lnTo>
                    <a:lnTo>
                      <a:pt x="26" y="36"/>
                    </a:lnTo>
                    <a:lnTo>
                      <a:pt x="35" y="50"/>
                    </a:lnTo>
                    <a:lnTo>
                      <a:pt x="45" y="66"/>
                    </a:lnTo>
                    <a:lnTo>
                      <a:pt x="56" y="82"/>
                    </a:lnTo>
                    <a:lnTo>
                      <a:pt x="67" y="100"/>
                    </a:lnTo>
                    <a:lnTo>
                      <a:pt x="78" y="118"/>
                    </a:lnTo>
                    <a:lnTo>
                      <a:pt x="87" y="137"/>
                    </a:lnTo>
                    <a:lnTo>
                      <a:pt x="97" y="156"/>
                    </a:lnTo>
                    <a:lnTo>
                      <a:pt x="106" y="173"/>
                    </a:lnTo>
                    <a:lnTo>
                      <a:pt x="114" y="192"/>
                    </a:lnTo>
                    <a:lnTo>
                      <a:pt x="119" y="208"/>
                    </a:lnTo>
                    <a:lnTo>
                      <a:pt x="123" y="223"/>
                    </a:lnTo>
                    <a:lnTo>
                      <a:pt x="125" y="224"/>
                    </a:lnTo>
                    <a:lnTo>
                      <a:pt x="129" y="227"/>
                    </a:lnTo>
                    <a:lnTo>
                      <a:pt x="134" y="230"/>
                    </a:lnTo>
                    <a:lnTo>
                      <a:pt x="141" y="235"/>
                    </a:lnTo>
                    <a:lnTo>
                      <a:pt x="151" y="241"/>
                    </a:lnTo>
                    <a:lnTo>
                      <a:pt x="163" y="247"/>
                    </a:lnTo>
                    <a:lnTo>
                      <a:pt x="175" y="255"/>
                    </a:lnTo>
                    <a:lnTo>
                      <a:pt x="190" y="262"/>
                    </a:lnTo>
                    <a:lnTo>
                      <a:pt x="204" y="271"/>
                    </a:lnTo>
                    <a:lnTo>
                      <a:pt x="220" y="281"/>
                    </a:lnTo>
                    <a:lnTo>
                      <a:pt x="238" y="291"/>
                    </a:lnTo>
                    <a:lnTo>
                      <a:pt x="255" y="302"/>
                    </a:lnTo>
                    <a:lnTo>
                      <a:pt x="274" y="312"/>
                    </a:lnTo>
                    <a:lnTo>
                      <a:pt x="293" y="323"/>
                    </a:lnTo>
                    <a:lnTo>
                      <a:pt x="312" y="334"/>
                    </a:lnTo>
                    <a:lnTo>
                      <a:pt x="332" y="346"/>
                    </a:lnTo>
                    <a:lnTo>
                      <a:pt x="351" y="356"/>
                    </a:lnTo>
                    <a:lnTo>
                      <a:pt x="370" y="368"/>
                    </a:lnTo>
                    <a:lnTo>
                      <a:pt x="389" y="379"/>
                    </a:lnTo>
                    <a:lnTo>
                      <a:pt x="408" y="390"/>
                    </a:lnTo>
                    <a:lnTo>
                      <a:pt x="425" y="400"/>
                    </a:lnTo>
                    <a:lnTo>
                      <a:pt x="443" y="410"/>
                    </a:lnTo>
                    <a:lnTo>
                      <a:pt x="459" y="419"/>
                    </a:lnTo>
                    <a:lnTo>
                      <a:pt x="474" y="428"/>
                    </a:lnTo>
                    <a:lnTo>
                      <a:pt x="488" y="436"/>
                    </a:lnTo>
                    <a:lnTo>
                      <a:pt x="500" y="443"/>
                    </a:lnTo>
                    <a:lnTo>
                      <a:pt x="511" y="449"/>
                    </a:lnTo>
                    <a:lnTo>
                      <a:pt x="521" y="455"/>
                    </a:lnTo>
                    <a:lnTo>
                      <a:pt x="529" y="460"/>
                    </a:lnTo>
                    <a:lnTo>
                      <a:pt x="534" y="463"/>
                    </a:lnTo>
                    <a:lnTo>
                      <a:pt x="537" y="465"/>
                    </a:lnTo>
                    <a:lnTo>
                      <a:pt x="539" y="465"/>
                    </a:lnTo>
                    <a:lnTo>
                      <a:pt x="552" y="461"/>
                    </a:lnTo>
                    <a:lnTo>
                      <a:pt x="559" y="452"/>
                    </a:lnTo>
                    <a:lnTo>
                      <a:pt x="562" y="439"/>
                    </a:lnTo>
                    <a:lnTo>
                      <a:pt x="558" y="421"/>
                    </a:lnTo>
                    <a:lnTo>
                      <a:pt x="551" y="400"/>
                    </a:lnTo>
                    <a:lnTo>
                      <a:pt x="539" y="376"/>
                    </a:lnTo>
                    <a:lnTo>
                      <a:pt x="523" y="349"/>
                    </a:lnTo>
                    <a:lnTo>
                      <a:pt x="504" y="321"/>
                    </a:lnTo>
                    <a:lnTo>
                      <a:pt x="482" y="293"/>
                    </a:lnTo>
                    <a:lnTo>
                      <a:pt x="458" y="262"/>
                    </a:lnTo>
                    <a:lnTo>
                      <a:pt x="431" y="233"/>
                    </a:lnTo>
                    <a:lnTo>
                      <a:pt x="404" y="204"/>
                    </a:lnTo>
                    <a:lnTo>
                      <a:pt x="374" y="175"/>
                    </a:lnTo>
                    <a:lnTo>
                      <a:pt x="344" y="149"/>
                    </a:lnTo>
                    <a:lnTo>
                      <a:pt x="313" y="125"/>
                    </a:lnTo>
                    <a:lnTo>
                      <a:pt x="283" y="104"/>
                    </a:lnTo>
                    <a:lnTo>
                      <a:pt x="276" y="108"/>
                    </a:lnTo>
                    <a:lnTo>
                      <a:pt x="264" y="109"/>
                    </a:lnTo>
                    <a:lnTo>
                      <a:pt x="249" y="107"/>
                    </a:lnTo>
                    <a:lnTo>
                      <a:pt x="229" y="101"/>
                    </a:lnTo>
                    <a:lnTo>
                      <a:pt x="207" y="94"/>
                    </a:lnTo>
                    <a:lnTo>
                      <a:pt x="184" y="85"/>
                    </a:lnTo>
                    <a:lnTo>
                      <a:pt x="159" y="75"/>
                    </a:lnTo>
                    <a:lnTo>
                      <a:pt x="134" y="65"/>
                    </a:lnTo>
                    <a:lnTo>
                      <a:pt x="108" y="53"/>
                    </a:lnTo>
                    <a:lnTo>
                      <a:pt x="84" y="42"/>
                    </a:lnTo>
                    <a:lnTo>
                      <a:pt x="62" y="31"/>
                    </a:lnTo>
                    <a:lnTo>
                      <a:pt x="41" y="22"/>
                    </a:lnTo>
                    <a:lnTo>
                      <a:pt x="26" y="14"/>
                    </a:lnTo>
                    <a:lnTo>
                      <a:pt x="12" y="7"/>
                    </a:lnTo>
                    <a:lnTo>
                      <a:pt x="4" y="2"/>
                    </a:lnTo>
                    <a:lnTo>
                      <a:pt x="0" y="0"/>
                    </a:lnTo>
                  </a:path>
                </a:pathLst>
              </a:custGeom>
              <a:solidFill>
                <a:srgbClr val="E5E5E5"/>
              </a:solidFill>
              <a:ln w="12700" cap="rnd" cmpd="sng">
                <a:noFill/>
                <a:prstDash val="solid"/>
                <a:round/>
                <a:headEnd type="none" w="med" len="med"/>
                <a:tailEnd type="none" w="med" len="med"/>
              </a:ln>
            </p:spPr>
            <p:txBody>
              <a:bodyPr/>
              <a:lstStyle/>
              <a:p>
                <a:endParaRPr lang="en-GB" sz="2800" b="1"/>
              </a:p>
            </p:txBody>
          </p:sp>
        </p:grpSp>
        <p:sp>
          <p:nvSpPr>
            <p:cNvPr id="20493" name="Line 40"/>
            <p:cNvSpPr>
              <a:spLocks noChangeShapeType="1"/>
            </p:cNvSpPr>
            <p:nvPr/>
          </p:nvSpPr>
          <p:spPr bwMode="auto">
            <a:xfrm>
              <a:off x="3742" y="2886"/>
              <a:ext cx="408" cy="181"/>
            </a:xfrm>
            <a:prstGeom prst="line">
              <a:avLst/>
            </a:prstGeom>
            <a:noFill/>
            <a:ln w="9525">
              <a:solidFill>
                <a:schemeClr val="tx1"/>
              </a:solidFill>
              <a:round/>
              <a:headEnd/>
              <a:tailEnd/>
            </a:ln>
          </p:spPr>
          <p:txBody>
            <a:bodyPr/>
            <a:lstStyle/>
            <a:p>
              <a:endParaRPr lang="en-GB" sz="2800" b="1"/>
            </a:p>
          </p:txBody>
        </p:sp>
        <p:sp>
          <p:nvSpPr>
            <p:cNvPr id="20494" name="Line 41"/>
            <p:cNvSpPr>
              <a:spLocks noChangeShapeType="1"/>
            </p:cNvSpPr>
            <p:nvPr/>
          </p:nvSpPr>
          <p:spPr bwMode="auto">
            <a:xfrm flipV="1">
              <a:off x="3742" y="2840"/>
              <a:ext cx="113" cy="46"/>
            </a:xfrm>
            <a:prstGeom prst="line">
              <a:avLst/>
            </a:prstGeom>
            <a:noFill/>
            <a:ln w="9525">
              <a:solidFill>
                <a:schemeClr val="tx1"/>
              </a:solidFill>
              <a:round/>
              <a:headEnd/>
              <a:tailEnd/>
            </a:ln>
          </p:spPr>
          <p:txBody>
            <a:bodyPr/>
            <a:lstStyle/>
            <a:p>
              <a:endParaRPr lang="en-GB" sz="2800" b="1"/>
            </a:p>
          </p:txBody>
        </p:sp>
        <p:sp>
          <p:nvSpPr>
            <p:cNvPr id="20495" name="Line 42"/>
            <p:cNvSpPr>
              <a:spLocks noChangeShapeType="1"/>
            </p:cNvSpPr>
            <p:nvPr/>
          </p:nvSpPr>
          <p:spPr bwMode="auto">
            <a:xfrm>
              <a:off x="1429" y="1706"/>
              <a:ext cx="136" cy="91"/>
            </a:xfrm>
            <a:prstGeom prst="line">
              <a:avLst/>
            </a:prstGeom>
            <a:noFill/>
            <a:ln w="9525">
              <a:solidFill>
                <a:schemeClr val="tx1"/>
              </a:solidFill>
              <a:round/>
              <a:headEnd/>
              <a:tailEnd/>
            </a:ln>
          </p:spPr>
          <p:txBody>
            <a:bodyPr/>
            <a:lstStyle/>
            <a:p>
              <a:endParaRPr lang="en-GB" sz="2800" b="1"/>
            </a:p>
          </p:txBody>
        </p:sp>
        <p:sp>
          <p:nvSpPr>
            <p:cNvPr id="20496" name="Line 43"/>
            <p:cNvSpPr>
              <a:spLocks noChangeShapeType="1"/>
            </p:cNvSpPr>
            <p:nvPr/>
          </p:nvSpPr>
          <p:spPr bwMode="auto">
            <a:xfrm>
              <a:off x="1565" y="1797"/>
              <a:ext cx="45" cy="0"/>
            </a:xfrm>
            <a:prstGeom prst="line">
              <a:avLst/>
            </a:prstGeom>
            <a:noFill/>
            <a:ln w="9525">
              <a:solidFill>
                <a:schemeClr val="tx1"/>
              </a:solidFill>
              <a:round/>
              <a:headEnd/>
              <a:tailEnd/>
            </a:ln>
          </p:spPr>
          <p:txBody>
            <a:bodyPr/>
            <a:lstStyle/>
            <a:p>
              <a:endParaRPr lang="en-GB" sz="2800" b="1"/>
            </a:p>
          </p:txBody>
        </p:sp>
        <p:sp>
          <p:nvSpPr>
            <p:cNvPr id="20497" name="Line 44"/>
            <p:cNvSpPr>
              <a:spLocks noChangeShapeType="1"/>
            </p:cNvSpPr>
            <p:nvPr/>
          </p:nvSpPr>
          <p:spPr bwMode="auto">
            <a:xfrm>
              <a:off x="4150" y="2251"/>
              <a:ext cx="227" cy="136"/>
            </a:xfrm>
            <a:prstGeom prst="line">
              <a:avLst/>
            </a:prstGeom>
            <a:noFill/>
            <a:ln w="9525">
              <a:solidFill>
                <a:schemeClr val="tx1"/>
              </a:solidFill>
              <a:round/>
              <a:headEnd/>
              <a:tailEnd/>
            </a:ln>
          </p:spPr>
          <p:txBody>
            <a:bodyPr/>
            <a:lstStyle/>
            <a:p>
              <a:endParaRPr lang="en-GB" sz="2800" b="1"/>
            </a:p>
          </p:txBody>
        </p:sp>
        <p:sp>
          <p:nvSpPr>
            <p:cNvPr id="20498" name="Line 45"/>
            <p:cNvSpPr>
              <a:spLocks noChangeShapeType="1"/>
            </p:cNvSpPr>
            <p:nvPr/>
          </p:nvSpPr>
          <p:spPr bwMode="auto">
            <a:xfrm flipV="1">
              <a:off x="4150" y="2205"/>
              <a:ext cx="68" cy="45"/>
            </a:xfrm>
            <a:prstGeom prst="line">
              <a:avLst/>
            </a:prstGeom>
            <a:noFill/>
            <a:ln w="9525">
              <a:solidFill>
                <a:schemeClr val="tx1"/>
              </a:solidFill>
              <a:round/>
              <a:headEnd/>
              <a:tailEnd/>
            </a:ln>
          </p:spPr>
          <p:txBody>
            <a:bodyPr/>
            <a:lstStyle/>
            <a:p>
              <a:endParaRPr lang="en-GB" sz="2800" b="1"/>
            </a:p>
          </p:txBody>
        </p:sp>
        <p:sp>
          <p:nvSpPr>
            <p:cNvPr id="20499" name="Line 46"/>
            <p:cNvSpPr>
              <a:spLocks noChangeShapeType="1"/>
            </p:cNvSpPr>
            <p:nvPr/>
          </p:nvSpPr>
          <p:spPr bwMode="auto">
            <a:xfrm flipV="1">
              <a:off x="4377" y="2341"/>
              <a:ext cx="68" cy="46"/>
            </a:xfrm>
            <a:prstGeom prst="line">
              <a:avLst/>
            </a:prstGeom>
            <a:noFill/>
            <a:ln w="9525">
              <a:solidFill>
                <a:schemeClr val="tx1"/>
              </a:solidFill>
              <a:round/>
              <a:headEnd/>
              <a:tailEnd/>
            </a:ln>
          </p:spPr>
          <p:txBody>
            <a:bodyPr/>
            <a:lstStyle/>
            <a:p>
              <a:endParaRPr lang="en-GB" sz="2800" b="1"/>
            </a:p>
          </p:txBody>
        </p:sp>
        <p:sp>
          <p:nvSpPr>
            <p:cNvPr id="20500" name="Line 47"/>
            <p:cNvSpPr>
              <a:spLocks noChangeShapeType="1"/>
            </p:cNvSpPr>
            <p:nvPr/>
          </p:nvSpPr>
          <p:spPr bwMode="auto">
            <a:xfrm>
              <a:off x="3424" y="1979"/>
              <a:ext cx="227" cy="90"/>
            </a:xfrm>
            <a:prstGeom prst="line">
              <a:avLst/>
            </a:prstGeom>
            <a:noFill/>
            <a:ln w="9525">
              <a:solidFill>
                <a:schemeClr val="tx1"/>
              </a:solidFill>
              <a:round/>
              <a:headEnd/>
              <a:tailEnd/>
            </a:ln>
          </p:spPr>
          <p:txBody>
            <a:bodyPr/>
            <a:lstStyle/>
            <a:p>
              <a:endParaRPr lang="en-GB" sz="2800" b="1"/>
            </a:p>
          </p:txBody>
        </p:sp>
        <p:sp>
          <p:nvSpPr>
            <p:cNvPr id="20501" name="Line 48"/>
            <p:cNvSpPr>
              <a:spLocks noChangeShapeType="1"/>
            </p:cNvSpPr>
            <p:nvPr/>
          </p:nvSpPr>
          <p:spPr bwMode="auto">
            <a:xfrm flipV="1">
              <a:off x="3424" y="1956"/>
              <a:ext cx="46" cy="23"/>
            </a:xfrm>
            <a:prstGeom prst="line">
              <a:avLst/>
            </a:prstGeom>
            <a:noFill/>
            <a:ln w="9525">
              <a:solidFill>
                <a:schemeClr val="tx1"/>
              </a:solidFill>
              <a:round/>
              <a:headEnd/>
              <a:tailEnd/>
            </a:ln>
          </p:spPr>
          <p:txBody>
            <a:bodyPr/>
            <a:lstStyle/>
            <a:p>
              <a:endParaRPr lang="en-GB" sz="2800" b="1"/>
            </a:p>
          </p:txBody>
        </p:sp>
      </p:grpSp>
      <p:sp>
        <p:nvSpPr>
          <p:cNvPr id="75825" name="Text Box 49"/>
          <p:cNvSpPr txBox="1">
            <a:spLocks noChangeArrowheads="1"/>
          </p:cNvSpPr>
          <p:nvPr/>
        </p:nvSpPr>
        <p:spPr bwMode="auto">
          <a:xfrm>
            <a:off x="3706813" y="1676400"/>
            <a:ext cx="2520950" cy="523220"/>
          </a:xfrm>
          <a:prstGeom prst="rect">
            <a:avLst/>
          </a:prstGeom>
          <a:noFill/>
          <a:ln w="9525">
            <a:noFill/>
            <a:miter lim="800000"/>
            <a:headEnd/>
            <a:tailEnd/>
          </a:ln>
        </p:spPr>
        <p:txBody>
          <a:bodyPr>
            <a:spAutoFit/>
          </a:bodyPr>
          <a:lstStyle/>
          <a:p>
            <a:pPr>
              <a:spcBef>
                <a:spcPct val="50000"/>
              </a:spcBef>
            </a:pPr>
            <a:r>
              <a:rPr lang="en-GB" sz="2800" b="1">
                <a:solidFill>
                  <a:srgbClr val="00FFFF"/>
                </a:solidFill>
              </a:rPr>
              <a:t>Elevators</a:t>
            </a:r>
          </a:p>
        </p:txBody>
      </p:sp>
      <p:sp>
        <p:nvSpPr>
          <p:cNvPr id="75826" name="Line 50"/>
          <p:cNvSpPr>
            <a:spLocks noChangeShapeType="1"/>
          </p:cNvSpPr>
          <p:nvPr/>
        </p:nvSpPr>
        <p:spPr bwMode="auto">
          <a:xfrm>
            <a:off x="4498975" y="2133600"/>
            <a:ext cx="1152525" cy="1008063"/>
          </a:xfrm>
          <a:prstGeom prst="line">
            <a:avLst/>
          </a:prstGeom>
          <a:noFill/>
          <a:ln w="50800">
            <a:solidFill>
              <a:srgbClr val="00FFFF"/>
            </a:solidFill>
            <a:round/>
            <a:headEnd/>
            <a:tailEnd type="triangle" w="med" len="med"/>
          </a:ln>
        </p:spPr>
        <p:txBody>
          <a:bodyPr/>
          <a:lstStyle/>
          <a:p>
            <a:endParaRPr lang="en-GB" sz="2800" b="1"/>
          </a:p>
        </p:txBody>
      </p:sp>
      <p:sp>
        <p:nvSpPr>
          <p:cNvPr id="75827" name="Line 51"/>
          <p:cNvSpPr>
            <a:spLocks noChangeShapeType="1"/>
          </p:cNvSpPr>
          <p:nvPr/>
        </p:nvSpPr>
        <p:spPr bwMode="auto">
          <a:xfrm>
            <a:off x="4500563" y="2133600"/>
            <a:ext cx="2232025" cy="1439863"/>
          </a:xfrm>
          <a:prstGeom prst="line">
            <a:avLst/>
          </a:prstGeom>
          <a:noFill/>
          <a:ln w="50800">
            <a:solidFill>
              <a:srgbClr val="00FFFF"/>
            </a:solidFill>
            <a:round/>
            <a:headEnd/>
            <a:tailEnd type="triangle" w="med" len="med"/>
          </a:ln>
        </p:spPr>
        <p:txBody>
          <a:bodyPr/>
          <a:lstStyle/>
          <a:p>
            <a:endParaRPr lang="en-GB" sz="2800" b="1"/>
          </a:p>
        </p:txBody>
      </p:sp>
      <p:sp>
        <p:nvSpPr>
          <p:cNvPr id="75828" name="Text Box 52"/>
          <p:cNvSpPr txBox="1">
            <a:spLocks noChangeArrowheads="1"/>
          </p:cNvSpPr>
          <p:nvPr/>
        </p:nvSpPr>
        <p:spPr bwMode="auto">
          <a:xfrm>
            <a:off x="6948264" y="1700808"/>
            <a:ext cx="1943100" cy="523220"/>
          </a:xfrm>
          <a:prstGeom prst="rect">
            <a:avLst/>
          </a:prstGeom>
          <a:noFill/>
          <a:ln w="9525">
            <a:noFill/>
            <a:miter lim="800000"/>
            <a:headEnd/>
            <a:tailEnd/>
          </a:ln>
        </p:spPr>
        <p:txBody>
          <a:bodyPr>
            <a:spAutoFit/>
          </a:bodyPr>
          <a:lstStyle/>
          <a:p>
            <a:pPr>
              <a:spcBef>
                <a:spcPct val="50000"/>
              </a:spcBef>
            </a:pPr>
            <a:r>
              <a:rPr lang="en-GB" sz="2800" b="1" dirty="0">
                <a:solidFill>
                  <a:srgbClr val="66FF33"/>
                </a:solidFill>
              </a:rPr>
              <a:t>Rudder</a:t>
            </a:r>
          </a:p>
        </p:txBody>
      </p:sp>
      <p:sp>
        <p:nvSpPr>
          <p:cNvPr id="75829" name="Line 53"/>
          <p:cNvSpPr>
            <a:spLocks noChangeShapeType="1"/>
          </p:cNvSpPr>
          <p:nvPr/>
        </p:nvSpPr>
        <p:spPr bwMode="auto">
          <a:xfrm flipH="1">
            <a:off x="6588125" y="2205038"/>
            <a:ext cx="1079500" cy="792162"/>
          </a:xfrm>
          <a:prstGeom prst="line">
            <a:avLst/>
          </a:prstGeom>
          <a:noFill/>
          <a:ln w="50800">
            <a:solidFill>
              <a:srgbClr val="00FF00"/>
            </a:solidFill>
            <a:round/>
            <a:headEnd/>
            <a:tailEnd type="triangle" w="med" len="med"/>
          </a:ln>
        </p:spPr>
        <p:txBody>
          <a:bodyPr/>
          <a:lstStyle/>
          <a:p>
            <a:endParaRPr lang="en-GB" sz="2800" b="1"/>
          </a:p>
        </p:txBody>
      </p:sp>
      <p:sp>
        <p:nvSpPr>
          <p:cNvPr id="75830" name="Text Box 54"/>
          <p:cNvSpPr txBox="1">
            <a:spLocks noChangeArrowheads="1"/>
          </p:cNvSpPr>
          <p:nvPr/>
        </p:nvSpPr>
        <p:spPr bwMode="auto">
          <a:xfrm>
            <a:off x="468313" y="4868863"/>
            <a:ext cx="2447925" cy="523220"/>
          </a:xfrm>
          <a:prstGeom prst="rect">
            <a:avLst/>
          </a:prstGeom>
          <a:noFill/>
          <a:ln w="9525">
            <a:noFill/>
            <a:miter lim="800000"/>
            <a:headEnd/>
            <a:tailEnd/>
          </a:ln>
        </p:spPr>
        <p:txBody>
          <a:bodyPr>
            <a:spAutoFit/>
          </a:bodyPr>
          <a:lstStyle/>
          <a:p>
            <a:pPr>
              <a:spcBef>
                <a:spcPct val="50000"/>
              </a:spcBef>
            </a:pPr>
            <a:r>
              <a:rPr lang="en-GB" sz="2800" b="1">
                <a:solidFill>
                  <a:srgbClr val="FFFF00"/>
                </a:solidFill>
              </a:rPr>
              <a:t>Ailerons</a:t>
            </a:r>
          </a:p>
        </p:txBody>
      </p:sp>
      <p:sp>
        <p:nvSpPr>
          <p:cNvPr id="75831" name="Line 55"/>
          <p:cNvSpPr>
            <a:spLocks noChangeShapeType="1"/>
          </p:cNvSpPr>
          <p:nvPr/>
        </p:nvSpPr>
        <p:spPr bwMode="auto">
          <a:xfrm flipV="1">
            <a:off x="1258888" y="2781300"/>
            <a:ext cx="1152525" cy="2087563"/>
          </a:xfrm>
          <a:prstGeom prst="line">
            <a:avLst/>
          </a:prstGeom>
          <a:noFill/>
          <a:ln w="50800">
            <a:solidFill>
              <a:srgbClr val="FFFF00"/>
            </a:solidFill>
            <a:round/>
            <a:headEnd/>
            <a:tailEnd type="triangle" w="med" len="med"/>
          </a:ln>
        </p:spPr>
        <p:txBody>
          <a:bodyPr/>
          <a:lstStyle/>
          <a:p>
            <a:endParaRPr lang="en-GB" sz="2800" b="1"/>
          </a:p>
        </p:txBody>
      </p:sp>
      <p:sp>
        <p:nvSpPr>
          <p:cNvPr id="75832" name="Line 56"/>
          <p:cNvSpPr>
            <a:spLocks noChangeShapeType="1"/>
          </p:cNvSpPr>
          <p:nvPr/>
        </p:nvSpPr>
        <p:spPr bwMode="auto">
          <a:xfrm flipV="1">
            <a:off x="1258888" y="4581525"/>
            <a:ext cx="4897437" cy="287338"/>
          </a:xfrm>
          <a:prstGeom prst="line">
            <a:avLst/>
          </a:prstGeom>
          <a:noFill/>
          <a:ln w="50800">
            <a:solidFill>
              <a:srgbClr val="FFFF00"/>
            </a:solidFill>
            <a:round/>
            <a:headEnd/>
            <a:tailEnd type="triangle" w="med" len="med"/>
          </a:ln>
        </p:spPr>
        <p:txBody>
          <a:bodyPr/>
          <a:lstStyle/>
          <a:p>
            <a:endParaRPr lang="en-GB"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5825">
                                            <p:txEl>
                                              <p:pRg st="0" end="0"/>
                                            </p:txEl>
                                          </p:spTgt>
                                        </p:tgtEl>
                                        <p:attrNameLst>
                                          <p:attrName>style.visibility</p:attrName>
                                        </p:attrNameLst>
                                      </p:cBhvr>
                                      <p:to>
                                        <p:strVal val="visible"/>
                                      </p:to>
                                    </p:set>
                                    <p:animEffect transition="in" filter="fade">
                                      <p:cBhvr>
                                        <p:cTn id="13" dur="1000"/>
                                        <p:tgtEl>
                                          <p:spTgt spid="758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5827"/>
                                        </p:tgtEl>
                                        <p:attrNameLst>
                                          <p:attrName>style.visibility</p:attrName>
                                        </p:attrNameLst>
                                      </p:cBhvr>
                                      <p:to>
                                        <p:strVal val="visible"/>
                                      </p:to>
                                    </p:set>
                                    <p:animEffect transition="in" filter="wipe(left)">
                                      <p:cBhvr>
                                        <p:cTn id="18" dur="1000"/>
                                        <p:tgtEl>
                                          <p:spTgt spid="758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5826"/>
                                        </p:tgtEl>
                                        <p:attrNameLst>
                                          <p:attrName>style.visibility</p:attrName>
                                        </p:attrNameLst>
                                      </p:cBhvr>
                                      <p:to>
                                        <p:strVal val="visible"/>
                                      </p:to>
                                    </p:set>
                                    <p:animEffect transition="in" filter="wipe(left)">
                                      <p:cBhvr>
                                        <p:cTn id="21" dur="1000"/>
                                        <p:tgtEl>
                                          <p:spTgt spid="758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5830">
                                            <p:txEl>
                                              <p:pRg st="0" end="0"/>
                                            </p:txEl>
                                          </p:spTgt>
                                        </p:tgtEl>
                                        <p:attrNameLst>
                                          <p:attrName>style.visibility</p:attrName>
                                        </p:attrNameLst>
                                      </p:cBhvr>
                                      <p:to>
                                        <p:strVal val="visible"/>
                                      </p:to>
                                    </p:set>
                                    <p:animEffect transition="in" filter="fade">
                                      <p:cBhvr>
                                        <p:cTn id="26" dur="1000"/>
                                        <p:tgtEl>
                                          <p:spTgt spid="7583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5831"/>
                                        </p:tgtEl>
                                        <p:attrNameLst>
                                          <p:attrName>style.visibility</p:attrName>
                                        </p:attrNameLst>
                                      </p:cBhvr>
                                      <p:to>
                                        <p:strVal val="visible"/>
                                      </p:to>
                                    </p:set>
                                    <p:animEffect transition="in" filter="wipe(left)">
                                      <p:cBhvr>
                                        <p:cTn id="31" dur="1000"/>
                                        <p:tgtEl>
                                          <p:spTgt spid="758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5832"/>
                                        </p:tgtEl>
                                        <p:attrNameLst>
                                          <p:attrName>style.visibility</p:attrName>
                                        </p:attrNameLst>
                                      </p:cBhvr>
                                      <p:to>
                                        <p:strVal val="visible"/>
                                      </p:to>
                                    </p:set>
                                    <p:animEffect transition="in" filter="wipe(left)">
                                      <p:cBhvr>
                                        <p:cTn id="34" dur="1000"/>
                                        <p:tgtEl>
                                          <p:spTgt spid="758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5828">
                                            <p:txEl>
                                              <p:pRg st="0" end="0"/>
                                            </p:txEl>
                                          </p:spTgt>
                                        </p:tgtEl>
                                        <p:attrNameLst>
                                          <p:attrName>style.visibility</p:attrName>
                                        </p:attrNameLst>
                                      </p:cBhvr>
                                      <p:to>
                                        <p:strVal val="visible"/>
                                      </p:to>
                                    </p:set>
                                    <p:animEffect transition="in" filter="fade">
                                      <p:cBhvr>
                                        <p:cTn id="39" dur="1000"/>
                                        <p:tgtEl>
                                          <p:spTgt spid="7582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5829"/>
                                        </p:tgtEl>
                                        <p:attrNameLst>
                                          <p:attrName>style.visibility</p:attrName>
                                        </p:attrNameLst>
                                      </p:cBhvr>
                                      <p:to>
                                        <p:strVal val="visible"/>
                                      </p:to>
                                    </p:set>
                                    <p:animEffect transition="in" filter="wipe(right)">
                                      <p:cBhvr>
                                        <p:cTn id="44" dur="1000"/>
                                        <p:tgtEl>
                                          <p:spTgt spid="7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6" grpId="0" animBg="1"/>
      <p:bldP spid="75827" grpId="0" animBg="1"/>
      <p:bldP spid="75829" grpId="0" animBg="1"/>
      <p:bldP spid="75831" grpId="0" animBg="1"/>
      <p:bldP spid="758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Line 3"/>
          <p:cNvSpPr>
            <a:spLocks noChangeShapeType="1"/>
          </p:cNvSpPr>
          <p:nvPr/>
        </p:nvSpPr>
        <p:spPr bwMode="auto">
          <a:xfrm flipH="1">
            <a:off x="1042988" y="3789363"/>
            <a:ext cx="7129462" cy="0"/>
          </a:xfrm>
          <a:prstGeom prst="line">
            <a:avLst/>
          </a:prstGeom>
          <a:noFill/>
          <a:ln w="73025">
            <a:solidFill>
              <a:srgbClr val="FAFD00"/>
            </a:solidFill>
            <a:round/>
            <a:headEnd/>
            <a:tailEnd type="triangle" w="med" len="med"/>
          </a:ln>
        </p:spPr>
        <p:txBody>
          <a:bodyPr wrap="none" anchor="ctr"/>
          <a:lstStyle/>
          <a:p>
            <a:endParaRPr lang="en-GB"/>
          </a:p>
        </p:txBody>
      </p:sp>
      <p:sp>
        <p:nvSpPr>
          <p:cNvPr id="21507" name="Rectangle 4"/>
          <p:cNvSpPr>
            <a:spLocks noChangeArrowheads="1"/>
          </p:cNvSpPr>
          <p:nvPr/>
        </p:nvSpPr>
        <p:spPr bwMode="auto">
          <a:xfrm>
            <a:off x="0" y="692696"/>
            <a:ext cx="9144000" cy="1628651"/>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smtClean="0">
                <a:solidFill>
                  <a:srgbClr val="FFFF00"/>
                </a:solidFill>
              </a:rPr>
              <a:t>Elevators</a:t>
            </a:r>
          </a:p>
          <a:p>
            <a:pPr algn="ctr" defTabSz="762000" eaLnBrk="0" hangingPunct="0"/>
            <a:endParaRPr lang="en-GB" sz="2800" b="1" dirty="0" smtClean="0">
              <a:solidFill>
                <a:srgbClr val="FFFF00"/>
              </a:solidFill>
            </a:endParaRPr>
          </a:p>
          <a:p>
            <a:pPr algn="ctr" defTabSz="762000" eaLnBrk="0" hangingPunct="0"/>
            <a:r>
              <a:rPr lang="en-GB" sz="2800" b="1" dirty="0" smtClean="0">
                <a:solidFill>
                  <a:srgbClr val="FFFF00"/>
                </a:solidFill>
              </a:rPr>
              <a:t>Longitudinal control affecting pitch</a:t>
            </a:r>
            <a:endParaRPr lang="en-GB" sz="2800" b="1" dirty="0">
              <a:solidFill>
                <a:srgbClr val="FFFF00"/>
              </a:solidFill>
            </a:endParaRPr>
          </a:p>
        </p:txBody>
      </p:sp>
      <p:sp>
        <p:nvSpPr>
          <p:cNvPr id="21508" name="Line 5"/>
          <p:cNvSpPr>
            <a:spLocks noChangeShapeType="1"/>
          </p:cNvSpPr>
          <p:nvPr/>
        </p:nvSpPr>
        <p:spPr bwMode="auto">
          <a:xfrm flipH="1" flipV="1">
            <a:off x="3900488" y="3879850"/>
            <a:ext cx="14287" cy="15875"/>
          </a:xfrm>
          <a:prstGeom prst="line">
            <a:avLst/>
          </a:prstGeom>
          <a:noFill/>
          <a:ln w="12700">
            <a:solidFill>
              <a:srgbClr val="99FFFF"/>
            </a:solidFill>
            <a:round/>
            <a:headEnd/>
            <a:tailEnd/>
          </a:ln>
        </p:spPr>
        <p:txBody>
          <a:bodyPr wrap="none" anchor="ctr"/>
          <a:lstStyle/>
          <a:p>
            <a:endParaRPr lang="en-GB"/>
          </a:p>
        </p:txBody>
      </p:sp>
      <p:grpSp>
        <p:nvGrpSpPr>
          <p:cNvPr id="2" name="Group 6"/>
          <p:cNvGrpSpPr>
            <a:grpSpLocks/>
          </p:cNvGrpSpPr>
          <p:nvPr/>
        </p:nvGrpSpPr>
        <p:grpSpPr bwMode="auto">
          <a:xfrm>
            <a:off x="2247900" y="2884488"/>
            <a:ext cx="4503738" cy="1446212"/>
            <a:chOff x="1416" y="1817"/>
            <a:chExt cx="2837" cy="911"/>
          </a:xfrm>
        </p:grpSpPr>
        <p:sp>
          <p:nvSpPr>
            <p:cNvPr id="21512" name="Freeform 7"/>
            <p:cNvSpPr>
              <a:spLocks/>
            </p:cNvSpPr>
            <p:nvPr/>
          </p:nvSpPr>
          <p:spPr bwMode="auto">
            <a:xfrm>
              <a:off x="3304" y="2076"/>
              <a:ext cx="492" cy="191"/>
            </a:xfrm>
            <a:custGeom>
              <a:avLst/>
              <a:gdLst>
                <a:gd name="T0" fmla="*/ 0 w 492"/>
                <a:gd name="T1" fmla="*/ 150 h 191"/>
                <a:gd name="T2" fmla="*/ 4 w 492"/>
                <a:gd name="T3" fmla="*/ 149 h 191"/>
                <a:gd name="T4" fmla="*/ 13 w 492"/>
                <a:gd name="T5" fmla="*/ 148 h 191"/>
                <a:gd name="T6" fmla="*/ 29 w 492"/>
                <a:gd name="T7" fmla="*/ 148 h 191"/>
                <a:gd name="T8" fmla="*/ 48 w 492"/>
                <a:gd name="T9" fmla="*/ 145 h 191"/>
                <a:gd name="T10" fmla="*/ 71 w 492"/>
                <a:gd name="T11" fmla="*/ 141 h 191"/>
                <a:gd name="T12" fmla="*/ 97 w 492"/>
                <a:gd name="T13" fmla="*/ 138 h 191"/>
                <a:gd name="T14" fmla="*/ 127 w 492"/>
                <a:gd name="T15" fmla="*/ 134 h 191"/>
                <a:gd name="T16" fmla="*/ 157 w 492"/>
                <a:gd name="T17" fmla="*/ 131 h 191"/>
                <a:gd name="T18" fmla="*/ 188 w 492"/>
                <a:gd name="T19" fmla="*/ 128 h 191"/>
                <a:gd name="T20" fmla="*/ 220 w 492"/>
                <a:gd name="T21" fmla="*/ 124 h 191"/>
                <a:gd name="T22" fmla="*/ 251 w 492"/>
                <a:gd name="T23" fmla="*/ 119 h 191"/>
                <a:gd name="T24" fmla="*/ 280 w 492"/>
                <a:gd name="T25" fmla="*/ 115 h 191"/>
                <a:gd name="T26" fmla="*/ 306 w 492"/>
                <a:gd name="T27" fmla="*/ 111 h 191"/>
                <a:gd name="T28" fmla="*/ 329 w 492"/>
                <a:gd name="T29" fmla="*/ 110 h 191"/>
                <a:gd name="T30" fmla="*/ 349 w 492"/>
                <a:gd name="T31" fmla="*/ 106 h 191"/>
                <a:gd name="T32" fmla="*/ 364 w 492"/>
                <a:gd name="T33" fmla="*/ 104 h 191"/>
                <a:gd name="T34" fmla="*/ 376 w 492"/>
                <a:gd name="T35" fmla="*/ 102 h 191"/>
                <a:gd name="T36" fmla="*/ 387 w 492"/>
                <a:gd name="T37" fmla="*/ 97 h 191"/>
                <a:gd name="T38" fmla="*/ 398 w 492"/>
                <a:gd name="T39" fmla="*/ 90 h 191"/>
                <a:gd name="T40" fmla="*/ 409 w 492"/>
                <a:gd name="T41" fmla="*/ 82 h 191"/>
                <a:gd name="T42" fmla="*/ 420 w 492"/>
                <a:gd name="T43" fmla="*/ 73 h 191"/>
                <a:gd name="T44" fmla="*/ 432 w 492"/>
                <a:gd name="T45" fmla="*/ 65 h 191"/>
                <a:gd name="T46" fmla="*/ 441 w 492"/>
                <a:gd name="T47" fmla="*/ 55 h 191"/>
                <a:gd name="T48" fmla="*/ 451 w 492"/>
                <a:gd name="T49" fmla="*/ 45 h 191"/>
                <a:gd name="T50" fmla="*/ 459 w 492"/>
                <a:gd name="T51" fmla="*/ 34 h 191"/>
                <a:gd name="T52" fmla="*/ 466 w 492"/>
                <a:gd name="T53" fmla="*/ 27 h 191"/>
                <a:gd name="T54" fmla="*/ 473 w 492"/>
                <a:gd name="T55" fmla="*/ 18 h 191"/>
                <a:gd name="T56" fmla="*/ 480 w 492"/>
                <a:gd name="T57" fmla="*/ 10 h 191"/>
                <a:gd name="T58" fmla="*/ 484 w 492"/>
                <a:gd name="T59" fmla="*/ 5 h 191"/>
                <a:gd name="T60" fmla="*/ 488 w 492"/>
                <a:gd name="T61" fmla="*/ 1 h 191"/>
                <a:gd name="T62" fmla="*/ 489 w 492"/>
                <a:gd name="T63" fmla="*/ 0 h 191"/>
                <a:gd name="T64" fmla="*/ 491 w 492"/>
                <a:gd name="T65" fmla="*/ 1 h 191"/>
                <a:gd name="T66" fmla="*/ 489 w 492"/>
                <a:gd name="T67" fmla="*/ 177 h 191"/>
                <a:gd name="T68" fmla="*/ 0 w 492"/>
                <a:gd name="T69" fmla="*/ 190 h 191"/>
                <a:gd name="T70" fmla="*/ 0 w 492"/>
                <a:gd name="T71" fmla="*/ 150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1"/>
                <a:gd name="T110" fmla="*/ 492 w 492"/>
                <a:gd name="T111" fmla="*/ 191 h 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1">
                  <a:moveTo>
                    <a:pt x="0" y="150"/>
                  </a:moveTo>
                  <a:lnTo>
                    <a:pt x="4" y="149"/>
                  </a:lnTo>
                  <a:lnTo>
                    <a:pt x="13" y="148"/>
                  </a:lnTo>
                  <a:lnTo>
                    <a:pt x="29" y="148"/>
                  </a:lnTo>
                  <a:lnTo>
                    <a:pt x="48" y="145"/>
                  </a:lnTo>
                  <a:lnTo>
                    <a:pt x="71" y="141"/>
                  </a:lnTo>
                  <a:lnTo>
                    <a:pt x="97" y="138"/>
                  </a:lnTo>
                  <a:lnTo>
                    <a:pt x="127" y="134"/>
                  </a:lnTo>
                  <a:lnTo>
                    <a:pt x="157" y="131"/>
                  </a:lnTo>
                  <a:lnTo>
                    <a:pt x="188" y="128"/>
                  </a:lnTo>
                  <a:lnTo>
                    <a:pt x="220" y="124"/>
                  </a:lnTo>
                  <a:lnTo>
                    <a:pt x="251" y="119"/>
                  </a:lnTo>
                  <a:lnTo>
                    <a:pt x="280" y="115"/>
                  </a:lnTo>
                  <a:lnTo>
                    <a:pt x="306" y="111"/>
                  </a:lnTo>
                  <a:lnTo>
                    <a:pt x="329" y="110"/>
                  </a:lnTo>
                  <a:lnTo>
                    <a:pt x="349" y="106"/>
                  </a:lnTo>
                  <a:lnTo>
                    <a:pt x="364" y="104"/>
                  </a:lnTo>
                  <a:lnTo>
                    <a:pt x="376" y="102"/>
                  </a:lnTo>
                  <a:lnTo>
                    <a:pt x="387" y="97"/>
                  </a:lnTo>
                  <a:lnTo>
                    <a:pt x="398" y="90"/>
                  </a:lnTo>
                  <a:lnTo>
                    <a:pt x="409" y="82"/>
                  </a:lnTo>
                  <a:lnTo>
                    <a:pt x="420" y="73"/>
                  </a:lnTo>
                  <a:lnTo>
                    <a:pt x="432" y="65"/>
                  </a:lnTo>
                  <a:lnTo>
                    <a:pt x="441" y="55"/>
                  </a:lnTo>
                  <a:lnTo>
                    <a:pt x="451" y="45"/>
                  </a:lnTo>
                  <a:lnTo>
                    <a:pt x="459" y="34"/>
                  </a:lnTo>
                  <a:lnTo>
                    <a:pt x="466" y="27"/>
                  </a:lnTo>
                  <a:lnTo>
                    <a:pt x="473" y="18"/>
                  </a:lnTo>
                  <a:lnTo>
                    <a:pt x="480" y="10"/>
                  </a:lnTo>
                  <a:lnTo>
                    <a:pt x="484" y="5"/>
                  </a:lnTo>
                  <a:lnTo>
                    <a:pt x="488" y="1"/>
                  </a:lnTo>
                  <a:lnTo>
                    <a:pt x="489" y="0"/>
                  </a:lnTo>
                  <a:lnTo>
                    <a:pt x="491" y="1"/>
                  </a:lnTo>
                  <a:lnTo>
                    <a:pt x="489" y="177"/>
                  </a:lnTo>
                  <a:lnTo>
                    <a:pt x="0" y="190"/>
                  </a:lnTo>
                  <a:lnTo>
                    <a:pt x="0" y="15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13" name="Freeform 8"/>
            <p:cNvSpPr>
              <a:spLocks/>
            </p:cNvSpPr>
            <p:nvPr/>
          </p:nvSpPr>
          <p:spPr bwMode="auto">
            <a:xfrm>
              <a:off x="3295" y="2079"/>
              <a:ext cx="502" cy="195"/>
            </a:xfrm>
            <a:custGeom>
              <a:avLst/>
              <a:gdLst>
                <a:gd name="T0" fmla="*/ 0 w 502"/>
                <a:gd name="T1" fmla="*/ 151 h 195"/>
                <a:gd name="T2" fmla="*/ 0 w 502"/>
                <a:gd name="T3" fmla="*/ 151 h 195"/>
                <a:gd name="T4" fmla="*/ 4 w 502"/>
                <a:gd name="T5" fmla="*/ 151 h 195"/>
                <a:gd name="T6" fmla="*/ 14 w 502"/>
                <a:gd name="T7" fmla="*/ 149 h 195"/>
                <a:gd name="T8" fmla="*/ 29 w 502"/>
                <a:gd name="T9" fmla="*/ 147 h 195"/>
                <a:gd name="T10" fmla="*/ 49 w 502"/>
                <a:gd name="T11" fmla="*/ 145 h 195"/>
                <a:gd name="T12" fmla="*/ 72 w 502"/>
                <a:gd name="T13" fmla="*/ 143 h 195"/>
                <a:gd name="T14" fmla="*/ 100 w 502"/>
                <a:gd name="T15" fmla="*/ 140 h 195"/>
                <a:gd name="T16" fmla="*/ 129 w 502"/>
                <a:gd name="T17" fmla="*/ 136 h 195"/>
                <a:gd name="T18" fmla="*/ 161 w 502"/>
                <a:gd name="T19" fmla="*/ 132 h 195"/>
                <a:gd name="T20" fmla="*/ 192 w 502"/>
                <a:gd name="T21" fmla="*/ 128 h 195"/>
                <a:gd name="T22" fmla="*/ 225 w 502"/>
                <a:gd name="T23" fmla="*/ 125 h 195"/>
                <a:gd name="T24" fmla="*/ 256 w 502"/>
                <a:gd name="T25" fmla="*/ 121 h 195"/>
                <a:gd name="T26" fmla="*/ 285 w 502"/>
                <a:gd name="T27" fmla="*/ 119 h 195"/>
                <a:gd name="T28" fmla="*/ 314 w 502"/>
                <a:gd name="T29" fmla="*/ 114 h 195"/>
                <a:gd name="T30" fmla="*/ 337 w 502"/>
                <a:gd name="T31" fmla="*/ 112 h 195"/>
                <a:gd name="T32" fmla="*/ 357 w 502"/>
                <a:gd name="T33" fmla="*/ 109 h 195"/>
                <a:gd name="T34" fmla="*/ 372 w 502"/>
                <a:gd name="T35" fmla="*/ 106 h 195"/>
                <a:gd name="T36" fmla="*/ 384 w 502"/>
                <a:gd name="T37" fmla="*/ 104 h 195"/>
                <a:gd name="T38" fmla="*/ 395 w 502"/>
                <a:gd name="T39" fmla="*/ 99 h 195"/>
                <a:gd name="T40" fmla="*/ 407 w 502"/>
                <a:gd name="T41" fmla="*/ 92 h 195"/>
                <a:gd name="T42" fmla="*/ 418 w 502"/>
                <a:gd name="T43" fmla="*/ 84 h 195"/>
                <a:gd name="T44" fmla="*/ 429 w 502"/>
                <a:gd name="T45" fmla="*/ 76 h 195"/>
                <a:gd name="T46" fmla="*/ 441 w 502"/>
                <a:gd name="T47" fmla="*/ 66 h 195"/>
                <a:gd name="T48" fmla="*/ 451 w 502"/>
                <a:gd name="T49" fmla="*/ 56 h 195"/>
                <a:gd name="T50" fmla="*/ 460 w 502"/>
                <a:gd name="T51" fmla="*/ 46 h 195"/>
                <a:gd name="T52" fmla="*/ 469 w 502"/>
                <a:gd name="T53" fmla="*/ 35 h 195"/>
                <a:gd name="T54" fmla="*/ 476 w 502"/>
                <a:gd name="T55" fmla="*/ 26 h 195"/>
                <a:gd name="T56" fmla="*/ 484 w 502"/>
                <a:gd name="T57" fmla="*/ 18 h 195"/>
                <a:gd name="T58" fmla="*/ 490 w 502"/>
                <a:gd name="T59" fmla="*/ 10 h 195"/>
                <a:gd name="T60" fmla="*/ 494 w 502"/>
                <a:gd name="T61" fmla="*/ 5 h 195"/>
                <a:gd name="T62" fmla="*/ 498 w 502"/>
                <a:gd name="T63" fmla="*/ 1 h 195"/>
                <a:gd name="T64" fmla="*/ 499 w 502"/>
                <a:gd name="T65" fmla="*/ 0 h 195"/>
                <a:gd name="T66" fmla="*/ 501 w 502"/>
                <a:gd name="T67" fmla="*/ 1 h 195"/>
                <a:gd name="T68" fmla="*/ 501 w 502"/>
                <a:gd name="T69" fmla="*/ 183 h 195"/>
                <a:gd name="T70" fmla="*/ 0 w 502"/>
                <a:gd name="T71" fmla="*/ 194 h 195"/>
                <a:gd name="T72" fmla="*/ 0 w 502"/>
                <a:gd name="T73" fmla="*/ 151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2"/>
                <a:gd name="T112" fmla="*/ 0 h 195"/>
                <a:gd name="T113" fmla="*/ 502 w 502"/>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2" h="195">
                  <a:moveTo>
                    <a:pt x="0" y="151"/>
                  </a:moveTo>
                  <a:lnTo>
                    <a:pt x="0" y="151"/>
                  </a:lnTo>
                  <a:lnTo>
                    <a:pt x="4" y="151"/>
                  </a:lnTo>
                  <a:lnTo>
                    <a:pt x="14" y="149"/>
                  </a:lnTo>
                  <a:lnTo>
                    <a:pt x="29" y="147"/>
                  </a:lnTo>
                  <a:lnTo>
                    <a:pt x="49" y="145"/>
                  </a:lnTo>
                  <a:lnTo>
                    <a:pt x="72" y="143"/>
                  </a:lnTo>
                  <a:lnTo>
                    <a:pt x="100" y="140"/>
                  </a:lnTo>
                  <a:lnTo>
                    <a:pt x="129" y="136"/>
                  </a:lnTo>
                  <a:lnTo>
                    <a:pt x="161" y="132"/>
                  </a:lnTo>
                  <a:lnTo>
                    <a:pt x="192" y="128"/>
                  </a:lnTo>
                  <a:lnTo>
                    <a:pt x="225" y="125"/>
                  </a:lnTo>
                  <a:lnTo>
                    <a:pt x="256" y="121"/>
                  </a:lnTo>
                  <a:lnTo>
                    <a:pt x="285" y="119"/>
                  </a:lnTo>
                  <a:lnTo>
                    <a:pt x="314" y="114"/>
                  </a:lnTo>
                  <a:lnTo>
                    <a:pt x="337" y="112"/>
                  </a:lnTo>
                  <a:lnTo>
                    <a:pt x="357" y="109"/>
                  </a:lnTo>
                  <a:lnTo>
                    <a:pt x="372" y="106"/>
                  </a:lnTo>
                  <a:lnTo>
                    <a:pt x="384" y="104"/>
                  </a:lnTo>
                  <a:lnTo>
                    <a:pt x="395" y="99"/>
                  </a:lnTo>
                  <a:lnTo>
                    <a:pt x="407" y="92"/>
                  </a:lnTo>
                  <a:lnTo>
                    <a:pt x="418" y="84"/>
                  </a:lnTo>
                  <a:lnTo>
                    <a:pt x="429" y="76"/>
                  </a:lnTo>
                  <a:lnTo>
                    <a:pt x="441" y="66"/>
                  </a:lnTo>
                  <a:lnTo>
                    <a:pt x="451" y="56"/>
                  </a:lnTo>
                  <a:lnTo>
                    <a:pt x="460" y="46"/>
                  </a:lnTo>
                  <a:lnTo>
                    <a:pt x="469" y="35"/>
                  </a:lnTo>
                  <a:lnTo>
                    <a:pt x="476" y="26"/>
                  </a:lnTo>
                  <a:lnTo>
                    <a:pt x="484" y="18"/>
                  </a:lnTo>
                  <a:lnTo>
                    <a:pt x="490" y="10"/>
                  </a:lnTo>
                  <a:lnTo>
                    <a:pt x="494" y="5"/>
                  </a:lnTo>
                  <a:lnTo>
                    <a:pt x="498" y="1"/>
                  </a:lnTo>
                  <a:lnTo>
                    <a:pt x="499" y="0"/>
                  </a:lnTo>
                  <a:lnTo>
                    <a:pt x="501" y="1"/>
                  </a:lnTo>
                  <a:lnTo>
                    <a:pt x="501" y="183"/>
                  </a:lnTo>
                  <a:lnTo>
                    <a:pt x="0" y="194"/>
                  </a:lnTo>
                  <a:lnTo>
                    <a:pt x="0" y="15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14" name="Freeform 9"/>
            <p:cNvSpPr>
              <a:spLocks/>
            </p:cNvSpPr>
            <p:nvPr/>
          </p:nvSpPr>
          <p:spPr bwMode="auto">
            <a:xfrm>
              <a:off x="1610" y="1817"/>
              <a:ext cx="2640" cy="698"/>
            </a:xfrm>
            <a:custGeom>
              <a:avLst/>
              <a:gdLst>
                <a:gd name="T0" fmla="*/ 3 w 2640"/>
                <a:gd name="T1" fmla="*/ 609 h 698"/>
                <a:gd name="T2" fmla="*/ 32 w 2640"/>
                <a:gd name="T3" fmla="*/ 487 h 698"/>
                <a:gd name="T4" fmla="*/ 74 w 2640"/>
                <a:gd name="T5" fmla="*/ 479 h 698"/>
                <a:gd name="T6" fmla="*/ 110 w 2640"/>
                <a:gd name="T7" fmla="*/ 475 h 698"/>
                <a:gd name="T8" fmla="*/ 142 w 2640"/>
                <a:gd name="T9" fmla="*/ 468 h 698"/>
                <a:gd name="T10" fmla="*/ 173 w 2640"/>
                <a:gd name="T11" fmla="*/ 463 h 698"/>
                <a:gd name="T12" fmla="*/ 205 w 2640"/>
                <a:gd name="T13" fmla="*/ 458 h 698"/>
                <a:gd name="T14" fmla="*/ 238 w 2640"/>
                <a:gd name="T15" fmla="*/ 454 h 698"/>
                <a:gd name="T16" fmla="*/ 275 w 2640"/>
                <a:gd name="T17" fmla="*/ 449 h 698"/>
                <a:gd name="T18" fmla="*/ 317 w 2640"/>
                <a:gd name="T19" fmla="*/ 445 h 698"/>
                <a:gd name="T20" fmla="*/ 368 w 2640"/>
                <a:gd name="T21" fmla="*/ 440 h 698"/>
                <a:gd name="T22" fmla="*/ 428 w 2640"/>
                <a:gd name="T23" fmla="*/ 433 h 698"/>
                <a:gd name="T24" fmla="*/ 558 w 2640"/>
                <a:gd name="T25" fmla="*/ 370 h 698"/>
                <a:gd name="T26" fmla="*/ 680 w 2640"/>
                <a:gd name="T27" fmla="*/ 325 h 698"/>
                <a:gd name="T28" fmla="*/ 796 w 2640"/>
                <a:gd name="T29" fmla="*/ 294 h 698"/>
                <a:gd name="T30" fmla="*/ 904 w 2640"/>
                <a:gd name="T31" fmla="*/ 275 h 698"/>
                <a:gd name="T32" fmla="*/ 1001 w 2640"/>
                <a:gd name="T33" fmla="*/ 267 h 698"/>
                <a:gd name="T34" fmla="*/ 1091 w 2640"/>
                <a:gd name="T35" fmla="*/ 268 h 698"/>
                <a:gd name="T36" fmla="*/ 1169 w 2640"/>
                <a:gd name="T37" fmla="*/ 275 h 698"/>
                <a:gd name="T38" fmla="*/ 1238 w 2640"/>
                <a:gd name="T39" fmla="*/ 285 h 698"/>
                <a:gd name="T40" fmla="*/ 1295 w 2640"/>
                <a:gd name="T41" fmla="*/ 298 h 698"/>
                <a:gd name="T42" fmla="*/ 1339 w 2640"/>
                <a:gd name="T43" fmla="*/ 313 h 698"/>
                <a:gd name="T44" fmla="*/ 1382 w 2640"/>
                <a:gd name="T45" fmla="*/ 330 h 698"/>
                <a:gd name="T46" fmla="*/ 1457 w 2640"/>
                <a:gd name="T47" fmla="*/ 352 h 698"/>
                <a:gd name="T48" fmla="*/ 1541 w 2640"/>
                <a:gd name="T49" fmla="*/ 372 h 698"/>
                <a:gd name="T50" fmla="*/ 1619 w 2640"/>
                <a:gd name="T51" fmla="*/ 388 h 698"/>
                <a:gd name="T52" fmla="*/ 1678 w 2640"/>
                <a:gd name="T53" fmla="*/ 400 h 698"/>
                <a:gd name="T54" fmla="*/ 1704 w 2640"/>
                <a:gd name="T55" fmla="*/ 404 h 698"/>
                <a:gd name="T56" fmla="*/ 1716 w 2640"/>
                <a:gd name="T57" fmla="*/ 407 h 698"/>
                <a:gd name="T58" fmla="*/ 1743 w 2640"/>
                <a:gd name="T59" fmla="*/ 414 h 698"/>
                <a:gd name="T60" fmla="*/ 1784 w 2640"/>
                <a:gd name="T61" fmla="*/ 421 h 698"/>
                <a:gd name="T62" fmla="*/ 1832 w 2640"/>
                <a:gd name="T63" fmla="*/ 427 h 698"/>
                <a:gd name="T64" fmla="*/ 1889 w 2640"/>
                <a:gd name="T65" fmla="*/ 432 h 698"/>
                <a:gd name="T66" fmla="*/ 1946 w 2640"/>
                <a:gd name="T67" fmla="*/ 430 h 698"/>
                <a:gd name="T68" fmla="*/ 2004 w 2640"/>
                <a:gd name="T69" fmla="*/ 424 h 698"/>
                <a:gd name="T70" fmla="*/ 2056 w 2640"/>
                <a:gd name="T71" fmla="*/ 408 h 698"/>
                <a:gd name="T72" fmla="*/ 2102 w 2640"/>
                <a:gd name="T73" fmla="*/ 383 h 698"/>
                <a:gd name="T74" fmla="*/ 2137 w 2640"/>
                <a:gd name="T75" fmla="*/ 345 h 698"/>
                <a:gd name="T76" fmla="*/ 2301 w 2640"/>
                <a:gd name="T77" fmla="*/ 48 h 698"/>
                <a:gd name="T78" fmla="*/ 2311 w 2640"/>
                <a:gd name="T79" fmla="*/ 34 h 698"/>
                <a:gd name="T80" fmla="*/ 2341 w 2640"/>
                <a:gd name="T81" fmla="*/ 12 h 698"/>
                <a:gd name="T82" fmla="*/ 2388 w 2640"/>
                <a:gd name="T83" fmla="*/ 4 h 698"/>
                <a:gd name="T84" fmla="*/ 2426 w 2640"/>
                <a:gd name="T85" fmla="*/ 4 h 698"/>
                <a:gd name="T86" fmla="*/ 2467 w 2640"/>
                <a:gd name="T87" fmla="*/ 0 h 698"/>
                <a:gd name="T88" fmla="*/ 2505 w 2640"/>
                <a:gd name="T89" fmla="*/ 1 h 698"/>
                <a:gd name="T90" fmla="*/ 2532 w 2640"/>
                <a:gd name="T91" fmla="*/ 1 h 698"/>
                <a:gd name="T92" fmla="*/ 2543 w 2640"/>
                <a:gd name="T93" fmla="*/ 1 h 698"/>
                <a:gd name="T94" fmla="*/ 2561 w 2640"/>
                <a:gd name="T95" fmla="*/ 122 h 698"/>
                <a:gd name="T96" fmla="*/ 2578 w 2640"/>
                <a:gd name="T97" fmla="*/ 242 h 698"/>
                <a:gd name="T98" fmla="*/ 2595 w 2640"/>
                <a:gd name="T99" fmla="*/ 363 h 698"/>
                <a:gd name="T100" fmla="*/ 2612 w 2640"/>
                <a:gd name="T101" fmla="*/ 482 h 698"/>
                <a:gd name="T102" fmla="*/ 2631 w 2640"/>
                <a:gd name="T103" fmla="*/ 604 h 698"/>
                <a:gd name="T104" fmla="*/ 2638 w 2640"/>
                <a:gd name="T105" fmla="*/ 654 h 698"/>
                <a:gd name="T106" fmla="*/ 2635 w 2640"/>
                <a:gd name="T107" fmla="*/ 665 h 698"/>
                <a:gd name="T108" fmla="*/ 2612 w 2640"/>
                <a:gd name="T109" fmla="*/ 672 h 6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0"/>
                <a:gd name="T166" fmla="*/ 0 h 698"/>
                <a:gd name="T167" fmla="*/ 2640 w 2640"/>
                <a:gd name="T168" fmla="*/ 698 h 6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0" h="698">
                  <a:moveTo>
                    <a:pt x="2439" y="696"/>
                  </a:moveTo>
                  <a:lnTo>
                    <a:pt x="2439" y="621"/>
                  </a:lnTo>
                  <a:lnTo>
                    <a:pt x="3" y="609"/>
                  </a:lnTo>
                  <a:lnTo>
                    <a:pt x="0" y="493"/>
                  </a:lnTo>
                  <a:lnTo>
                    <a:pt x="17" y="490"/>
                  </a:lnTo>
                  <a:lnTo>
                    <a:pt x="32" y="487"/>
                  </a:lnTo>
                  <a:lnTo>
                    <a:pt x="47" y="484"/>
                  </a:lnTo>
                  <a:lnTo>
                    <a:pt x="62" y="483"/>
                  </a:lnTo>
                  <a:lnTo>
                    <a:pt x="74" y="479"/>
                  </a:lnTo>
                  <a:lnTo>
                    <a:pt x="86" y="477"/>
                  </a:lnTo>
                  <a:lnTo>
                    <a:pt x="98" y="475"/>
                  </a:lnTo>
                  <a:lnTo>
                    <a:pt x="110" y="475"/>
                  </a:lnTo>
                  <a:lnTo>
                    <a:pt x="121" y="471"/>
                  </a:lnTo>
                  <a:lnTo>
                    <a:pt x="132" y="469"/>
                  </a:lnTo>
                  <a:lnTo>
                    <a:pt x="142" y="468"/>
                  </a:lnTo>
                  <a:lnTo>
                    <a:pt x="153" y="467"/>
                  </a:lnTo>
                  <a:lnTo>
                    <a:pt x="163" y="464"/>
                  </a:lnTo>
                  <a:lnTo>
                    <a:pt x="173" y="463"/>
                  </a:lnTo>
                  <a:lnTo>
                    <a:pt x="184" y="462"/>
                  </a:lnTo>
                  <a:lnTo>
                    <a:pt x="194" y="460"/>
                  </a:lnTo>
                  <a:lnTo>
                    <a:pt x="205" y="458"/>
                  </a:lnTo>
                  <a:lnTo>
                    <a:pt x="217" y="457"/>
                  </a:lnTo>
                  <a:lnTo>
                    <a:pt x="227" y="456"/>
                  </a:lnTo>
                  <a:lnTo>
                    <a:pt x="238" y="454"/>
                  </a:lnTo>
                  <a:lnTo>
                    <a:pt x="249" y="452"/>
                  </a:lnTo>
                  <a:lnTo>
                    <a:pt x="262" y="450"/>
                  </a:lnTo>
                  <a:lnTo>
                    <a:pt x="275" y="449"/>
                  </a:lnTo>
                  <a:lnTo>
                    <a:pt x="288" y="448"/>
                  </a:lnTo>
                  <a:lnTo>
                    <a:pt x="303" y="447"/>
                  </a:lnTo>
                  <a:lnTo>
                    <a:pt x="317" y="445"/>
                  </a:lnTo>
                  <a:lnTo>
                    <a:pt x="334" y="443"/>
                  </a:lnTo>
                  <a:lnTo>
                    <a:pt x="349" y="442"/>
                  </a:lnTo>
                  <a:lnTo>
                    <a:pt x="368" y="440"/>
                  </a:lnTo>
                  <a:lnTo>
                    <a:pt x="388" y="437"/>
                  </a:lnTo>
                  <a:lnTo>
                    <a:pt x="407" y="436"/>
                  </a:lnTo>
                  <a:lnTo>
                    <a:pt x="428" y="433"/>
                  </a:lnTo>
                  <a:lnTo>
                    <a:pt x="473" y="410"/>
                  </a:lnTo>
                  <a:lnTo>
                    <a:pt x="516" y="389"/>
                  </a:lnTo>
                  <a:lnTo>
                    <a:pt x="558" y="370"/>
                  </a:lnTo>
                  <a:lnTo>
                    <a:pt x="600" y="354"/>
                  </a:lnTo>
                  <a:lnTo>
                    <a:pt x="641" y="339"/>
                  </a:lnTo>
                  <a:lnTo>
                    <a:pt x="680" y="325"/>
                  </a:lnTo>
                  <a:lnTo>
                    <a:pt x="720" y="314"/>
                  </a:lnTo>
                  <a:lnTo>
                    <a:pt x="758" y="304"/>
                  </a:lnTo>
                  <a:lnTo>
                    <a:pt x="796" y="294"/>
                  </a:lnTo>
                  <a:lnTo>
                    <a:pt x="833" y="287"/>
                  </a:lnTo>
                  <a:lnTo>
                    <a:pt x="868" y="281"/>
                  </a:lnTo>
                  <a:lnTo>
                    <a:pt x="904" y="275"/>
                  </a:lnTo>
                  <a:lnTo>
                    <a:pt x="937" y="272"/>
                  </a:lnTo>
                  <a:lnTo>
                    <a:pt x="969" y="268"/>
                  </a:lnTo>
                  <a:lnTo>
                    <a:pt x="1001" y="267"/>
                  </a:lnTo>
                  <a:lnTo>
                    <a:pt x="1032" y="266"/>
                  </a:lnTo>
                  <a:lnTo>
                    <a:pt x="1062" y="266"/>
                  </a:lnTo>
                  <a:lnTo>
                    <a:pt x="1091" y="268"/>
                  </a:lnTo>
                  <a:lnTo>
                    <a:pt x="1117" y="270"/>
                  </a:lnTo>
                  <a:lnTo>
                    <a:pt x="1144" y="273"/>
                  </a:lnTo>
                  <a:lnTo>
                    <a:pt x="1169" y="275"/>
                  </a:lnTo>
                  <a:lnTo>
                    <a:pt x="1193" y="278"/>
                  </a:lnTo>
                  <a:lnTo>
                    <a:pt x="1216" y="282"/>
                  </a:lnTo>
                  <a:lnTo>
                    <a:pt x="1238" y="285"/>
                  </a:lnTo>
                  <a:lnTo>
                    <a:pt x="1258" y="289"/>
                  </a:lnTo>
                  <a:lnTo>
                    <a:pt x="1277" y="294"/>
                  </a:lnTo>
                  <a:lnTo>
                    <a:pt x="1295" y="298"/>
                  </a:lnTo>
                  <a:lnTo>
                    <a:pt x="1311" y="303"/>
                  </a:lnTo>
                  <a:lnTo>
                    <a:pt x="1326" y="308"/>
                  </a:lnTo>
                  <a:lnTo>
                    <a:pt x="1339" y="313"/>
                  </a:lnTo>
                  <a:lnTo>
                    <a:pt x="1350" y="317"/>
                  </a:lnTo>
                  <a:lnTo>
                    <a:pt x="1361" y="320"/>
                  </a:lnTo>
                  <a:lnTo>
                    <a:pt x="1382" y="330"/>
                  </a:lnTo>
                  <a:lnTo>
                    <a:pt x="1405" y="336"/>
                  </a:lnTo>
                  <a:lnTo>
                    <a:pt x="1430" y="344"/>
                  </a:lnTo>
                  <a:lnTo>
                    <a:pt x="1457" y="352"/>
                  </a:lnTo>
                  <a:lnTo>
                    <a:pt x="1485" y="357"/>
                  </a:lnTo>
                  <a:lnTo>
                    <a:pt x="1513" y="366"/>
                  </a:lnTo>
                  <a:lnTo>
                    <a:pt x="1541" y="372"/>
                  </a:lnTo>
                  <a:lnTo>
                    <a:pt x="1568" y="379"/>
                  </a:lnTo>
                  <a:lnTo>
                    <a:pt x="1594" y="383"/>
                  </a:lnTo>
                  <a:lnTo>
                    <a:pt x="1619" y="388"/>
                  </a:lnTo>
                  <a:lnTo>
                    <a:pt x="1642" y="392"/>
                  </a:lnTo>
                  <a:lnTo>
                    <a:pt x="1660" y="397"/>
                  </a:lnTo>
                  <a:lnTo>
                    <a:pt x="1678" y="400"/>
                  </a:lnTo>
                  <a:lnTo>
                    <a:pt x="1691" y="402"/>
                  </a:lnTo>
                  <a:lnTo>
                    <a:pt x="1699" y="403"/>
                  </a:lnTo>
                  <a:lnTo>
                    <a:pt x="1704" y="404"/>
                  </a:lnTo>
                  <a:lnTo>
                    <a:pt x="1706" y="405"/>
                  </a:lnTo>
                  <a:lnTo>
                    <a:pt x="1711" y="405"/>
                  </a:lnTo>
                  <a:lnTo>
                    <a:pt x="1716" y="407"/>
                  </a:lnTo>
                  <a:lnTo>
                    <a:pt x="1724" y="410"/>
                  </a:lnTo>
                  <a:lnTo>
                    <a:pt x="1733" y="410"/>
                  </a:lnTo>
                  <a:lnTo>
                    <a:pt x="1743" y="414"/>
                  </a:lnTo>
                  <a:lnTo>
                    <a:pt x="1755" y="416"/>
                  </a:lnTo>
                  <a:lnTo>
                    <a:pt x="1768" y="417"/>
                  </a:lnTo>
                  <a:lnTo>
                    <a:pt x="1784" y="421"/>
                  </a:lnTo>
                  <a:lnTo>
                    <a:pt x="1799" y="423"/>
                  </a:lnTo>
                  <a:lnTo>
                    <a:pt x="1815" y="425"/>
                  </a:lnTo>
                  <a:lnTo>
                    <a:pt x="1832" y="427"/>
                  </a:lnTo>
                  <a:lnTo>
                    <a:pt x="1850" y="428"/>
                  </a:lnTo>
                  <a:lnTo>
                    <a:pt x="1869" y="429"/>
                  </a:lnTo>
                  <a:lnTo>
                    <a:pt x="1889" y="432"/>
                  </a:lnTo>
                  <a:lnTo>
                    <a:pt x="1908" y="432"/>
                  </a:lnTo>
                  <a:lnTo>
                    <a:pt x="1928" y="431"/>
                  </a:lnTo>
                  <a:lnTo>
                    <a:pt x="1946" y="430"/>
                  </a:lnTo>
                  <a:lnTo>
                    <a:pt x="1966" y="430"/>
                  </a:lnTo>
                  <a:lnTo>
                    <a:pt x="1985" y="427"/>
                  </a:lnTo>
                  <a:lnTo>
                    <a:pt x="2004" y="424"/>
                  </a:lnTo>
                  <a:lnTo>
                    <a:pt x="2021" y="419"/>
                  </a:lnTo>
                  <a:lnTo>
                    <a:pt x="2040" y="415"/>
                  </a:lnTo>
                  <a:lnTo>
                    <a:pt x="2056" y="408"/>
                  </a:lnTo>
                  <a:lnTo>
                    <a:pt x="2072" y="402"/>
                  </a:lnTo>
                  <a:lnTo>
                    <a:pt x="2089" y="393"/>
                  </a:lnTo>
                  <a:lnTo>
                    <a:pt x="2102" y="383"/>
                  </a:lnTo>
                  <a:lnTo>
                    <a:pt x="2116" y="372"/>
                  </a:lnTo>
                  <a:lnTo>
                    <a:pt x="2128" y="360"/>
                  </a:lnTo>
                  <a:lnTo>
                    <a:pt x="2137" y="345"/>
                  </a:lnTo>
                  <a:lnTo>
                    <a:pt x="2147" y="330"/>
                  </a:lnTo>
                  <a:lnTo>
                    <a:pt x="2155" y="313"/>
                  </a:lnTo>
                  <a:lnTo>
                    <a:pt x="2301" y="48"/>
                  </a:lnTo>
                  <a:lnTo>
                    <a:pt x="2303" y="46"/>
                  </a:lnTo>
                  <a:lnTo>
                    <a:pt x="2307" y="40"/>
                  </a:lnTo>
                  <a:lnTo>
                    <a:pt x="2311" y="34"/>
                  </a:lnTo>
                  <a:lnTo>
                    <a:pt x="2318" y="26"/>
                  </a:lnTo>
                  <a:lnTo>
                    <a:pt x="2328" y="18"/>
                  </a:lnTo>
                  <a:lnTo>
                    <a:pt x="2341" y="12"/>
                  </a:lnTo>
                  <a:lnTo>
                    <a:pt x="2357" y="8"/>
                  </a:lnTo>
                  <a:lnTo>
                    <a:pt x="2376" y="5"/>
                  </a:lnTo>
                  <a:lnTo>
                    <a:pt x="2388" y="4"/>
                  </a:lnTo>
                  <a:lnTo>
                    <a:pt x="2400" y="4"/>
                  </a:lnTo>
                  <a:lnTo>
                    <a:pt x="2413" y="4"/>
                  </a:lnTo>
                  <a:lnTo>
                    <a:pt x="2426" y="4"/>
                  </a:lnTo>
                  <a:lnTo>
                    <a:pt x="2441" y="2"/>
                  </a:lnTo>
                  <a:lnTo>
                    <a:pt x="2455" y="3"/>
                  </a:lnTo>
                  <a:lnTo>
                    <a:pt x="2467" y="0"/>
                  </a:lnTo>
                  <a:lnTo>
                    <a:pt x="2481" y="1"/>
                  </a:lnTo>
                  <a:lnTo>
                    <a:pt x="2494" y="0"/>
                  </a:lnTo>
                  <a:lnTo>
                    <a:pt x="2505" y="1"/>
                  </a:lnTo>
                  <a:lnTo>
                    <a:pt x="2515" y="0"/>
                  </a:lnTo>
                  <a:lnTo>
                    <a:pt x="2524" y="0"/>
                  </a:lnTo>
                  <a:lnTo>
                    <a:pt x="2532" y="1"/>
                  </a:lnTo>
                  <a:lnTo>
                    <a:pt x="2537" y="1"/>
                  </a:lnTo>
                  <a:lnTo>
                    <a:pt x="2541" y="1"/>
                  </a:lnTo>
                  <a:lnTo>
                    <a:pt x="2543" y="1"/>
                  </a:lnTo>
                  <a:lnTo>
                    <a:pt x="2550" y="43"/>
                  </a:lnTo>
                  <a:lnTo>
                    <a:pt x="2556" y="83"/>
                  </a:lnTo>
                  <a:lnTo>
                    <a:pt x="2561" y="122"/>
                  </a:lnTo>
                  <a:lnTo>
                    <a:pt x="2568" y="164"/>
                  </a:lnTo>
                  <a:lnTo>
                    <a:pt x="2574" y="203"/>
                  </a:lnTo>
                  <a:lnTo>
                    <a:pt x="2578" y="242"/>
                  </a:lnTo>
                  <a:lnTo>
                    <a:pt x="2583" y="284"/>
                  </a:lnTo>
                  <a:lnTo>
                    <a:pt x="2590" y="325"/>
                  </a:lnTo>
                  <a:lnTo>
                    <a:pt x="2595" y="363"/>
                  </a:lnTo>
                  <a:lnTo>
                    <a:pt x="2600" y="404"/>
                  </a:lnTo>
                  <a:lnTo>
                    <a:pt x="2606" y="444"/>
                  </a:lnTo>
                  <a:lnTo>
                    <a:pt x="2612" y="482"/>
                  </a:lnTo>
                  <a:lnTo>
                    <a:pt x="2618" y="524"/>
                  </a:lnTo>
                  <a:lnTo>
                    <a:pt x="2625" y="564"/>
                  </a:lnTo>
                  <a:lnTo>
                    <a:pt x="2631" y="604"/>
                  </a:lnTo>
                  <a:lnTo>
                    <a:pt x="2637" y="644"/>
                  </a:lnTo>
                  <a:lnTo>
                    <a:pt x="2638" y="649"/>
                  </a:lnTo>
                  <a:lnTo>
                    <a:pt x="2638" y="654"/>
                  </a:lnTo>
                  <a:lnTo>
                    <a:pt x="2639" y="658"/>
                  </a:lnTo>
                  <a:lnTo>
                    <a:pt x="2637" y="661"/>
                  </a:lnTo>
                  <a:lnTo>
                    <a:pt x="2635" y="665"/>
                  </a:lnTo>
                  <a:lnTo>
                    <a:pt x="2631" y="668"/>
                  </a:lnTo>
                  <a:lnTo>
                    <a:pt x="2623" y="670"/>
                  </a:lnTo>
                  <a:lnTo>
                    <a:pt x="2612" y="672"/>
                  </a:lnTo>
                  <a:lnTo>
                    <a:pt x="2475" y="697"/>
                  </a:lnTo>
                  <a:lnTo>
                    <a:pt x="2439" y="696"/>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15" name="Freeform 10"/>
            <p:cNvSpPr>
              <a:spLocks/>
            </p:cNvSpPr>
            <p:nvPr/>
          </p:nvSpPr>
          <p:spPr bwMode="auto">
            <a:xfrm>
              <a:off x="1601" y="1822"/>
              <a:ext cx="2652" cy="702"/>
            </a:xfrm>
            <a:custGeom>
              <a:avLst/>
              <a:gdLst>
                <a:gd name="T0" fmla="*/ 3 w 2652"/>
                <a:gd name="T1" fmla="*/ 609 h 702"/>
                <a:gd name="T2" fmla="*/ 32 w 2652"/>
                <a:gd name="T3" fmla="*/ 486 h 702"/>
                <a:gd name="T4" fmla="*/ 74 w 2652"/>
                <a:gd name="T5" fmla="*/ 479 h 702"/>
                <a:gd name="T6" fmla="*/ 111 w 2652"/>
                <a:gd name="T7" fmla="*/ 472 h 702"/>
                <a:gd name="T8" fmla="*/ 143 w 2652"/>
                <a:gd name="T9" fmla="*/ 467 h 702"/>
                <a:gd name="T10" fmla="*/ 174 w 2652"/>
                <a:gd name="T11" fmla="*/ 461 h 702"/>
                <a:gd name="T12" fmla="*/ 206 w 2652"/>
                <a:gd name="T13" fmla="*/ 457 h 702"/>
                <a:gd name="T14" fmla="*/ 238 w 2652"/>
                <a:gd name="T15" fmla="*/ 453 h 702"/>
                <a:gd name="T16" fmla="*/ 276 w 2652"/>
                <a:gd name="T17" fmla="*/ 449 h 702"/>
                <a:gd name="T18" fmla="*/ 319 w 2652"/>
                <a:gd name="T19" fmla="*/ 444 h 702"/>
                <a:gd name="T20" fmla="*/ 370 w 2652"/>
                <a:gd name="T21" fmla="*/ 440 h 702"/>
                <a:gd name="T22" fmla="*/ 430 w 2652"/>
                <a:gd name="T23" fmla="*/ 432 h 702"/>
                <a:gd name="T24" fmla="*/ 560 w 2652"/>
                <a:gd name="T25" fmla="*/ 369 h 702"/>
                <a:gd name="T26" fmla="*/ 683 w 2652"/>
                <a:gd name="T27" fmla="*/ 324 h 702"/>
                <a:gd name="T28" fmla="*/ 799 w 2652"/>
                <a:gd name="T29" fmla="*/ 293 h 702"/>
                <a:gd name="T30" fmla="*/ 907 w 2652"/>
                <a:gd name="T31" fmla="*/ 274 h 702"/>
                <a:gd name="T32" fmla="*/ 1006 w 2652"/>
                <a:gd name="T33" fmla="*/ 267 h 702"/>
                <a:gd name="T34" fmla="*/ 1096 w 2652"/>
                <a:gd name="T35" fmla="*/ 268 h 702"/>
                <a:gd name="T36" fmla="*/ 1174 w 2652"/>
                <a:gd name="T37" fmla="*/ 274 h 702"/>
                <a:gd name="T38" fmla="*/ 1244 w 2652"/>
                <a:gd name="T39" fmla="*/ 285 h 702"/>
                <a:gd name="T40" fmla="*/ 1301 w 2652"/>
                <a:gd name="T41" fmla="*/ 298 h 702"/>
                <a:gd name="T42" fmla="*/ 1344 w 2652"/>
                <a:gd name="T43" fmla="*/ 312 h 702"/>
                <a:gd name="T44" fmla="*/ 1388 w 2652"/>
                <a:gd name="T45" fmla="*/ 329 h 702"/>
                <a:gd name="T46" fmla="*/ 1465 w 2652"/>
                <a:gd name="T47" fmla="*/ 351 h 702"/>
                <a:gd name="T48" fmla="*/ 1547 w 2652"/>
                <a:gd name="T49" fmla="*/ 372 h 702"/>
                <a:gd name="T50" fmla="*/ 1626 w 2652"/>
                <a:gd name="T51" fmla="*/ 389 h 702"/>
                <a:gd name="T52" fmla="*/ 1686 w 2652"/>
                <a:gd name="T53" fmla="*/ 401 h 702"/>
                <a:gd name="T54" fmla="*/ 1711 w 2652"/>
                <a:gd name="T55" fmla="*/ 405 h 702"/>
                <a:gd name="T56" fmla="*/ 1724 w 2652"/>
                <a:gd name="T57" fmla="*/ 408 h 702"/>
                <a:gd name="T58" fmla="*/ 1751 w 2652"/>
                <a:gd name="T59" fmla="*/ 414 h 702"/>
                <a:gd name="T60" fmla="*/ 1792 w 2652"/>
                <a:gd name="T61" fmla="*/ 422 h 702"/>
                <a:gd name="T62" fmla="*/ 1841 w 2652"/>
                <a:gd name="T63" fmla="*/ 429 h 702"/>
                <a:gd name="T64" fmla="*/ 1898 w 2652"/>
                <a:gd name="T65" fmla="*/ 433 h 702"/>
                <a:gd name="T66" fmla="*/ 1956 w 2652"/>
                <a:gd name="T67" fmla="*/ 433 h 702"/>
                <a:gd name="T68" fmla="*/ 2012 w 2652"/>
                <a:gd name="T69" fmla="*/ 425 h 702"/>
                <a:gd name="T70" fmla="*/ 2066 w 2652"/>
                <a:gd name="T71" fmla="*/ 409 h 702"/>
                <a:gd name="T72" fmla="*/ 2111 w 2652"/>
                <a:gd name="T73" fmla="*/ 385 h 702"/>
                <a:gd name="T74" fmla="*/ 2147 w 2652"/>
                <a:gd name="T75" fmla="*/ 347 h 702"/>
                <a:gd name="T76" fmla="*/ 2311 w 2652"/>
                <a:gd name="T77" fmla="*/ 47 h 702"/>
                <a:gd name="T78" fmla="*/ 2320 w 2652"/>
                <a:gd name="T79" fmla="*/ 32 h 702"/>
                <a:gd name="T80" fmla="*/ 2351 w 2652"/>
                <a:gd name="T81" fmla="*/ 12 h 702"/>
                <a:gd name="T82" fmla="*/ 2398 w 2652"/>
                <a:gd name="T83" fmla="*/ 4 h 702"/>
                <a:gd name="T84" fmla="*/ 2437 w 2652"/>
                <a:gd name="T85" fmla="*/ 2 h 702"/>
                <a:gd name="T86" fmla="*/ 2479 w 2652"/>
                <a:gd name="T87" fmla="*/ 1 h 702"/>
                <a:gd name="T88" fmla="*/ 2516 w 2652"/>
                <a:gd name="T89" fmla="*/ 0 h 702"/>
                <a:gd name="T90" fmla="*/ 2544 w 2652"/>
                <a:gd name="T91" fmla="*/ 0 h 702"/>
                <a:gd name="T92" fmla="*/ 2554 w 2652"/>
                <a:gd name="T93" fmla="*/ 1 h 702"/>
                <a:gd name="T94" fmla="*/ 2573 w 2652"/>
                <a:gd name="T95" fmla="*/ 123 h 702"/>
                <a:gd name="T96" fmla="*/ 2590 w 2652"/>
                <a:gd name="T97" fmla="*/ 245 h 702"/>
                <a:gd name="T98" fmla="*/ 2608 w 2652"/>
                <a:gd name="T99" fmla="*/ 366 h 702"/>
                <a:gd name="T100" fmla="*/ 2624 w 2652"/>
                <a:gd name="T101" fmla="*/ 487 h 702"/>
                <a:gd name="T102" fmla="*/ 2643 w 2652"/>
                <a:gd name="T103" fmla="*/ 608 h 702"/>
                <a:gd name="T104" fmla="*/ 2651 w 2652"/>
                <a:gd name="T105" fmla="*/ 658 h 702"/>
                <a:gd name="T106" fmla="*/ 2647 w 2652"/>
                <a:gd name="T107" fmla="*/ 669 h 702"/>
                <a:gd name="T108" fmla="*/ 2625 w 2652"/>
                <a:gd name="T109" fmla="*/ 677 h 7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2"/>
                <a:gd name="T166" fmla="*/ 0 h 702"/>
                <a:gd name="T167" fmla="*/ 2652 w 2652"/>
                <a:gd name="T168" fmla="*/ 702 h 7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2" h="702">
                  <a:moveTo>
                    <a:pt x="2451" y="700"/>
                  </a:moveTo>
                  <a:lnTo>
                    <a:pt x="2449" y="624"/>
                  </a:lnTo>
                  <a:lnTo>
                    <a:pt x="3" y="609"/>
                  </a:lnTo>
                  <a:lnTo>
                    <a:pt x="0" y="491"/>
                  </a:lnTo>
                  <a:lnTo>
                    <a:pt x="17" y="490"/>
                  </a:lnTo>
                  <a:lnTo>
                    <a:pt x="32" y="486"/>
                  </a:lnTo>
                  <a:lnTo>
                    <a:pt x="47" y="483"/>
                  </a:lnTo>
                  <a:lnTo>
                    <a:pt x="62" y="482"/>
                  </a:lnTo>
                  <a:lnTo>
                    <a:pt x="74" y="479"/>
                  </a:lnTo>
                  <a:lnTo>
                    <a:pt x="87" y="476"/>
                  </a:lnTo>
                  <a:lnTo>
                    <a:pt x="99" y="474"/>
                  </a:lnTo>
                  <a:lnTo>
                    <a:pt x="111" y="472"/>
                  </a:lnTo>
                  <a:lnTo>
                    <a:pt x="122" y="470"/>
                  </a:lnTo>
                  <a:lnTo>
                    <a:pt x="133" y="468"/>
                  </a:lnTo>
                  <a:lnTo>
                    <a:pt x="143" y="467"/>
                  </a:lnTo>
                  <a:lnTo>
                    <a:pt x="153" y="466"/>
                  </a:lnTo>
                  <a:lnTo>
                    <a:pt x="164" y="462"/>
                  </a:lnTo>
                  <a:lnTo>
                    <a:pt x="174" y="461"/>
                  </a:lnTo>
                  <a:lnTo>
                    <a:pt x="185" y="461"/>
                  </a:lnTo>
                  <a:lnTo>
                    <a:pt x="195" y="459"/>
                  </a:lnTo>
                  <a:lnTo>
                    <a:pt x="206" y="457"/>
                  </a:lnTo>
                  <a:lnTo>
                    <a:pt x="217" y="456"/>
                  </a:lnTo>
                  <a:lnTo>
                    <a:pt x="228" y="454"/>
                  </a:lnTo>
                  <a:lnTo>
                    <a:pt x="238" y="453"/>
                  </a:lnTo>
                  <a:lnTo>
                    <a:pt x="251" y="452"/>
                  </a:lnTo>
                  <a:lnTo>
                    <a:pt x="263" y="450"/>
                  </a:lnTo>
                  <a:lnTo>
                    <a:pt x="276" y="449"/>
                  </a:lnTo>
                  <a:lnTo>
                    <a:pt x="290" y="448"/>
                  </a:lnTo>
                  <a:lnTo>
                    <a:pt x="304" y="446"/>
                  </a:lnTo>
                  <a:lnTo>
                    <a:pt x="319" y="444"/>
                  </a:lnTo>
                  <a:lnTo>
                    <a:pt x="336" y="443"/>
                  </a:lnTo>
                  <a:lnTo>
                    <a:pt x="352" y="441"/>
                  </a:lnTo>
                  <a:lnTo>
                    <a:pt x="370" y="440"/>
                  </a:lnTo>
                  <a:lnTo>
                    <a:pt x="390" y="437"/>
                  </a:lnTo>
                  <a:lnTo>
                    <a:pt x="409" y="435"/>
                  </a:lnTo>
                  <a:lnTo>
                    <a:pt x="430" y="432"/>
                  </a:lnTo>
                  <a:lnTo>
                    <a:pt x="475" y="409"/>
                  </a:lnTo>
                  <a:lnTo>
                    <a:pt x="518" y="388"/>
                  </a:lnTo>
                  <a:lnTo>
                    <a:pt x="560" y="369"/>
                  </a:lnTo>
                  <a:lnTo>
                    <a:pt x="602" y="353"/>
                  </a:lnTo>
                  <a:lnTo>
                    <a:pt x="643" y="338"/>
                  </a:lnTo>
                  <a:lnTo>
                    <a:pt x="683" y="324"/>
                  </a:lnTo>
                  <a:lnTo>
                    <a:pt x="723" y="313"/>
                  </a:lnTo>
                  <a:lnTo>
                    <a:pt x="761" y="302"/>
                  </a:lnTo>
                  <a:lnTo>
                    <a:pt x="799" y="293"/>
                  </a:lnTo>
                  <a:lnTo>
                    <a:pt x="836" y="286"/>
                  </a:lnTo>
                  <a:lnTo>
                    <a:pt x="872" y="280"/>
                  </a:lnTo>
                  <a:lnTo>
                    <a:pt x="907" y="274"/>
                  </a:lnTo>
                  <a:lnTo>
                    <a:pt x="940" y="270"/>
                  </a:lnTo>
                  <a:lnTo>
                    <a:pt x="973" y="267"/>
                  </a:lnTo>
                  <a:lnTo>
                    <a:pt x="1006" y="267"/>
                  </a:lnTo>
                  <a:lnTo>
                    <a:pt x="1037" y="264"/>
                  </a:lnTo>
                  <a:lnTo>
                    <a:pt x="1066" y="266"/>
                  </a:lnTo>
                  <a:lnTo>
                    <a:pt x="1096" y="268"/>
                  </a:lnTo>
                  <a:lnTo>
                    <a:pt x="1123" y="269"/>
                  </a:lnTo>
                  <a:lnTo>
                    <a:pt x="1149" y="270"/>
                  </a:lnTo>
                  <a:lnTo>
                    <a:pt x="1174" y="274"/>
                  </a:lnTo>
                  <a:lnTo>
                    <a:pt x="1198" y="277"/>
                  </a:lnTo>
                  <a:lnTo>
                    <a:pt x="1221" y="281"/>
                  </a:lnTo>
                  <a:lnTo>
                    <a:pt x="1244" y="285"/>
                  </a:lnTo>
                  <a:lnTo>
                    <a:pt x="1263" y="288"/>
                  </a:lnTo>
                  <a:lnTo>
                    <a:pt x="1283" y="293"/>
                  </a:lnTo>
                  <a:lnTo>
                    <a:pt x="1301" y="298"/>
                  </a:lnTo>
                  <a:lnTo>
                    <a:pt x="1317" y="303"/>
                  </a:lnTo>
                  <a:lnTo>
                    <a:pt x="1331" y="308"/>
                  </a:lnTo>
                  <a:lnTo>
                    <a:pt x="1344" y="312"/>
                  </a:lnTo>
                  <a:lnTo>
                    <a:pt x="1356" y="317"/>
                  </a:lnTo>
                  <a:lnTo>
                    <a:pt x="1367" y="320"/>
                  </a:lnTo>
                  <a:lnTo>
                    <a:pt x="1388" y="329"/>
                  </a:lnTo>
                  <a:lnTo>
                    <a:pt x="1411" y="336"/>
                  </a:lnTo>
                  <a:lnTo>
                    <a:pt x="1438" y="343"/>
                  </a:lnTo>
                  <a:lnTo>
                    <a:pt x="1465" y="351"/>
                  </a:lnTo>
                  <a:lnTo>
                    <a:pt x="1492" y="358"/>
                  </a:lnTo>
                  <a:lnTo>
                    <a:pt x="1519" y="365"/>
                  </a:lnTo>
                  <a:lnTo>
                    <a:pt x="1547" y="372"/>
                  </a:lnTo>
                  <a:lnTo>
                    <a:pt x="1574" y="379"/>
                  </a:lnTo>
                  <a:lnTo>
                    <a:pt x="1601" y="383"/>
                  </a:lnTo>
                  <a:lnTo>
                    <a:pt x="1626" y="389"/>
                  </a:lnTo>
                  <a:lnTo>
                    <a:pt x="1649" y="394"/>
                  </a:lnTo>
                  <a:lnTo>
                    <a:pt x="1668" y="398"/>
                  </a:lnTo>
                  <a:lnTo>
                    <a:pt x="1686" y="401"/>
                  </a:lnTo>
                  <a:lnTo>
                    <a:pt x="1698" y="404"/>
                  </a:lnTo>
                  <a:lnTo>
                    <a:pt x="1707" y="405"/>
                  </a:lnTo>
                  <a:lnTo>
                    <a:pt x="1711" y="405"/>
                  </a:lnTo>
                  <a:lnTo>
                    <a:pt x="1713" y="405"/>
                  </a:lnTo>
                  <a:lnTo>
                    <a:pt x="1718" y="407"/>
                  </a:lnTo>
                  <a:lnTo>
                    <a:pt x="1724" y="408"/>
                  </a:lnTo>
                  <a:lnTo>
                    <a:pt x="1731" y="410"/>
                  </a:lnTo>
                  <a:lnTo>
                    <a:pt x="1740" y="412"/>
                  </a:lnTo>
                  <a:lnTo>
                    <a:pt x="1751" y="414"/>
                  </a:lnTo>
                  <a:lnTo>
                    <a:pt x="1763" y="416"/>
                  </a:lnTo>
                  <a:lnTo>
                    <a:pt x="1776" y="418"/>
                  </a:lnTo>
                  <a:lnTo>
                    <a:pt x="1792" y="422"/>
                  </a:lnTo>
                  <a:lnTo>
                    <a:pt x="1807" y="423"/>
                  </a:lnTo>
                  <a:lnTo>
                    <a:pt x="1824" y="425"/>
                  </a:lnTo>
                  <a:lnTo>
                    <a:pt x="1841" y="429"/>
                  </a:lnTo>
                  <a:lnTo>
                    <a:pt x="1860" y="430"/>
                  </a:lnTo>
                  <a:lnTo>
                    <a:pt x="1878" y="432"/>
                  </a:lnTo>
                  <a:lnTo>
                    <a:pt x="1898" y="433"/>
                  </a:lnTo>
                  <a:lnTo>
                    <a:pt x="1917" y="433"/>
                  </a:lnTo>
                  <a:lnTo>
                    <a:pt x="1936" y="432"/>
                  </a:lnTo>
                  <a:lnTo>
                    <a:pt x="1956" y="433"/>
                  </a:lnTo>
                  <a:lnTo>
                    <a:pt x="1975" y="431"/>
                  </a:lnTo>
                  <a:lnTo>
                    <a:pt x="1994" y="429"/>
                  </a:lnTo>
                  <a:lnTo>
                    <a:pt x="2012" y="425"/>
                  </a:lnTo>
                  <a:lnTo>
                    <a:pt x="2031" y="422"/>
                  </a:lnTo>
                  <a:lnTo>
                    <a:pt x="2049" y="417"/>
                  </a:lnTo>
                  <a:lnTo>
                    <a:pt x="2066" y="409"/>
                  </a:lnTo>
                  <a:lnTo>
                    <a:pt x="2083" y="402"/>
                  </a:lnTo>
                  <a:lnTo>
                    <a:pt x="2098" y="395"/>
                  </a:lnTo>
                  <a:lnTo>
                    <a:pt x="2111" y="385"/>
                  </a:lnTo>
                  <a:lnTo>
                    <a:pt x="2126" y="373"/>
                  </a:lnTo>
                  <a:lnTo>
                    <a:pt x="2137" y="362"/>
                  </a:lnTo>
                  <a:lnTo>
                    <a:pt x="2147" y="347"/>
                  </a:lnTo>
                  <a:lnTo>
                    <a:pt x="2156" y="331"/>
                  </a:lnTo>
                  <a:lnTo>
                    <a:pt x="2164" y="314"/>
                  </a:lnTo>
                  <a:lnTo>
                    <a:pt x="2311" y="47"/>
                  </a:lnTo>
                  <a:lnTo>
                    <a:pt x="2312" y="44"/>
                  </a:lnTo>
                  <a:lnTo>
                    <a:pt x="2316" y="40"/>
                  </a:lnTo>
                  <a:lnTo>
                    <a:pt x="2320" y="32"/>
                  </a:lnTo>
                  <a:lnTo>
                    <a:pt x="2328" y="25"/>
                  </a:lnTo>
                  <a:lnTo>
                    <a:pt x="2338" y="18"/>
                  </a:lnTo>
                  <a:lnTo>
                    <a:pt x="2351" y="12"/>
                  </a:lnTo>
                  <a:lnTo>
                    <a:pt x="2367" y="8"/>
                  </a:lnTo>
                  <a:lnTo>
                    <a:pt x="2386" y="5"/>
                  </a:lnTo>
                  <a:lnTo>
                    <a:pt x="2398" y="4"/>
                  </a:lnTo>
                  <a:lnTo>
                    <a:pt x="2410" y="2"/>
                  </a:lnTo>
                  <a:lnTo>
                    <a:pt x="2424" y="3"/>
                  </a:lnTo>
                  <a:lnTo>
                    <a:pt x="2437" y="2"/>
                  </a:lnTo>
                  <a:lnTo>
                    <a:pt x="2452" y="1"/>
                  </a:lnTo>
                  <a:lnTo>
                    <a:pt x="2465" y="1"/>
                  </a:lnTo>
                  <a:lnTo>
                    <a:pt x="2479" y="1"/>
                  </a:lnTo>
                  <a:lnTo>
                    <a:pt x="2492" y="0"/>
                  </a:lnTo>
                  <a:lnTo>
                    <a:pt x="2505" y="0"/>
                  </a:lnTo>
                  <a:lnTo>
                    <a:pt x="2516" y="0"/>
                  </a:lnTo>
                  <a:lnTo>
                    <a:pt x="2527" y="0"/>
                  </a:lnTo>
                  <a:lnTo>
                    <a:pt x="2535" y="0"/>
                  </a:lnTo>
                  <a:lnTo>
                    <a:pt x="2544" y="0"/>
                  </a:lnTo>
                  <a:lnTo>
                    <a:pt x="2548" y="0"/>
                  </a:lnTo>
                  <a:lnTo>
                    <a:pt x="2552" y="1"/>
                  </a:lnTo>
                  <a:lnTo>
                    <a:pt x="2554" y="1"/>
                  </a:lnTo>
                  <a:lnTo>
                    <a:pt x="2562" y="42"/>
                  </a:lnTo>
                  <a:lnTo>
                    <a:pt x="2567" y="82"/>
                  </a:lnTo>
                  <a:lnTo>
                    <a:pt x="2573" y="123"/>
                  </a:lnTo>
                  <a:lnTo>
                    <a:pt x="2579" y="164"/>
                  </a:lnTo>
                  <a:lnTo>
                    <a:pt x="2585" y="203"/>
                  </a:lnTo>
                  <a:lnTo>
                    <a:pt x="2590" y="245"/>
                  </a:lnTo>
                  <a:lnTo>
                    <a:pt x="2595" y="285"/>
                  </a:lnTo>
                  <a:lnTo>
                    <a:pt x="2602" y="326"/>
                  </a:lnTo>
                  <a:lnTo>
                    <a:pt x="2608" y="366"/>
                  </a:lnTo>
                  <a:lnTo>
                    <a:pt x="2612" y="406"/>
                  </a:lnTo>
                  <a:lnTo>
                    <a:pt x="2619" y="446"/>
                  </a:lnTo>
                  <a:lnTo>
                    <a:pt x="2624" y="487"/>
                  </a:lnTo>
                  <a:lnTo>
                    <a:pt x="2630" y="527"/>
                  </a:lnTo>
                  <a:lnTo>
                    <a:pt x="2635" y="567"/>
                  </a:lnTo>
                  <a:lnTo>
                    <a:pt x="2643" y="608"/>
                  </a:lnTo>
                  <a:lnTo>
                    <a:pt x="2649" y="649"/>
                  </a:lnTo>
                  <a:lnTo>
                    <a:pt x="2651" y="653"/>
                  </a:lnTo>
                  <a:lnTo>
                    <a:pt x="2651" y="658"/>
                  </a:lnTo>
                  <a:lnTo>
                    <a:pt x="2651" y="663"/>
                  </a:lnTo>
                  <a:lnTo>
                    <a:pt x="2650" y="666"/>
                  </a:lnTo>
                  <a:lnTo>
                    <a:pt x="2647" y="669"/>
                  </a:lnTo>
                  <a:lnTo>
                    <a:pt x="2643" y="673"/>
                  </a:lnTo>
                  <a:lnTo>
                    <a:pt x="2635" y="674"/>
                  </a:lnTo>
                  <a:lnTo>
                    <a:pt x="2625" y="677"/>
                  </a:lnTo>
                  <a:lnTo>
                    <a:pt x="2488" y="701"/>
                  </a:lnTo>
                  <a:lnTo>
                    <a:pt x="2451" y="70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16" name="Freeform 11"/>
            <p:cNvSpPr>
              <a:spLocks/>
            </p:cNvSpPr>
            <p:nvPr/>
          </p:nvSpPr>
          <p:spPr bwMode="auto">
            <a:xfrm>
              <a:off x="2040" y="2080"/>
              <a:ext cx="847" cy="211"/>
            </a:xfrm>
            <a:custGeom>
              <a:avLst/>
              <a:gdLst>
                <a:gd name="T0" fmla="*/ 0 w 847"/>
                <a:gd name="T1" fmla="*/ 171 h 211"/>
                <a:gd name="T2" fmla="*/ 17 w 847"/>
                <a:gd name="T3" fmla="*/ 205 h 211"/>
                <a:gd name="T4" fmla="*/ 18 w 847"/>
                <a:gd name="T5" fmla="*/ 210 h 211"/>
                <a:gd name="T6" fmla="*/ 168 w 847"/>
                <a:gd name="T7" fmla="*/ 210 h 211"/>
                <a:gd name="T8" fmla="*/ 795 w 847"/>
                <a:gd name="T9" fmla="*/ 91 h 211"/>
                <a:gd name="T10" fmla="*/ 846 w 847"/>
                <a:gd name="T11" fmla="*/ 30 h 211"/>
                <a:gd name="T12" fmla="*/ 845 w 847"/>
                <a:gd name="T13" fmla="*/ 29 h 211"/>
                <a:gd name="T14" fmla="*/ 842 w 847"/>
                <a:gd name="T15" fmla="*/ 29 h 211"/>
                <a:gd name="T16" fmla="*/ 836 w 847"/>
                <a:gd name="T17" fmla="*/ 27 h 211"/>
                <a:gd name="T18" fmla="*/ 829 w 847"/>
                <a:gd name="T19" fmla="*/ 25 h 211"/>
                <a:gd name="T20" fmla="*/ 820 w 847"/>
                <a:gd name="T21" fmla="*/ 21 h 211"/>
                <a:gd name="T22" fmla="*/ 808 w 847"/>
                <a:gd name="T23" fmla="*/ 19 h 211"/>
                <a:gd name="T24" fmla="*/ 795 w 847"/>
                <a:gd name="T25" fmla="*/ 18 h 211"/>
                <a:gd name="T26" fmla="*/ 781 w 847"/>
                <a:gd name="T27" fmla="*/ 15 h 211"/>
                <a:gd name="T28" fmla="*/ 765 w 847"/>
                <a:gd name="T29" fmla="*/ 11 h 211"/>
                <a:gd name="T30" fmla="*/ 746 w 847"/>
                <a:gd name="T31" fmla="*/ 8 h 211"/>
                <a:gd name="T32" fmla="*/ 727 w 847"/>
                <a:gd name="T33" fmla="*/ 7 h 211"/>
                <a:gd name="T34" fmla="*/ 705 w 847"/>
                <a:gd name="T35" fmla="*/ 5 h 211"/>
                <a:gd name="T36" fmla="*/ 681 w 847"/>
                <a:gd name="T37" fmla="*/ 2 h 211"/>
                <a:gd name="T38" fmla="*/ 657 w 847"/>
                <a:gd name="T39" fmla="*/ 1 h 211"/>
                <a:gd name="T40" fmla="*/ 631 w 847"/>
                <a:gd name="T41" fmla="*/ 0 h 211"/>
                <a:gd name="T42" fmla="*/ 603 w 847"/>
                <a:gd name="T43" fmla="*/ 1 h 211"/>
                <a:gd name="T44" fmla="*/ 575 w 847"/>
                <a:gd name="T45" fmla="*/ 1 h 211"/>
                <a:gd name="T46" fmla="*/ 544 w 847"/>
                <a:gd name="T47" fmla="*/ 5 h 211"/>
                <a:gd name="T48" fmla="*/ 513 w 847"/>
                <a:gd name="T49" fmla="*/ 7 h 211"/>
                <a:gd name="T50" fmla="*/ 480 w 847"/>
                <a:gd name="T51" fmla="*/ 9 h 211"/>
                <a:gd name="T52" fmla="*/ 445 w 847"/>
                <a:gd name="T53" fmla="*/ 15 h 211"/>
                <a:gd name="T54" fmla="*/ 410 w 847"/>
                <a:gd name="T55" fmla="*/ 21 h 211"/>
                <a:gd name="T56" fmla="*/ 374 w 847"/>
                <a:gd name="T57" fmla="*/ 30 h 211"/>
                <a:gd name="T58" fmla="*/ 335 w 847"/>
                <a:gd name="T59" fmla="*/ 38 h 211"/>
                <a:gd name="T60" fmla="*/ 296 w 847"/>
                <a:gd name="T61" fmla="*/ 48 h 211"/>
                <a:gd name="T62" fmla="*/ 258 w 847"/>
                <a:gd name="T63" fmla="*/ 61 h 211"/>
                <a:gd name="T64" fmla="*/ 216 w 847"/>
                <a:gd name="T65" fmla="*/ 75 h 211"/>
                <a:gd name="T66" fmla="*/ 175 w 847"/>
                <a:gd name="T67" fmla="*/ 90 h 211"/>
                <a:gd name="T68" fmla="*/ 132 w 847"/>
                <a:gd name="T69" fmla="*/ 106 h 211"/>
                <a:gd name="T70" fmla="*/ 90 w 847"/>
                <a:gd name="T71" fmla="*/ 127 h 211"/>
                <a:gd name="T72" fmla="*/ 46 w 847"/>
                <a:gd name="T73" fmla="*/ 148 h 211"/>
                <a:gd name="T74" fmla="*/ 0 w 847"/>
                <a:gd name="T75" fmla="*/ 171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7"/>
                <a:gd name="T115" fmla="*/ 0 h 211"/>
                <a:gd name="T116" fmla="*/ 847 w 847"/>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7" h="211">
                  <a:moveTo>
                    <a:pt x="0" y="171"/>
                  </a:moveTo>
                  <a:lnTo>
                    <a:pt x="17" y="205"/>
                  </a:lnTo>
                  <a:lnTo>
                    <a:pt x="18" y="210"/>
                  </a:lnTo>
                  <a:lnTo>
                    <a:pt x="168" y="210"/>
                  </a:lnTo>
                  <a:lnTo>
                    <a:pt x="795" y="91"/>
                  </a:lnTo>
                  <a:lnTo>
                    <a:pt x="846" y="30"/>
                  </a:lnTo>
                  <a:lnTo>
                    <a:pt x="845" y="29"/>
                  </a:lnTo>
                  <a:lnTo>
                    <a:pt x="842" y="29"/>
                  </a:lnTo>
                  <a:lnTo>
                    <a:pt x="836" y="27"/>
                  </a:lnTo>
                  <a:lnTo>
                    <a:pt x="829" y="25"/>
                  </a:lnTo>
                  <a:lnTo>
                    <a:pt x="820" y="21"/>
                  </a:lnTo>
                  <a:lnTo>
                    <a:pt x="808" y="19"/>
                  </a:lnTo>
                  <a:lnTo>
                    <a:pt x="795" y="18"/>
                  </a:lnTo>
                  <a:lnTo>
                    <a:pt x="781" y="15"/>
                  </a:lnTo>
                  <a:lnTo>
                    <a:pt x="765" y="11"/>
                  </a:lnTo>
                  <a:lnTo>
                    <a:pt x="746" y="8"/>
                  </a:lnTo>
                  <a:lnTo>
                    <a:pt x="727" y="7"/>
                  </a:lnTo>
                  <a:lnTo>
                    <a:pt x="705" y="5"/>
                  </a:lnTo>
                  <a:lnTo>
                    <a:pt x="681" y="2"/>
                  </a:lnTo>
                  <a:lnTo>
                    <a:pt x="657" y="1"/>
                  </a:lnTo>
                  <a:lnTo>
                    <a:pt x="631" y="0"/>
                  </a:lnTo>
                  <a:lnTo>
                    <a:pt x="603" y="1"/>
                  </a:lnTo>
                  <a:lnTo>
                    <a:pt x="575" y="1"/>
                  </a:lnTo>
                  <a:lnTo>
                    <a:pt x="544" y="5"/>
                  </a:lnTo>
                  <a:lnTo>
                    <a:pt x="513" y="7"/>
                  </a:lnTo>
                  <a:lnTo>
                    <a:pt x="480" y="9"/>
                  </a:lnTo>
                  <a:lnTo>
                    <a:pt x="445" y="15"/>
                  </a:lnTo>
                  <a:lnTo>
                    <a:pt x="410" y="21"/>
                  </a:lnTo>
                  <a:lnTo>
                    <a:pt x="374" y="30"/>
                  </a:lnTo>
                  <a:lnTo>
                    <a:pt x="335" y="38"/>
                  </a:lnTo>
                  <a:lnTo>
                    <a:pt x="296" y="48"/>
                  </a:lnTo>
                  <a:lnTo>
                    <a:pt x="258" y="61"/>
                  </a:lnTo>
                  <a:lnTo>
                    <a:pt x="216" y="75"/>
                  </a:lnTo>
                  <a:lnTo>
                    <a:pt x="175" y="90"/>
                  </a:lnTo>
                  <a:lnTo>
                    <a:pt x="132" y="106"/>
                  </a:lnTo>
                  <a:lnTo>
                    <a:pt x="90" y="127"/>
                  </a:lnTo>
                  <a:lnTo>
                    <a:pt x="46" y="148"/>
                  </a:lnTo>
                  <a:lnTo>
                    <a:pt x="0" y="171"/>
                  </a:lnTo>
                </a:path>
              </a:pathLst>
            </a:custGeom>
            <a:solidFill>
              <a:srgbClr val="99FFFF"/>
            </a:solidFill>
            <a:ln w="12700" cap="rnd" cmpd="sng">
              <a:noFill/>
              <a:prstDash val="solid"/>
              <a:round/>
              <a:headEnd type="none" w="med" len="med"/>
              <a:tailEnd type="none" w="med" len="med"/>
            </a:ln>
          </p:spPr>
          <p:txBody>
            <a:bodyPr/>
            <a:lstStyle/>
            <a:p>
              <a:endParaRPr lang="en-GB"/>
            </a:p>
          </p:txBody>
        </p:sp>
        <p:sp>
          <p:nvSpPr>
            <p:cNvPr id="21517" name="Freeform 12"/>
            <p:cNvSpPr>
              <a:spLocks/>
            </p:cNvSpPr>
            <p:nvPr/>
          </p:nvSpPr>
          <p:spPr bwMode="auto">
            <a:xfrm>
              <a:off x="2031" y="2085"/>
              <a:ext cx="860" cy="213"/>
            </a:xfrm>
            <a:custGeom>
              <a:avLst/>
              <a:gdLst>
                <a:gd name="T0" fmla="*/ 0 w 860"/>
                <a:gd name="T1" fmla="*/ 170 h 213"/>
                <a:gd name="T2" fmla="*/ 16 w 860"/>
                <a:gd name="T3" fmla="*/ 206 h 213"/>
                <a:gd name="T4" fmla="*/ 18 w 860"/>
                <a:gd name="T5" fmla="*/ 211 h 213"/>
                <a:gd name="T6" fmla="*/ 171 w 860"/>
                <a:gd name="T7" fmla="*/ 212 h 213"/>
                <a:gd name="T8" fmla="*/ 807 w 860"/>
                <a:gd name="T9" fmla="*/ 95 h 213"/>
                <a:gd name="T10" fmla="*/ 859 w 860"/>
                <a:gd name="T11" fmla="*/ 33 h 213"/>
                <a:gd name="T12" fmla="*/ 858 w 860"/>
                <a:gd name="T13" fmla="*/ 32 h 213"/>
                <a:gd name="T14" fmla="*/ 854 w 860"/>
                <a:gd name="T15" fmla="*/ 31 h 213"/>
                <a:gd name="T16" fmla="*/ 849 w 860"/>
                <a:gd name="T17" fmla="*/ 30 h 213"/>
                <a:gd name="T18" fmla="*/ 842 w 860"/>
                <a:gd name="T19" fmla="*/ 27 h 213"/>
                <a:gd name="T20" fmla="*/ 832 w 860"/>
                <a:gd name="T21" fmla="*/ 24 h 213"/>
                <a:gd name="T22" fmla="*/ 820 w 860"/>
                <a:gd name="T23" fmla="*/ 21 h 213"/>
                <a:gd name="T24" fmla="*/ 807 w 860"/>
                <a:gd name="T25" fmla="*/ 19 h 213"/>
                <a:gd name="T26" fmla="*/ 792 w 860"/>
                <a:gd name="T27" fmla="*/ 16 h 213"/>
                <a:gd name="T28" fmla="*/ 776 w 860"/>
                <a:gd name="T29" fmla="*/ 13 h 213"/>
                <a:gd name="T30" fmla="*/ 756 w 860"/>
                <a:gd name="T31" fmla="*/ 10 h 213"/>
                <a:gd name="T32" fmla="*/ 737 w 860"/>
                <a:gd name="T33" fmla="*/ 8 h 213"/>
                <a:gd name="T34" fmla="*/ 716 w 860"/>
                <a:gd name="T35" fmla="*/ 5 h 213"/>
                <a:gd name="T36" fmla="*/ 692 w 860"/>
                <a:gd name="T37" fmla="*/ 3 h 213"/>
                <a:gd name="T38" fmla="*/ 667 w 860"/>
                <a:gd name="T39" fmla="*/ 2 h 213"/>
                <a:gd name="T40" fmla="*/ 640 w 860"/>
                <a:gd name="T41" fmla="*/ 0 h 213"/>
                <a:gd name="T42" fmla="*/ 611 w 860"/>
                <a:gd name="T43" fmla="*/ 1 h 213"/>
                <a:gd name="T44" fmla="*/ 582 w 860"/>
                <a:gd name="T45" fmla="*/ 1 h 213"/>
                <a:gd name="T46" fmla="*/ 552 w 860"/>
                <a:gd name="T47" fmla="*/ 4 h 213"/>
                <a:gd name="T48" fmla="*/ 519 w 860"/>
                <a:gd name="T49" fmla="*/ 6 h 213"/>
                <a:gd name="T50" fmla="*/ 486 w 860"/>
                <a:gd name="T51" fmla="*/ 8 h 213"/>
                <a:gd name="T52" fmla="*/ 451 w 860"/>
                <a:gd name="T53" fmla="*/ 13 h 213"/>
                <a:gd name="T54" fmla="*/ 416 w 860"/>
                <a:gd name="T55" fmla="*/ 19 h 213"/>
                <a:gd name="T56" fmla="*/ 378 w 860"/>
                <a:gd name="T57" fmla="*/ 27 h 213"/>
                <a:gd name="T58" fmla="*/ 340 w 860"/>
                <a:gd name="T59" fmla="*/ 35 h 213"/>
                <a:gd name="T60" fmla="*/ 300 w 860"/>
                <a:gd name="T61" fmla="*/ 46 h 213"/>
                <a:gd name="T62" fmla="*/ 261 w 860"/>
                <a:gd name="T63" fmla="*/ 58 h 213"/>
                <a:gd name="T64" fmla="*/ 219 w 860"/>
                <a:gd name="T65" fmla="*/ 73 h 213"/>
                <a:gd name="T66" fmla="*/ 177 w 860"/>
                <a:gd name="T67" fmla="*/ 88 h 213"/>
                <a:gd name="T68" fmla="*/ 133 w 860"/>
                <a:gd name="T69" fmla="*/ 105 h 213"/>
                <a:gd name="T70" fmla="*/ 91 w 860"/>
                <a:gd name="T71" fmla="*/ 126 h 213"/>
                <a:gd name="T72" fmla="*/ 46 w 860"/>
                <a:gd name="T73" fmla="*/ 147 h 213"/>
                <a:gd name="T74" fmla="*/ 0 w 860"/>
                <a:gd name="T75" fmla="*/ 170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0"/>
                <a:gd name="T115" fmla="*/ 0 h 213"/>
                <a:gd name="T116" fmla="*/ 860 w 860"/>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0" h="213">
                  <a:moveTo>
                    <a:pt x="0" y="170"/>
                  </a:moveTo>
                  <a:lnTo>
                    <a:pt x="16" y="206"/>
                  </a:lnTo>
                  <a:lnTo>
                    <a:pt x="18" y="211"/>
                  </a:lnTo>
                  <a:lnTo>
                    <a:pt x="171" y="212"/>
                  </a:lnTo>
                  <a:lnTo>
                    <a:pt x="807" y="95"/>
                  </a:lnTo>
                  <a:lnTo>
                    <a:pt x="859" y="33"/>
                  </a:lnTo>
                  <a:lnTo>
                    <a:pt x="858" y="32"/>
                  </a:lnTo>
                  <a:lnTo>
                    <a:pt x="854" y="31"/>
                  </a:lnTo>
                  <a:lnTo>
                    <a:pt x="849" y="30"/>
                  </a:lnTo>
                  <a:lnTo>
                    <a:pt x="842" y="27"/>
                  </a:lnTo>
                  <a:lnTo>
                    <a:pt x="832" y="24"/>
                  </a:lnTo>
                  <a:lnTo>
                    <a:pt x="820" y="21"/>
                  </a:lnTo>
                  <a:lnTo>
                    <a:pt x="807" y="19"/>
                  </a:lnTo>
                  <a:lnTo>
                    <a:pt x="792" y="16"/>
                  </a:lnTo>
                  <a:lnTo>
                    <a:pt x="776" y="13"/>
                  </a:lnTo>
                  <a:lnTo>
                    <a:pt x="756" y="10"/>
                  </a:lnTo>
                  <a:lnTo>
                    <a:pt x="737" y="8"/>
                  </a:lnTo>
                  <a:lnTo>
                    <a:pt x="716" y="5"/>
                  </a:lnTo>
                  <a:lnTo>
                    <a:pt x="692" y="3"/>
                  </a:lnTo>
                  <a:lnTo>
                    <a:pt x="667" y="2"/>
                  </a:lnTo>
                  <a:lnTo>
                    <a:pt x="640" y="0"/>
                  </a:lnTo>
                  <a:lnTo>
                    <a:pt x="611" y="1"/>
                  </a:lnTo>
                  <a:lnTo>
                    <a:pt x="582" y="1"/>
                  </a:lnTo>
                  <a:lnTo>
                    <a:pt x="552" y="4"/>
                  </a:lnTo>
                  <a:lnTo>
                    <a:pt x="519" y="6"/>
                  </a:lnTo>
                  <a:lnTo>
                    <a:pt x="486" y="8"/>
                  </a:lnTo>
                  <a:lnTo>
                    <a:pt x="451" y="13"/>
                  </a:lnTo>
                  <a:lnTo>
                    <a:pt x="416" y="19"/>
                  </a:lnTo>
                  <a:lnTo>
                    <a:pt x="378" y="27"/>
                  </a:lnTo>
                  <a:lnTo>
                    <a:pt x="340" y="35"/>
                  </a:lnTo>
                  <a:lnTo>
                    <a:pt x="300" y="46"/>
                  </a:lnTo>
                  <a:lnTo>
                    <a:pt x="261" y="58"/>
                  </a:lnTo>
                  <a:lnTo>
                    <a:pt x="219" y="73"/>
                  </a:lnTo>
                  <a:lnTo>
                    <a:pt x="177" y="88"/>
                  </a:lnTo>
                  <a:lnTo>
                    <a:pt x="133" y="105"/>
                  </a:lnTo>
                  <a:lnTo>
                    <a:pt x="91" y="126"/>
                  </a:lnTo>
                  <a:lnTo>
                    <a:pt x="46" y="147"/>
                  </a:lnTo>
                  <a:lnTo>
                    <a:pt x="0" y="17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18" name="Freeform 13"/>
            <p:cNvSpPr>
              <a:spLocks/>
            </p:cNvSpPr>
            <p:nvPr/>
          </p:nvSpPr>
          <p:spPr bwMode="auto">
            <a:xfrm>
              <a:off x="1599" y="2421"/>
              <a:ext cx="2485" cy="169"/>
            </a:xfrm>
            <a:custGeom>
              <a:avLst/>
              <a:gdLst>
                <a:gd name="T0" fmla="*/ 2435 w 2485"/>
                <a:gd name="T1" fmla="*/ 99 h 169"/>
                <a:gd name="T2" fmla="*/ 2335 w 2485"/>
                <a:gd name="T3" fmla="*/ 102 h 169"/>
                <a:gd name="T4" fmla="*/ 2235 w 2485"/>
                <a:gd name="T5" fmla="*/ 109 h 169"/>
                <a:gd name="T6" fmla="*/ 2135 w 2485"/>
                <a:gd name="T7" fmla="*/ 112 h 169"/>
                <a:gd name="T8" fmla="*/ 2036 w 2485"/>
                <a:gd name="T9" fmla="*/ 116 h 169"/>
                <a:gd name="T10" fmla="*/ 1934 w 2485"/>
                <a:gd name="T11" fmla="*/ 117 h 169"/>
                <a:gd name="T12" fmla="*/ 1835 w 2485"/>
                <a:gd name="T13" fmla="*/ 119 h 169"/>
                <a:gd name="T14" fmla="*/ 1733 w 2485"/>
                <a:gd name="T15" fmla="*/ 124 h 169"/>
                <a:gd name="T16" fmla="*/ 1633 w 2485"/>
                <a:gd name="T17" fmla="*/ 125 h 169"/>
                <a:gd name="T18" fmla="*/ 1532 w 2485"/>
                <a:gd name="T19" fmla="*/ 126 h 169"/>
                <a:gd name="T20" fmla="*/ 1433 w 2485"/>
                <a:gd name="T21" fmla="*/ 128 h 169"/>
                <a:gd name="T22" fmla="*/ 1333 w 2485"/>
                <a:gd name="T23" fmla="*/ 131 h 169"/>
                <a:gd name="T24" fmla="*/ 1233 w 2485"/>
                <a:gd name="T25" fmla="*/ 132 h 169"/>
                <a:gd name="T26" fmla="*/ 1135 w 2485"/>
                <a:gd name="T27" fmla="*/ 135 h 169"/>
                <a:gd name="T28" fmla="*/ 1037 w 2485"/>
                <a:gd name="T29" fmla="*/ 139 h 169"/>
                <a:gd name="T30" fmla="*/ 939 w 2485"/>
                <a:gd name="T31" fmla="*/ 143 h 169"/>
                <a:gd name="T32" fmla="*/ 843 w 2485"/>
                <a:gd name="T33" fmla="*/ 148 h 169"/>
                <a:gd name="T34" fmla="*/ 758 w 2485"/>
                <a:gd name="T35" fmla="*/ 152 h 169"/>
                <a:gd name="T36" fmla="*/ 686 w 2485"/>
                <a:gd name="T37" fmla="*/ 155 h 169"/>
                <a:gd name="T38" fmla="*/ 625 w 2485"/>
                <a:gd name="T39" fmla="*/ 157 h 169"/>
                <a:gd name="T40" fmla="*/ 573 w 2485"/>
                <a:gd name="T41" fmla="*/ 161 h 169"/>
                <a:gd name="T42" fmla="*/ 531 w 2485"/>
                <a:gd name="T43" fmla="*/ 161 h 169"/>
                <a:gd name="T44" fmla="*/ 498 w 2485"/>
                <a:gd name="T45" fmla="*/ 161 h 169"/>
                <a:gd name="T46" fmla="*/ 472 w 2485"/>
                <a:gd name="T47" fmla="*/ 162 h 169"/>
                <a:gd name="T48" fmla="*/ 453 w 2485"/>
                <a:gd name="T49" fmla="*/ 162 h 169"/>
                <a:gd name="T50" fmla="*/ 439 w 2485"/>
                <a:gd name="T51" fmla="*/ 162 h 169"/>
                <a:gd name="T52" fmla="*/ 429 w 2485"/>
                <a:gd name="T53" fmla="*/ 162 h 169"/>
                <a:gd name="T54" fmla="*/ 425 w 2485"/>
                <a:gd name="T55" fmla="*/ 161 h 169"/>
                <a:gd name="T56" fmla="*/ 422 w 2485"/>
                <a:gd name="T57" fmla="*/ 160 h 169"/>
                <a:gd name="T58" fmla="*/ 423 w 2485"/>
                <a:gd name="T59" fmla="*/ 162 h 169"/>
                <a:gd name="T60" fmla="*/ 417 w 2485"/>
                <a:gd name="T61" fmla="*/ 161 h 169"/>
                <a:gd name="T62" fmla="*/ 401 w 2485"/>
                <a:gd name="T63" fmla="*/ 163 h 169"/>
                <a:gd name="T64" fmla="*/ 377 w 2485"/>
                <a:gd name="T65" fmla="*/ 164 h 169"/>
                <a:gd name="T66" fmla="*/ 351 w 2485"/>
                <a:gd name="T67" fmla="*/ 166 h 169"/>
                <a:gd name="T68" fmla="*/ 322 w 2485"/>
                <a:gd name="T69" fmla="*/ 166 h 169"/>
                <a:gd name="T70" fmla="*/ 295 w 2485"/>
                <a:gd name="T71" fmla="*/ 168 h 169"/>
                <a:gd name="T72" fmla="*/ 271 w 2485"/>
                <a:gd name="T73" fmla="*/ 167 h 169"/>
                <a:gd name="T74" fmla="*/ 251 w 2485"/>
                <a:gd name="T75" fmla="*/ 165 h 169"/>
                <a:gd name="T76" fmla="*/ 239 w 2485"/>
                <a:gd name="T77" fmla="*/ 165 h 169"/>
                <a:gd name="T78" fmla="*/ 216 w 2485"/>
                <a:gd name="T79" fmla="*/ 161 h 169"/>
                <a:gd name="T80" fmla="*/ 182 w 2485"/>
                <a:gd name="T81" fmla="*/ 157 h 169"/>
                <a:gd name="T82" fmla="*/ 146 w 2485"/>
                <a:gd name="T83" fmla="*/ 148 h 169"/>
                <a:gd name="T84" fmla="*/ 105 w 2485"/>
                <a:gd name="T85" fmla="*/ 137 h 169"/>
                <a:gd name="T86" fmla="*/ 66 w 2485"/>
                <a:gd name="T87" fmla="*/ 122 h 169"/>
                <a:gd name="T88" fmla="*/ 32 w 2485"/>
                <a:gd name="T89" fmla="*/ 101 h 169"/>
                <a:gd name="T90" fmla="*/ 18 w 2485"/>
                <a:gd name="T91" fmla="*/ 52 h 169"/>
                <a:gd name="T92" fmla="*/ 1 w 2485"/>
                <a:gd name="T93" fmla="*/ 0 h 169"/>
                <a:gd name="T94" fmla="*/ 2450 w 2485"/>
                <a:gd name="T95" fmla="*/ 24 h 169"/>
                <a:gd name="T96" fmla="*/ 2451 w 2485"/>
                <a:gd name="T97" fmla="*/ 49 h 169"/>
                <a:gd name="T98" fmla="*/ 2455 w 2485"/>
                <a:gd name="T99" fmla="*/ 71 h 169"/>
                <a:gd name="T100" fmla="*/ 2469 w 2485"/>
                <a:gd name="T101" fmla="*/ 90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5"/>
                <a:gd name="T154" fmla="*/ 0 h 169"/>
                <a:gd name="T155" fmla="*/ 2485 w 248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5" h="169">
                  <a:moveTo>
                    <a:pt x="2484" y="95"/>
                  </a:moveTo>
                  <a:lnTo>
                    <a:pt x="2435" y="99"/>
                  </a:lnTo>
                  <a:lnTo>
                    <a:pt x="2384" y="101"/>
                  </a:lnTo>
                  <a:lnTo>
                    <a:pt x="2335" y="102"/>
                  </a:lnTo>
                  <a:lnTo>
                    <a:pt x="2286" y="106"/>
                  </a:lnTo>
                  <a:lnTo>
                    <a:pt x="2235" y="109"/>
                  </a:lnTo>
                  <a:lnTo>
                    <a:pt x="2185" y="110"/>
                  </a:lnTo>
                  <a:lnTo>
                    <a:pt x="2135" y="112"/>
                  </a:lnTo>
                  <a:lnTo>
                    <a:pt x="2085" y="113"/>
                  </a:lnTo>
                  <a:lnTo>
                    <a:pt x="2036" y="116"/>
                  </a:lnTo>
                  <a:lnTo>
                    <a:pt x="1985" y="117"/>
                  </a:lnTo>
                  <a:lnTo>
                    <a:pt x="1934" y="117"/>
                  </a:lnTo>
                  <a:lnTo>
                    <a:pt x="1884" y="119"/>
                  </a:lnTo>
                  <a:lnTo>
                    <a:pt x="1835" y="119"/>
                  </a:lnTo>
                  <a:lnTo>
                    <a:pt x="1784" y="122"/>
                  </a:lnTo>
                  <a:lnTo>
                    <a:pt x="1733" y="124"/>
                  </a:lnTo>
                  <a:lnTo>
                    <a:pt x="1682" y="123"/>
                  </a:lnTo>
                  <a:lnTo>
                    <a:pt x="1633" y="125"/>
                  </a:lnTo>
                  <a:lnTo>
                    <a:pt x="1584" y="125"/>
                  </a:lnTo>
                  <a:lnTo>
                    <a:pt x="1532" y="126"/>
                  </a:lnTo>
                  <a:lnTo>
                    <a:pt x="1482" y="126"/>
                  </a:lnTo>
                  <a:lnTo>
                    <a:pt x="1433" y="128"/>
                  </a:lnTo>
                  <a:lnTo>
                    <a:pt x="1384" y="129"/>
                  </a:lnTo>
                  <a:lnTo>
                    <a:pt x="1333" y="131"/>
                  </a:lnTo>
                  <a:lnTo>
                    <a:pt x="1284" y="132"/>
                  </a:lnTo>
                  <a:lnTo>
                    <a:pt x="1233" y="132"/>
                  </a:lnTo>
                  <a:lnTo>
                    <a:pt x="1184" y="134"/>
                  </a:lnTo>
                  <a:lnTo>
                    <a:pt x="1135" y="135"/>
                  </a:lnTo>
                  <a:lnTo>
                    <a:pt x="1086" y="137"/>
                  </a:lnTo>
                  <a:lnTo>
                    <a:pt x="1037" y="139"/>
                  </a:lnTo>
                  <a:lnTo>
                    <a:pt x="986" y="141"/>
                  </a:lnTo>
                  <a:lnTo>
                    <a:pt x="939" y="143"/>
                  </a:lnTo>
                  <a:lnTo>
                    <a:pt x="890" y="145"/>
                  </a:lnTo>
                  <a:lnTo>
                    <a:pt x="843" y="148"/>
                  </a:lnTo>
                  <a:lnTo>
                    <a:pt x="800" y="150"/>
                  </a:lnTo>
                  <a:lnTo>
                    <a:pt x="758" y="152"/>
                  </a:lnTo>
                  <a:lnTo>
                    <a:pt x="720" y="154"/>
                  </a:lnTo>
                  <a:lnTo>
                    <a:pt x="686" y="155"/>
                  </a:lnTo>
                  <a:lnTo>
                    <a:pt x="654" y="157"/>
                  </a:lnTo>
                  <a:lnTo>
                    <a:pt x="625" y="157"/>
                  </a:lnTo>
                  <a:lnTo>
                    <a:pt x="597" y="159"/>
                  </a:lnTo>
                  <a:lnTo>
                    <a:pt x="573" y="161"/>
                  </a:lnTo>
                  <a:lnTo>
                    <a:pt x="551" y="159"/>
                  </a:lnTo>
                  <a:lnTo>
                    <a:pt x="531" y="161"/>
                  </a:lnTo>
                  <a:lnTo>
                    <a:pt x="514" y="161"/>
                  </a:lnTo>
                  <a:lnTo>
                    <a:pt x="498" y="161"/>
                  </a:lnTo>
                  <a:lnTo>
                    <a:pt x="484" y="163"/>
                  </a:lnTo>
                  <a:lnTo>
                    <a:pt x="472" y="162"/>
                  </a:lnTo>
                  <a:lnTo>
                    <a:pt x="461" y="162"/>
                  </a:lnTo>
                  <a:lnTo>
                    <a:pt x="453" y="162"/>
                  </a:lnTo>
                  <a:lnTo>
                    <a:pt x="445" y="162"/>
                  </a:lnTo>
                  <a:lnTo>
                    <a:pt x="439" y="162"/>
                  </a:lnTo>
                  <a:lnTo>
                    <a:pt x="434" y="162"/>
                  </a:lnTo>
                  <a:lnTo>
                    <a:pt x="429" y="162"/>
                  </a:lnTo>
                  <a:lnTo>
                    <a:pt x="427" y="161"/>
                  </a:lnTo>
                  <a:lnTo>
                    <a:pt x="425" y="161"/>
                  </a:lnTo>
                  <a:lnTo>
                    <a:pt x="422" y="161"/>
                  </a:lnTo>
                  <a:lnTo>
                    <a:pt x="422" y="160"/>
                  </a:lnTo>
                  <a:lnTo>
                    <a:pt x="422" y="161"/>
                  </a:lnTo>
                  <a:lnTo>
                    <a:pt x="423" y="162"/>
                  </a:lnTo>
                  <a:lnTo>
                    <a:pt x="421" y="162"/>
                  </a:lnTo>
                  <a:lnTo>
                    <a:pt x="417" y="161"/>
                  </a:lnTo>
                  <a:lnTo>
                    <a:pt x="410" y="162"/>
                  </a:lnTo>
                  <a:lnTo>
                    <a:pt x="401" y="163"/>
                  </a:lnTo>
                  <a:lnTo>
                    <a:pt x="389" y="162"/>
                  </a:lnTo>
                  <a:lnTo>
                    <a:pt x="377" y="164"/>
                  </a:lnTo>
                  <a:lnTo>
                    <a:pt x="365" y="164"/>
                  </a:lnTo>
                  <a:lnTo>
                    <a:pt x="351" y="166"/>
                  </a:lnTo>
                  <a:lnTo>
                    <a:pt x="337" y="164"/>
                  </a:lnTo>
                  <a:lnTo>
                    <a:pt x="322" y="166"/>
                  </a:lnTo>
                  <a:lnTo>
                    <a:pt x="308" y="165"/>
                  </a:lnTo>
                  <a:lnTo>
                    <a:pt x="295" y="168"/>
                  </a:lnTo>
                  <a:lnTo>
                    <a:pt x="283" y="166"/>
                  </a:lnTo>
                  <a:lnTo>
                    <a:pt x="271" y="167"/>
                  </a:lnTo>
                  <a:lnTo>
                    <a:pt x="261" y="167"/>
                  </a:lnTo>
                  <a:lnTo>
                    <a:pt x="251" y="165"/>
                  </a:lnTo>
                  <a:lnTo>
                    <a:pt x="247" y="166"/>
                  </a:lnTo>
                  <a:lnTo>
                    <a:pt x="239" y="165"/>
                  </a:lnTo>
                  <a:lnTo>
                    <a:pt x="229" y="163"/>
                  </a:lnTo>
                  <a:lnTo>
                    <a:pt x="216" y="161"/>
                  </a:lnTo>
                  <a:lnTo>
                    <a:pt x="199" y="160"/>
                  </a:lnTo>
                  <a:lnTo>
                    <a:pt x="182" y="157"/>
                  </a:lnTo>
                  <a:lnTo>
                    <a:pt x="164" y="152"/>
                  </a:lnTo>
                  <a:lnTo>
                    <a:pt x="146" y="148"/>
                  </a:lnTo>
                  <a:lnTo>
                    <a:pt x="125" y="144"/>
                  </a:lnTo>
                  <a:lnTo>
                    <a:pt x="105" y="137"/>
                  </a:lnTo>
                  <a:lnTo>
                    <a:pt x="85" y="131"/>
                  </a:lnTo>
                  <a:lnTo>
                    <a:pt x="66" y="122"/>
                  </a:lnTo>
                  <a:lnTo>
                    <a:pt x="49" y="112"/>
                  </a:lnTo>
                  <a:lnTo>
                    <a:pt x="32" y="101"/>
                  </a:lnTo>
                  <a:lnTo>
                    <a:pt x="18" y="88"/>
                  </a:lnTo>
                  <a:lnTo>
                    <a:pt x="18" y="52"/>
                  </a:lnTo>
                  <a:lnTo>
                    <a:pt x="0" y="48"/>
                  </a:lnTo>
                  <a:lnTo>
                    <a:pt x="1" y="0"/>
                  </a:lnTo>
                  <a:lnTo>
                    <a:pt x="2448" y="13"/>
                  </a:lnTo>
                  <a:lnTo>
                    <a:pt x="2450" y="24"/>
                  </a:lnTo>
                  <a:lnTo>
                    <a:pt x="2451" y="37"/>
                  </a:lnTo>
                  <a:lnTo>
                    <a:pt x="2451" y="49"/>
                  </a:lnTo>
                  <a:lnTo>
                    <a:pt x="2452" y="60"/>
                  </a:lnTo>
                  <a:lnTo>
                    <a:pt x="2455" y="71"/>
                  </a:lnTo>
                  <a:lnTo>
                    <a:pt x="2460" y="81"/>
                  </a:lnTo>
                  <a:lnTo>
                    <a:pt x="2469" y="90"/>
                  </a:lnTo>
                  <a:lnTo>
                    <a:pt x="2484" y="95"/>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1519" name="Freeform 14"/>
            <p:cNvSpPr>
              <a:spLocks/>
            </p:cNvSpPr>
            <p:nvPr/>
          </p:nvSpPr>
          <p:spPr bwMode="auto">
            <a:xfrm>
              <a:off x="1590" y="2426"/>
              <a:ext cx="2498" cy="168"/>
            </a:xfrm>
            <a:custGeom>
              <a:avLst/>
              <a:gdLst>
                <a:gd name="T0" fmla="*/ 2497 w 2498"/>
                <a:gd name="T1" fmla="*/ 99 h 168"/>
                <a:gd name="T2" fmla="*/ 2397 w 2498"/>
                <a:gd name="T3" fmla="*/ 105 h 168"/>
                <a:gd name="T4" fmla="*/ 2298 w 2498"/>
                <a:gd name="T5" fmla="*/ 109 h 168"/>
                <a:gd name="T6" fmla="*/ 2197 w 2498"/>
                <a:gd name="T7" fmla="*/ 115 h 168"/>
                <a:gd name="T8" fmla="*/ 2096 w 2498"/>
                <a:gd name="T9" fmla="*/ 117 h 168"/>
                <a:gd name="T10" fmla="*/ 1996 w 2498"/>
                <a:gd name="T11" fmla="*/ 119 h 168"/>
                <a:gd name="T12" fmla="*/ 1893 w 2498"/>
                <a:gd name="T13" fmla="*/ 122 h 168"/>
                <a:gd name="T14" fmla="*/ 1793 w 2498"/>
                <a:gd name="T15" fmla="*/ 125 h 168"/>
                <a:gd name="T16" fmla="*/ 1691 w 2498"/>
                <a:gd name="T17" fmla="*/ 127 h 168"/>
                <a:gd name="T18" fmla="*/ 1592 w 2498"/>
                <a:gd name="T19" fmla="*/ 128 h 168"/>
                <a:gd name="T20" fmla="*/ 1491 w 2498"/>
                <a:gd name="T21" fmla="*/ 129 h 168"/>
                <a:gd name="T22" fmla="*/ 1390 w 2498"/>
                <a:gd name="T23" fmla="*/ 132 h 168"/>
                <a:gd name="T24" fmla="*/ 1290 w 2498"/>
                <a:gd name="T25" fmla="*/ 134 h 168"/>
                <a:gd name="T26" fmla="*/ 1191 w 2498"/>
                <a:gd name="T27" fmla="*/ 136 h 168"/>
                <a:gd name="T28" fmla="*/ 1091 w 2498"/>
                <a:gd name="T29" fmla="*/ 139 h 168"/>
                <a:gd name="T30" fmla="*/ 992 w 2498"/>
                <a:gd name="T31" fmla="*/ 144 h 168"/>
                <a:gd name="T32" fmla="*/ 895 w 2498"/>
                <a:gd name="T33" fmla="*/ 147 h 168"/>
                <a:gd name="T34" fmla="*/ 803 w 2498"/>
                <a:gd name="T35" fmla="*/ 151 h 168"/>
                <a:gd name="T36" fmla="*/ 724 w 2498"/>
                <a:gd name="T37" fmla="*/ 155 h 168"/>
                <a:gd name="T38" fmla="*/ 657 w 2498"/>
                <a:gd name="T39" fmla="*/ 159 h 168"/>
                <a:gd name="T40" fmla="*/ 601 w 2498"/>
                <a:gd name="T41" fmla="*/ 161 h 168"/>
                <a:gd name="T42" fmla="*/ 554 w 2498"/>
                <a:gd name="T43" fmla="*/ 161 h 168"/>
                <a:gd name="T44" fmla="*/ 516 w 2498"/>
                <a:gd name="T45" fmla="*/ 162 h 168"/>
                <a:gd name="T46" fmla="*/ 487 w 2498"/>
                <a:gd name="T47" fmla="*/ 163 h 168"/>
                <a:gd name="T48" fmla="*/ 464 w 2498"/>
                <a:gd name="T49" fmla="*/ 162 h 168"/>
                <a:gd name="T50" fmla="*/ 448 w 2498"/>
                <a:gd name="T51" fmla="*/ 163 h 168"/>
                <a:gd name="T52" fmla="*/ 436 w 2498"/>
                <a:gd name="T53" fmla="*/ 162 h 168"/>
                <a:gd name="T54" fmla="*/ 430 w 2498"/>
                <a:gd name="T55" fmla="*/ 162 h 168"/>
                <a:gd name="T56" fmla="*/ 425 w 2498"/>
                <a:gd name="T57" fmla="*/ 163 h 168"/>
                <a:gd name="T58" fmla="*/ 425 w 2498"/>
                <a:gd name="T59" fmla="*/ 163 h 168"/>
                <a:gd name="T60" fmla="*/ 423 w 2498"/>
                <a:gd name="T61" fmla="*/ 163 h 168"/>
                <a:gd name="T62" fmla="*/ 411 w 2498"/>
                <a:gd name="T63" fmla="*/ 163 h 168"/>
                <a:gd name="T64" fmla="*/ 391 w 2498"/>
                <a:gd name="T65" fmla="*/ 164 h 168"/>
                <a:gd name="T66" fmla="*/ 367 w 2498"/>
                <a:gd name="T67" fmla="*/ 166 h 168"/>
                <a:gd name="T68" fmla="*/ 339 w 2498"/>
                <a:gd name="T69" fmla="*/ 166 h 168"/>
                <a:gd name="T70" fmla="*/ 310 w 2498"/>
                <a:gd name="T71" fmla="*/ 167 h 168"/>
                <a:gd name="T72" fmla="*/ 284 w 2498"/>
                <a:gd name="T73" fmla="*/ 167 h 168"/>
                <a:gd name="T74" fmla="*/ 262 w 2498"/>
                <a:gd name="T75" fmla="*/ 167 h 168"/>
                <a:gd name="T76" fmla="*/ 248 w 2498"/>
                <a:gd name="T77" fmla="*/ 165 h 168"/>
                <a:gd name="T78" fmla="*/ 230 w 2498"/>
                <a:gd name="T79" fmla="*/ 163 h 168"/>
                <a:gd name="T80" fmla="*/ 201 w 2498"/>
                <a:gd name="T81" fmla="*/ 161 h 168"/>
                <a:gd name="T82" fmla="*/ 165 w 2498"/>
                <a:gd name="T83" fmla="*/ 153 h 168"/>
                <a:gd name="T84" fmla="*/ 126 w 2498"/>
                <a:gd name="T85" fmla="*/ 145 h 168"/>
                <a:gd name="T86" fmla="*/ 86 w 2498"/>
                <a:gd name="T87" fmla="*/ 132 h 168"/>
                <a:gd name="T88" fmla="*/ 49 w 2498"/>
                <a:gd name="T89" fmla="*/ 113 h 168"/>
                <a:gd name="T90" fmla="*/ 17 w 2498"/>
                <a:gd name="T91" fmla="*/ 88 h 168"/>
                <a:gd name="T92" fmla="*/ 0 w 2498"/>
                <a:gd name="T93" fmla="*/ 47 h 168"/>
                <a:gd name="T94" fmla="*/ 2460 w 2498"/>
                <a:gd name="T95" fmla="*/ 16 h 168"/>
                <a:gd name="T96" fmla="*/ 2463 w 2498"/>
                <a:gd name="T97" fmla="*/ 40 h 168"/>
                <a:gd name="T98" fmla="*/ 2465 w 2498"/>
                <a:gd name="T99" fmla="*/ 65 h 168"/>
                <a:gd name="T100" fmla="*/ 2473 w 2498"/>
                <a:gd name="T101" fmla="*/ 85 h 168"/>
                <a:gd name="T102" fmla="*/ 2497 w 2498"/>
                <a:gd name="T103" fmla="*/ 99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98"/>
                <a:gd name="T157" fmla="*/ 0 h 168"/>
                <a:gd name="T158" fmla="*/ 2498 w 2498"/>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98" h="168">
                  <a:moveTo>
                    <a:pt x="2497" y="99"/>
                  </a:moveTo>
                  <a:lnTo>
                    <a:pt x="2497" y="99"/>
                  </a:lnTo>
                  <a:lnTo>
                    <a:pt x="2448" y="103"/>
                  </a:lnTo>
                  <a:lnTo>
                    <a:pt x="2397" y="105"/>
                  </a:lnTo>
                  <a:lnTo>
                    <a:pt x="2347" y="107"/>
                  </a:lnTo>
                  <a:lnTo>
                    <a:pt x="2298" y="109"/>
                  </a:lnTo>
                  <a:lnTo>
                    <a:pt x="2247" y="112"/>
                  </a:lnTo>
                  <a:lnTo>
                    <a:pt x="2197" y="115"/>
                  </a:lnTo>
                  <a:lnTo>
                    <a:pt x="2147" y="115"/>
                  </a:lnTo>
                  <a:lnTo>
                    <a:pt x="2096" y="117"/>
                  </a:lnTo>
                  <a:lnTo>
                    <a:pt x="2046" y="119"/>
                  </a:lnTo>
                  <a:lnTo>
                    <a:pt x="1996" y="119"/>
                  </a:lnTo>
                  <a:lnTo>
                    <a:pt x="1944" y="121"/>
                  </a:lnTo>
                  <a:lnTo>
                    <a:pt x="1893" y="122"/>
                  </a:lnTo>
                  <a:lnTo>
                    <a:pt x="1843" y="123"/>
                  </a:lnTo>
                  <a:lnTo>
                    <a:pt x="1793" y="125"/>
                  </a:lnTo>
                  <a:lnTo>
                    <a:pt x="1742" y="126"/>
                  </a:lnTo>
                  <a:lnTo>
                    <a:pt x="1691" y="127"/>
                  </a:lnTo>
                  <a:lnTo>
                    <a:pt x="1642" y="128"/>
                  </a:lnTo>
                  <a:lnTo>
                    <a:pt x="1592" y="128"/>
                  </a:lnTo>
                  <a:lnTo>
                    <a:pt x="1540" y="128"/>
                  </a:lnTo>
                  <a:lnTo>
                    <a:pt x="1491" y="129"/>
                  </a:lnTo>
                  <a:lnTo>
                    <a:pt x="1441" y="130"/>
                  </a:lnTo>
                  <a:lnTo>
                    <a:pt x="1390" y="132"/>
                  </a:lnTo>
                  <a:lnTo>
                    <a:pt x="1340" y="134"/>
                  </a:lnTo>
                  <a:lnTo>
                    <a:pt x="1290" y="134"/>
                  </a:lnTo>
                  <a:lnTo>
                    <a:pt x="1240" y="135"/>
                  </a:lnTo>
                  <a:lnTo>
                    <a:pt x="1191" y="136"/>
                  </a:lnTo>
                  <a:lnTo>
                    <a:pt x="1141" y="137"/>
                  </a:lnTo>
                  <a:lnTo>
                    <a:pt x="1091" y="139"/>
                  </a:lnTo>
                  <a:lnTo>
                    <a:pt x="1043" y="141"/>
                  </a:lnTo>
                  <a:lnTo>
                    <a:pt x="992" y="144"/>
                  </a:lnTo>
                  <a:lnTo>
                    <a:pt x="944" y="146"/>
                  </a:lnTo>
                  <a:lnTo>
                    <a:pt x="895" y="147"/>
                  </a:lnTo>
                  <a:lnTo>
                    <a:pt x="848" y="150"/>
                  </a:lnTo>
                  <a:lnTo>
                    <a:pt x="803" y="151"/>
                  </a:lnTo>
                  <a:lnTo>
                    <a:pt x="763" y="154"/>
                  </a:lnTo>
                  <a:lnTo>
                    <a:pt x="724" y="155"/>
                  </a:lnTo>
                  <a:lnTo>
                    <a:pt x="688" y="156"/>
                  </a:lnTo>
                  <a:lnTo>
                    <a:pt x="657" y="159"/>
                  </a:lnTo>
                  <a:lnTo>
                    <a:pt x="628" y="159"/>
                  </a:lnTo>
                  <a:lnTo>
                    <a:pt x="601" y="161"/>
                  </a:lnTo>
                  <a:lnTo>
                    <a:pt x="576" y="160"/>
                  </a:lnTo>
                  <a:lnTo>
                    <a:pt x="554" y="161"/>
                  </a:lnTo>
                  <a:lnTo>
                    <a:pt x="534" y="163"/>
                  </a:lnTo>
                  <a:lnTo>
                    <a:pt x="516" y="162"/>
                  </a:lnTo>
                  <a:lnTo>
                    <a:pt x="501" y="162"/>
                  </a:lnTo>
                  <a:lnTo>
                    <a:pt x="487" y="163"/>
                  </a:lnTo>
                  <a:lnTo>
                    <a:pt x="475" y="164"/>
                  </a:lnTo>
                  <a:lnTo>
                    <a:pt x="464" y="162"/>
                  </a:lnTo>
                  <a:lnTo>
                    <a:pt x="456" y="163"/>
                  </a:lnTo>
                  <a:lnTo>
                    <a:pt x="448" y="163"/>
                  </a:lnTo>
                  <a:lnTo>
                    <a:pt x="442" y="162"/>
                  </a:lnTo>
                  <a:lnTo>
                    <a:pt x="436" y="162"/>
                  </a:lnTo>
                  <a:lnTo>
                    <a:pt x="433" y="163"/>
                  </a:lnTo>
                  <a:lnTo>
                    <a:pt x="430" y="162"/>
                  </a:lnTo>
                  <a:lnTo>
                    <a:pt x="428" y="163"/>
                  </a:lnTo>
                  <a:lnTo>
                    <a:pt x="425" y="163"/>
                  </a:lnTo>
                  <a:lnTo>
                    <a:pt x="425" y="162"/>
                  </a:lnTo>
                  <a:lnTo>
                    <a:pt x="425" y="163"/>
                  </a:lnTo>
                  <a:lnTo>
                    <a:pt x="426" y="164"/>
                  </a:lnTo>
                  <a:lnTo>
                    <a:pt x="423" y="163"/>
                  </a:lnTo>
                  <a:lnTo>
                    <a:pt x="420" y="163"/>
                  </a:lnTo>
                  <a:lnTo>
                    <a:pt x="411" y="163"/>
                  </a:lnTo>
                  <a:lnTo>
                    <a:pt x="403" y="163"/>
                  </a:lnTo>
                  <a:lnTo>
                    <a:pt x="391" y="164"/>
                  </a:lnTo>
                  <a:lnTo>
                    <a:pt x="380" y="165"/>
                  </a:lnTo>
                  <a:lnTo>
                    <a:pt x="367" y="166"/>
                  </a:lnTo>
                  <a:lnTo>
                    <a:pt x="353" y="166"/>
                  </a:lnTo>
                  <a:lnTo>
                    <a:pt x="339" y="166"/>
                  </a:lnTo>
                  <a:lnTo>
                    <a:pt x="325" y="166"/>
                  </a:lnTo>
                  <a:lnTo>
                    <a:pt x="310" y="167"/>
                  </a:lnTo>
                  <a:lnTo>
                    <a:pt x="296" y="167"/>
                  </a:lnTo>
                  <a:lnTo>
                    <a:pt x="284" y="167"/>
                  </a:lnTo>
                  <a:lnTo>
                    <a:pt x="273" y="167"/>
                  </a:lnTo>
                  <a:lnTo>
                    <a:pt x="262" y="167"/>
                  </a:lnTo>
                  <a:lnTo>
                    <a:pt x="253" y="166"/>
                  </a:lnTo>
                  <a:lnTo>
                    <a:pt x="248" y="165"/>
                  </a:lnTo>
                  <a:lnTo>
                    <a:pt x="241" y="165"/>
                  </a:lnTo>
                  <a:lnTo>
                    <a:pt x="230" y="163"/>
                  </a:lnTo>
                  <a:lnTo>
                    <a:pt x="217" y="162"/>
                  </a:lnTo>
                  <a:lnTo>
                    <a:pt x="201" y="161"/>
                  </a:lnTo>
                  <a:lnTo>
                    <a:pt x="184" y="158"/>
                  </a:lnTo>
                  <a:lnTo>
                    <a:pt x="165" y="153"/>
                  </a:lnTo>
                  <a:lnTo>
                    <a:pt x="146" y="149"/>
                  </a:lnTo>
                  <a:lnTo>
                    <a:pt x="126" y="145"/>
                  </a:lnTo>
                  <a:lnTo>
                    <a:pt x="106" y="138"/>
                  </a:lnTo>
                  <a:lnTo>
                    <a:pt x="86" y="132"/>
                  </a:lnTo>
                  <a:lnTo>
                    <a:pt x="66" y="122"/>
                  </a:lnTo>
                  <a:lnTo>
                    <a:pt x="49" y="113"/>
                  </a:lnTo>
                  <a:lnTo>
                    <a:pt x="32" y="101"/>
                  </a:lnTo>
                  <a:lnTo>
                    <a:pt x="17" y="88"/>
                  </a:lnTo>
                  <a:lnTo>
                    <a:pt x="18" y="51"/>
                  </a:lnTo>
                  <a:lnTo>
                    <a:pt x="0" y="47"/>
                  </a:lnTo>
                  <a:lnTo>
                    <a:pt x="1" y="0"/>
                  </a:lnTo>
                  <a:lnTo>
                    <a:pt x="2460" y="16"/>
                  </a:lnTo>
                  <a:lnTo>
                    <a:pt x="2463" y="27"/>
                  </a:lnTo>
                  <a:lnTo>
                    <a:pt x="2463" y="40"/>
                  </a:lnTo>
                  <a:lnTo>
                    <a:pt x="2464" y="52"/>
                  </a:lnTo>
                  <a:lnTo>
                    <a:pt x="2465" y="65"/>
                  </a:lnTo>
                  <a:lnTo>
                    <a:pt x="2467" y="76"/>
                  </a:lnTo>
                  <a:lnTo>
                    <a:pt x="2473" y="85"/>
                  </a:lnTo>
                  <a:lnTo>
                    <a:pt x="2482" y="94"/>
                  </a:lnTo>
                  <a:lnTo>
                    <a:pt x="2497" y="99"/>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20" name="Freeform 15"/>
            <p:cNvSpPr>
              <a:spLocks/>
            </p:cNvSpPr>
            <p:nvPr/>
          </p:nvSpPr>
          <p:spPr bwMode="auto">
            <a:xfrm>
              <a:off x="2015" y="2540"/>
              <a:ext cx="138" cy="108"/>
            </a:xfrm>
            <a:custGeom>
              <a:avLst/>
              <a:gdLst>
                <a:gd name="T0" fmla="*/ 59 w 138"/>
                <a:gd name="T1" fmla="*/ 24 h 108"/>
                <a:gd name="T2" fmla="*/ 66 w 138"/>
                <a:gd name="T3" fmla="*/ 36 h 108"/>
                <a:gd name="T4" fmla="*/ 75 w 138"/>
                <a:gd name="T5" fmla="*/ 43 h 108"/>
                <a:gd name="T6" fmla="*/ 88 w 138"/>
                <a:gd name="T7" fmla="*/ 49 h 108"/>
                <a:gd name="T8" fmla="*/ 101 w 138"/>
                <a:gd name="T9" fmla="*/ 54 h 108"/>
                <a:gd name="T10" fmla="*/ 114 w 138"/>
                <a:gd name="T11" fmla="*/ 55 h 108"/>
                <a:gd name="T12" fmla="*/ 124 w 138"/>
                <a:gd name="T13" fmla="*/ 56 h 108"/>
                <a:gd name="T14" fmla="*/ 132 w 138"/>
                <a:gd name="T15" fmla="*/ 55 h 108"/>
                <a:gd name="T16" fmla="*/ 134 w 138"/>
                <a:gd name="T17" fmla="*/ 54 h 108"/>
                <a:gd name="T18" fmla="*/ 137 w 138"/>
                <a:gd name="T19" fmla="*/ 107 h 108"/>
                <a:gd name="T20" fmla="*/ 135 w 138"/>
                <a:gd name="T21" fmla="*/ 107 h 108"/>
                <a:gd name="T22" fmla="*/ 132 w 138"/>
                <a:gd name="T23" fmla="*/ 107 h 108"/>
                <a:gd name="T24" fmla="*/ 127 w 138"/>
                <a:gd name="T25" fmla="*/ 107 h 108"/>
                <a:gd name="T26" fmla="*/ 118 w 138"/>
                <a:gd name="T27" fmla="*/ 107 h 108"/>
                <a:gd name="T28" fmla="*/ 110 w 138"/>
                <a:gd name="T29" fmla="*/ 106 h 108"/>
                <a:gd name="T30" fmla="*/ 100 w 138"/>
                <a:gd name="T31" fmla="*/ 105 h 108"/>
                <a:gd name="T32" fmla="*/ 90 w 138"/>
                <a:gd name="T33" fmla="*/ 103 h 108"/>
                <a:gd name="T34" fmla="*/ 77 w 138"/>
                <a:gd name="T35" fmla="*/ 100 h 108"/>
                <a:gd name="T36" fmla="*/ 65 w 138"/>
                <a:gd name="T37" fmla="*/ 96 h 108"/>
                <a:gd name="T38" fmla="*/ 55 w 138"/>
                <a:gd name="T39" fmla="*/ 91 h 108"/>
                <a:gd name="T40" fmla="*/ 43 w 138"/>
                <a:gd name="T41" fmla="*/ 86 h 108"/>
                <a:gd name="T42" fmla="*/ 33 w 138"/>
                <a:gd name="T43" fmla="*/ 76 h 108"/>
                <a:gd name="T44" fmla="*/ 22 w 138"/>
                <a:gd name="T45" fmla="*/ 68 h 108"/>
                <a:gd name="T46" fmla="*/ 13 w 138"/>
                <a:gd name="T47" fmla="*/ 59 h 108"/>
                <a:gd name="T48" fmla="*/ 5 w 138"/>
                <a:gd name="T49" fmla="*/ 45 h 108"/>
                <a:gd name="T50" fmla="*/ 1 w 138"/>
                <a:gd name="T51" fmla="*/ 31 h 108"/>
                <a:gd name="T52" fmla="*/ 0 w 138"/>
                <a:gd name="T53" fmla="*/ 27 h 108"/>
                <a:gd name="T54" fmla="*/ 0 w 138"/>
                <a:gd name="T55" fmla="*/ 21 h 108"/>
                <a:gd name="T56" fmla="*/ 1 w 138"/>
                <a:gd name="T57" fmla="*/ 17 h 108"/>
                <a:gd name="T58" fmla="*/ 5 w 138"/>
                <a:gd name="T59" fmla="*/ 13 h 108"/>
                <a:gd name="T60" fmla="*/ 9 w 138"/>
                <a:gd name="T61" fmla="*/ 7 h 108"/>
                <a:gd name="T62" fmla="*/ 13 w 138"/>
                <a:gd name="T63" fmla="*/ 3 h 108"/>
                <a:gd name="T64" fmla="*/ 18 w 138"/>
                <a:gd name="T65" fmla="*/ 1 h 108"/>
                <a:gd name="T66" fmla="*/ 24 w 138"/>
                <a:gd name="T67" fmla="*/ 0 h 108"/>
                <a:gd name="T68" fmla="*/ 29 w 138"/>
                <a:gd name="T69" fmla="*/ 2 h 108"/>
                <a:gd name="T70" fmla="*/ 35 w 138"/>
                <a:gd name="T71" fmla="*/ 1 h 108"/>
                <a:gd name="T72" fmla="*/ 40 w 138"/>
                <a:gd name="T73" fmla="*/ 3 h 108"/>
                <a:gd name="T74" fmla="*/ 45 w 138"/>
                <a:gd name="T75" fmla="*/ 7 h 108"/>
                <a:gd name="T76" fmla="*/ 50 w 138"/>
                <a:gd name="T77" fmla="*/ 10 h 108"/>
                <a:gd name="T78" fmla="*/ 53 w 138"/>
                <a:gd name="T79" fmla="*/ 13 h 108"/>
                <a:gd name="T80" fmla="*/ 56 w 138"/>
                <a:gd name="T81" fmla="*/ 18 h 108"/>
                <a:gd name="T82" fmla="*/ 59 w 138"/>
                <a:gd name="T83" fmla="*/ 24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08"/>
                <a:gd name="T128" fmla="*/ 138 w 13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08">
                  <a:moveTo>
                    <a:pt x="59" y="24"/>
                  </a:moveTo>
                  <a:lnTo>
                    <a:pt x="66" y="36"/>
                  </a:lnTo>
                  <a:lnTo>
                    <a:pt x="75" y="43"/>
                  </a:lnTo>
                  <a:lnTo>
                    <a:pt x="88" y="49"/>
                  </a:lnTo>
                  <a:lnTo>
                    <a:pt x="101" y="54"/>
                  </a:lnTo>
                  <a:lnTo>
                    <a:pt x="114" y="55"/>
                  </a:lnTo>
                  <a:lnTo>
                    <a:pt x="124" y="56"/>
                  </a:lnTo>
                  <a:lnTo>
                    <a:pt x="132" y="55"/>
                  </a:lnTo>
                  <a:lnTo>
                    <a:pt x="134" y="54"/>
                  </a:lnTo>
                  <a:lnTo>
                    <a:pt x="137" y="107"/>
                  </a:lnTo>
                  <a:lnTo>
                    <a:pt x="135" y="107"/>
                  </a:lnTo>
                  <a:lnTo>
                    <a:pt x="132" y="107"/>
                  </a:lnTo>
                  <a:lnTo>
                    <a:pt x="127" y="107"/>
                  </a:lnTo>
                  <a:lnTo>
                    <a:pt x="118" y="107"/>
                  </a:lnTo>
                  <a:lnTo>
                    <a:pt x="110" y="106"/>
                  </a:lnTo>
                  <a:lnTo>
                    <a:pt x="100" y="105"/>
                  </a:lnTo>
                  <a:lnTo>
                    <a:pt x="90" y="103"/>
                  </a:lnTo>
                  <a:lnTo>
                    <a:pt x="77" y="100"/>
                  </a:lnTo>
                  <a:lnTo>
                    <a:pt x="65" y="96"/>
                  </a:lnTo>
                  <a:lnTo>
                    <a:pt x="55" y="91"/>
                  </a:lnTo>
                  <a:lnTo>
                    <a:pt x="43" y="86"/>
                  </a:lnTo>
                  <a:lnTo>
                    <a:pt x="33" y="76"/>
                  </a:lnTo>
                  <a:lnTo>
                    <a:pt x="22" y="68"/>
                  </a:lnTo>
                  <a:lnTo>
                    <a:pt x="13" y="59"/>
                  </a:lnTo>
                  <a:lnTo>
                    <a:pt x="5" y="45"/>
                  </a:lnTo>
                  <a:lnTo>
                    <a:pt x="1" y="31"/>
                  </a:lnTo>
                  <a:lnTo>
                    <a:pt x="0" y="27"/>
                  </a:lnTo>
                  <a:lnTo>
                    <a:pt x="0" y="21"/>
                  </a:lnTo>
                  <a:lnTo>
                    <a:pt x="1" y="17"/>
                  </a:lnTo>
                  <a:lnTo>
                    <a:pt x="5" y="13"/>
                  </a:lnTo>
                  <a:lnTo>
                    <a:pt x="9" y="7"/>
                  </a:lnTo>
                  <a:lnTo>
                    <a:pt x="13" y="3"/>
                  </a:lnTo>
                  <a:lnTo>
                    <a:pt x="18" y="1"/>
                  </a:lnTo>
                  <a:lnTo>
                    <a:pt x="24" y="0"/>
                  </a:lnTo>
                  <a:lnTo>
                    <a:pt x="29" y="2"/>
                  </a:lnTo>
                  <a:lnTo>
                    <a:pt x="35" y="1"/>
                  </a:lnTo>
                  <a:lnTo>
                    <a:pt x="40" y="3"/>
                  </a:lnTo>
                  <a:lnTo>
                    <a:pt x="45" y="7"/>
                  </a:lnTo>
                  <a:lnTo>
                    <a:pt x="50" y="10"/>
                  </a:lnTo>
                  <a:lnTo>
                    <a:pt x="53" y="13"/>
                  </a:lnTo>
                  <a:lnTo>
                    <a:pt x="56" y="18"/>
                  </a:lnTo>
                  <a:lnTo>
                    <a:pt x="59" y="24"/>
                  </a:lnTo>
                </a:path>
              </a:pathLst>
            </a:custGeom>
            <a:solidFill>
              <a:srgbClr val="669999"/>
            </a:solidFill>
            <a:ln w="12700" cap="rnd" cmpd="sng">
              <a:noFill/>
              <a:prstDash val="solid"/>
              <a:round/>
              <a:headEnd type="none" w="med" len="med"/>
              <a:tailEnd type="none" w="med" len="med"/>
            </a:ln>
          </p:spPr>
          <p:txBody>
            <a:bodyPr/>
            <a:lstStyle/>
            <a:p>
              <a:endParaRPr lang="en-GB"/>
            </a:p>
          </p:txBody>
        </p:sp>
        <p:sp>
          <p:nvSpPr>
            <p:cNvPr id="21521" name="Freeform 16"/>
            <p:cNvSpPr>
              <a:spLocks/>
            </p:cNvSpPr>
            <p:nvPr/>
          </p:nvSpPr>
          <p:spPr bwMode="auto">
            <a:xfrm>
              <a:off x="2005" y="2543"/>
              <a:ext cx="151" cy="115"/>
            </a:xfrm>
            <a:custGeom>
              <a:avLst/>
              <a:gdLst>
                <a:gd name="T0" fmla="*/ 66 w 151"/>
                <a:gd name="T1" fmla="*/ 26 h 115"/>
                <a:gd name="T2" fmla="*/ 66 w 151"/>
                <a:gd name="T3" fmla="*/ 26 h 115"/>
                <a:gd name="T4" fmla="*/ 72 w 151"/>
                <a:gd name="T5" fmla="*/ 38 h 115"/>
                <a:gd name="T6" fmla="*/ 83 w 151"/>
                <a:gd name="T7" fmla="*/ 46 h 115"/>
                <a:gd name="T8" fmla="*/ 96 w 151"/>
                <a:gd name="T9" fmla="*/ 52 h 115"/>
                <a:gd name="T10" fmla="*/ 111 w 151"/>
                <a:gd name="T11" fmla="*/ 57 h 115"/>
                <a:gd name="T12" fmla="*/ 125 w 151"/>
                <a:gd name="T13" fmla="*/ 58 h 115"/>
                <a:gd name="T14" fmla="*/ 136 w 151"/>
                <a:gd name="T15" fmla="*/ 59 h 115"/>
                <a:gd name="T16" fmla="*/ 145 w 151"/>
                <a:gd name="T17" fmla="*/ 59 h 115"/>
                <a:gd name="T18" fmla="*/ 147 w 151"/>
                <a:gd name="T19" fmla="*/ 58 h 115"/>
                <a:gd name="T20" fmla="*/ 150 w 151"/>
                <a:gd name="T21" fmla="*/ 114 h 115"/>
                <a:gd name="T22" fmla="*/ 147 w 151"/>
                <a:gd name="T23" fmla="*/ 114 h 115"/>
                <a:gd name="T24" fmla="*/ 144 w 151"/>
                <a:gd name="T25" fmla="*/ 114 h 115"/>
                <a:gd name="T26" fmla="*/ 138 w 151"/>
                <a:gd name="T27" fmla="*/ 114 h 115"/>
                <a:gd name="T28" fmla="*/ 130 w 151"/>
                <a:gd name="T29" fmla="*/ 114 h 115"/>
                <a:gd name="T30" fmla="*/ 120 w 151"/>
                <a:gd name="T31" fmla="*/ 113 h 115"/>
                <a:gd name="T32" fmla="*/ 109 w 151"/>
                <a:gd name="T33" fmla="*/ 112 h 115"/>
                <a:gd name="T34" fmla="*/ 98 w 151"/>
                <a:gd name="T35" fmla="*/ 109 h 115"/>
                <a:gd name="T36" fmla="*/ 85 w 151"/>
                <a:gd name="T37" fmla="*/ 106 h 115"/>
                <a:gd name="T38" fmla="*/ 72 w 151"/>
                <a:gd name="T39" fmla="*/ 103 h 115"/>
                <a:gd name="T40" fmla="*/ 60 w 151"/>
                <a:gd name="T41" fmla="*/ 98 h 115"/>
                <a:gd name="T42" fmla="*/ 48 w 151"/>
                <a:gd name="T43" fmla="*/ 91 h 115"/>
                <a:gd name="T44" fmla="*/ 36 w 151"/>
                <a:gd name="T45" fmla="*/ 82 h 115"/>
                <a:gd name="T46" fmla="*/ 24 w 151"/>
                <a:gd name="T47" fmla="*/ 73 h 115"/>
                <a:gd name="T48" fmla="*/ 15 w 151"/>
                <a:gd name="T49" fmla="*/ 62 h 115"/>
                <a:gd name="T50" fmla="*/ 7 w 151"/>
                <a:gd name="T51" fmla="*/ 49 h 115"/>
                <a:gd name="T52" fmla="*/ 2 w 151"/>
                <a:gd name="T53" fmla="*/ 33 h 115"/>
                <a:gd name="T54" fmla="*/ 0 w 151"/>
                <a:gd name="T55" fmla="*/ 29 h 115"/>
                <a:gd name="T56" fmla="*/ 1 w 151"/>
                <a:gd name="T57" fmla="*/ 24 h 115"/>
                <a:gd name="T58" fmla="*/ 4 w 151"/>
                <a:gd name="T59" fmla="*/ 19 h 115"/>
                <a:gd name="T60" fmla="*/ 7 w 151"/>
                <a:gd name="T61" fmla="*/ 13 h 115"/>
                <a:gd name="T62" fmla="*/ 12 w 151"/>
                <a:gd name="T63" fmla="*/ 8 h 115"/>
                <a:gd name="T64" fmla="*/ 16 w 151"/>
                <a:gd name="T65" fmla="*/ 3 h 115"/>
                <a:gd name="T66" fmla="*/ 22 w 151"/>
                <a:gd name="T67" fmla="*/ 1 h 115"/>
                <a:gd name="T68" fmla="*/ 28 w 151"/>
                <a:gd name="T69" fmla="*/ 0 h 115"/>
                <a:gd name="T70" fmla="*/ 34 w 151"/>
                <a:gd name="T71" fmla="*/ 1 h 115"/>
                <a:gd name="T72" fmla="*/ 40 w 151"/>
                <a:gd name="T73" fmla="*/ 2 h 115"/>
                <a:gd name="T74" fmla="*/ 45 w 151"/>
                <a:gd name="T75" fmla="*/ 3 h 115"/>
                <a:gd name="T76" fmla="*/ 50 w 151"/>
                <a:gd name="T77" fmla="*/ 6 h 115"/>
                <a:gd name="T78" fmla="*/ 55 w 151"/>
                <a:gd name="T79" fmla="*/ 10 h 115"/>
                <a:gd name="T80" fmla="*/ 60 w 151"/>
                <a:gd name="T81" fmla="*/ 15 h 115"/>
                <a:gd name="T82" fmla="*/ 63 w 151"/>
                <a:gd name="T83" fmla="*/ 19 h 115"/>
                <a:gd name="T84" fmla="*/ 66 w 151"/>
                <a:gd name="T85" fmla="*/ 2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15"/>
                <a:gd name="T131" fmla="*/ 151 w 15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15">
                  <a:moveTo>
                    <a:pt x="66" y="26"/>
                  </a:moveTo>
                  <a:lnTo>
                    <a:pt x="66" y="26"/>
                  </a:lnTo>
                  <a:lnTo>
                    <a:pt x="72" y="38"/>
                  </a:lnTo>
                  <a:lnTo>
                    <a:pt x="83" y="46"/>
                  </a:lnTo>
                  <a:lnTo>
                    <a:pt x="96" y="52"/>
                  </a:lnTo>
                  <a:lnTo>
                    <a:pt x="111" y="57"/>
                  </a:lnTo>
                  <a:lnTo>
                    <a:pt x="125" y="58"/>
                  </a:lnTo>
                  <a:lnTo>
                    <a:pt x="136" y="59"/>
                  </a:lnTo>
                  <a:lnTo>
                    <a:pt x="145" y="59"/>
                  </a:lnTo>
                  <a:lnTo>
                    <a:pt x="147" y="58"/>
                  </a:lnTo>
                  <a:lnTo>
                    <a:pt x="150" y="114"/>
                  </a:lnTo>
                  <a:lnTo>
                    <a:pt x="147" y="114"/>
                  </a:lnTo>
                  <a:lnTo>
                    <a:pt x="144" y="114"/>
                  </a:lnTo>
                  <a:lnTo>
                    <a:pt x="138" y="114"/>
                  </a:lnTo>
                  <a:lnTo>
                    <a:pt x="130" y="114"/>
                  </a:lnTo>
                  <a:lnTo>
                    <a:pt x="120" y="113"/>
                  </a:lnTo>
                  <a:lnTo>
                    <a:pt x="109" y="112"/>
                  </a:lnTo>
                  <a:lnTo>
                    <a:pt x="98" y="109"/>
                  </a:lnTo>
                  <a:lnTo>
                    <a:pt x="85" y="106"/>
                  </a:lnTo>
                  <a:lnTo>
                    <a:pt x="72" y="103"/>
                  </a:lnTo>
                  <a:lnTo>
                    <a:pt x="60" y="98"/>
                  </a:lnTo>
                  <a:lnTo>
                    <a:pt x="48" y="91"/>
                  </a:lnTo>
                  <a:lnTo>
                    <a:pt x="36" y="82"/>
                  </a:lnTo>
                  <a:lnTo>
                    <a:pt x="24" y="73"/>
                  </a:lnTo>
                  <a:lnTo>
                    <a:pt x="15" y="62"/>
                  </a:lnTo>
                  <a:lnTo>
                    <a:pt x="7" y="49"/>
                  </a:lnTo>
                  <a:lnTo>
                    <a:pt x="2" y="33"/>
                  </a:lnTo>
                  <a:lnTo>
                    <a:pt x="0" y="29"/>
                  </a:lnTo>
                  <a:lnTo>
                    <a:pt x="1" y="24"/>
                  </a:lnTo>
                  <a:lnTo>
                    <a:pt x="4" y="19"/>
                  </a:lnTo>
                  <a:lnTo>
                    <a:pt x="7" y="13"/>
                  </a:lnTo>
                  <a:lnTo>
                    <a:pt x="12" y="8"/>
                  </a:lnTo>
                  <a:lnTo>
                    <a:pt x="16" y="3"/>
                  </a:lnTo>
                  <a:lnTo>
                    <a:pt x="22" y="1"/>
                  </a:lnTo>
                  <a:lnTo>
                    <a:pt x="28" y="0"/>
                  </a:lnTo>
                  <a:lnTo>
                    <a:pt x="34" y="1"/>
                  </a:lnTo>
                  <a:lnTo>
                    <a:pt x="40" y="2"/>
                  </a:lnTo>
                  <a:lnTo>
                    <a:pt x="45" y="3"/>
                  </a:lnTo>
                  <a:lnTo>
                    <a:pt x="50" y="6"/>
                  </a:lnTo>
                  <a:lnTo>
                    <a:pt x="55" y="10"/>
                  </a:lnTo>
                  <a:lnTo>
                    <a:pt x="60" y="15"/>
                  </a:lnTo>
                  <a:lnTo>
                    <a:pt x="63" y="19"/>
                  </a:lnTo>
                  <a:lnTo>
                    <a:pt x="66" y="2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22" name="Freeform 17"/>
            <p:cNvSpPr>
              <a:spLocks/>
            </p:cNvSpPr>
            <p:nvPr/>
          </p:nvSpPr>
          <p:spPr bwMode="auto">
            <a:xfrm>
              <a:off x="1425" y="2319"/>
              <a:ext cx="167" cy="146"/>
            </a:xfrm>
            <a:custGeom>
              <a:avLst/>
              <a:gdLst>
                <a:gd name="T0" fmla="*/ 166 w 167"/>
                <a:gd name="T1" fmla="*/ 145 h 146"/>
                <a:gd name="T2" fmla="*/ 157 w 167"/>
                <a:gd name="T3" fmla="*/ 143 h 146"/>
                <a:gd name="T4" fmla="*/ 150 w 167"/>
                <a:gd name="T5" fmla="*/ 143 h 146"/>
                <a:gd name="T6" fmla="*/ 138 w 167"/>
                <a:gd name="T7" fmla="*/ 140 h 146"/>
                <a:gd name="T8" fmla="*/ 127 w 167"/>
                <a:gd name="T9" fmla="*/ 138 h 146"/>
                <a:gd name="T10" fmla="*/ 113 w 167"/>
                <a:gd name="T11" fmla="*/ 135 h 146"/>
                <a:gd name="T12" fmla="*/ 101 w 167"/>
                <a:gd name="T13" fmla="*/ 131 h 146"/>
                <a:gd name="T14" fmla="*/ 87 w 167"/>
                <a:gd name="T15" fmla="*/ 127 h 146"/>
                <a:gd name="T16" fmla="*/ 72 w 167"/>
                <a:gd name="T17" fmla="*/ 124 h 146"/>
                <a:gd name="T18" fmla="*/ 59 w 167"/>
                <a:gd name="T19" fmla="*/ 119 h 146"/>
                <a:gd name="T20" fmla="*/ 45 w 167"/>
                <a:gd name="T21" fmla="*/ 115 h 146"/>
                <a:gd name="T22" fmla="*/ 34 w 167"/>
                <a:gd name="T23" fmla="*/ 110 h 146"/>
                <a:gd name="T24" fmla="*/ 23 w 167"/>
                <a:gd name="T25" fmla="*/ 106 h 146"/>
                <a:gd name="T26" fmla="*/ 15 w 167"/>
                <a:gd name="T27" fmla="*/ 99 h 146"/>
                <a:gd name="T28" fmla="*/ 7 w 167"/>
                <a:gd name="T29" fmla="*/ 93 h 146"/>
                <a:gd name="T30" fmla="*/ 3 w 167"/>
                <a:gd name="T31" fmla="*/ 86 h 146"/>
                <a:gd name="T32" fmla="*/ 0 w 167"/>
                <a:gd name="T33" fmla="*/ 81 h 146"/>
                <a:gd name="T34" fmla="*/ 4 w 167"/>
                <a:gd name="T35" fmla="*/ 73 h 146"/>
                <a:gd name="T36" fmla="*/ 8 w 167"/>
                <a:gd name="T37" fmla="*/ 67 h 146"/>
                <a:gd name="T38" fmla="*/ 16 w 167"/>
                <a:gd name="T39" fmla="*/ 59 h 146"/>
                <a:gd name="T40" fmla="*/ 27 w 167"/>
                <a:gd name="T41" fmla="*/ 52 h 146"/>
                <a:gd name="T42" fmla="*/ 39 w 167"/>
                <a:gd name="T43" fmla="*/ 44 h 146"/>
                <a:gd name="T44" fmla="*/ 52 w 167"/>
                <a:gd name="T45" fmla="*/ 38 h 146"/>
                <a:gd name="T46" fmla="*/ 67 w 167"/>
                <a:gd name="T47" fmla="*/ 32 h 146"/>
                <a:gd name="T48" fmla="*/ 81 w 167"/>
                <a:gd name="T49" fmla="*/ 25 h 146"/>
                <a:gd name="T50" fmla="*/ 97 w 167"/>
                <a:gd name="T51" fmla="*/ 21 h 146"/>
                <a:gd name="T52" fmla="*/ 112 w 167"/>
                <a:gd name="T53" fmla="*/ 15 h 146"/>
                <a:gd name="T54" fmla="*/ 126 w 167"/>
                <a:gd name="T55" fmla="*/ 12 h 146"/>
                <a:gd name="T56" fmla="*/ 137 w 167"/>
                <a:gd name="T57" fmla="*/ 8 h 146"/>
                <a:gd name="T58" fmla="*/ 149 w 167"/>
                <a:gd name="T59" fmla="*/ 4 h 146"/>
                <a:gd name="T60" fmla="*/ 155 w 167"/>
                <a:gd name="T61" fmla="*/ 2 h 146"/>
                <a:gd name="T62" fmla="*/ 162 w 167"/>
                <a:gd name="T63" fmla="*/ 0 h 146"/>
                <a:gd name="T64" fmla="*/ 163 w 167"/>
                <a:gd name="T65" fmla="*/ 1 h 146"/>
                <a:gd name="T66" fmla="*/ 166 w 167"/>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46"/>
                <a:gd name="T104" fmla="*/ 167 w 167"/>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46">
                  <a:moveTo>
                    <a:pt x="166" y="145"/>
                  </a:moveTo>
                  <a:lnTo>
                    <a:pt x="157" y="143"/>
                  </a:lnTo>
                  <a:lnTo>
                    <a:pt x="150" y="143"/>
                  </a:lnTo>
                  <a:lnTo>
                    <a:pt x="138" y="140"/>
                  </a:lnTo>
                  <a:lnTo>
                    <a:pt x="127" y="138"/>
                  </a:lnTo>
                  <a:lnTo>
                    <a:pt x="113" y="135"/>
                  </a:lnTo>
                  <a:lnTo>
                    <a:pt x="101" y="131"/>
                  </a:lnTo>
                  <a:lnTo>
                    <a:pt x="87" y="127"/>
                  </a:lnTo>
                  <a:lnTo>
                    <a:pt x="72" y="124"/>
                  </a:lnTo>
                  <a:lnTo>
                    <a:pt x="59" y="119"/>
                  </a:lnTo>
                  <a:lnTo>
                    <a:pt x="45" y="115"/>
                  </a:lnTo>
                  <a:lnTo>
                    <a:pt x="34" y="110"/>
                  </a:lnTo>
                  <a:lnTo>
                    <a:pt x="23" y="106"/>
                  </a:lnTo>
                  <a:lnTo>
                    <a:pt x="15" y="99"/>
                  </a:lnTo>
                  <a:lnTo>
                    <a:pt x="7" y="93"/>
                  </a:lnTo>
                  <a:lnTo>
                    <a:pt x="3" y="86"/>
                  </a:lnTo>
                  <a:lnTo>
                    <a:pt x="0" y="81"/>
                  </a:lnTo>
                  <a:lnTo>
                    <a:pt x="4" y="73"/>
                  </a:lnTo>
                  <a:lnTo>
                    <a:pt x="8" y="67"/>
                  </a:lnTo>
                  <a:lnTo>
                    <a:pt x="16" y="59"/>
                  </a:lnTo>
                  <a:lnTo>
                    <a:pt x="27" y="52"/>
                  </a:lnTo>
                  <a:lnTo>
                    <a:pt x="39" y="44"/>
                  </a:lnTo>
                  <a:lnTo>
                    <a:pt x="52" y="38"/>
                  </a:lnTo>
                  <a:lnTo>
                    <a:pt x="67" y="32"/>
                  </a:lnTo>
                  <a:lnTo>
                    <a:pt x="81" y="25"/>
                  </a:lnTo>
                  <a:lnTo>
                    <a:pt x="97" y="21"/>
                  </a:lnTo>
                  <a:lnTo>
                    <a:pt x="112" y="15"/>
                  </a:lnTo>
                  <a:lnTo>
                    <a:pt x="126" y="12"/>
                  </a:lnTo>
                  <a:lnTo>
                    <a:pt x="137" y="8"/>
                  </a:lnTo>
                  <a:lnTo>
                    <a:pt x="149" y="4"/>
                  </a:lnTo>
                  <a:lnTo>
                    <a:pt x="155" y="2"/>
                  </a:lnTo>
                  <a:lnTo>
                    <a:pt x="162" y="0"/>
                  </a:lnTo>
                  <a:lnTo>
                    <a:pt x="163" y="1"/>
                  </a:lnTo>
                  <a:lnTo>
                    <a:pt x="166" y="145"/>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23" name="Freeform 18"/>
            <p:cNvSpPr>
              <a:spLocks/>
            </p:cNvSpPr>
            <p:nvPr/>
          </p:nvSpPr>
          <p:spPr bwMode="auto">
            <a:xfrm>
              <a:off x="1417" y="2320"/>
              <a:ext cx="176" cy="156"/>
            </a:xfrm>
            <a:custGeom>
              <a:avLst/>
              <a:gdLst>
                <a:gd name="T0" fmla="*/ 175 w 176"/>
                <a:gd name="T1" fmla="*/ 155 h 156"/>
                <a:gd name="T2" fmla="*/ 175 w 176"/>
                <a:gd name="T3" fmla="*/ 155 h 156"/>
                <a:gd name="T4" fmla="*/ 168 w 176"/>
                <a:gd name="T5" fmla="*/ 152 h 156"/>
                <a:gd name="T6" fmla="*/ 158 w 176"/>
                <a:gd name="T7" fmla="*/ 152 h 156"/>
                <a:gd name="T8" fmla="*/ 146 w 176"/>
                <a:gd name="T9" fmla="*/ 149 h 156"/>
                <a:gd name="T10" fmla="*/ 133 w 176"/>
                <a:gd name="T11" fmla="*/ 146 h 156"/>
                <a:gd name="T12" fmla="*/ 120 w 176"/>
                <a:gd name="T13" fmla="*/ 143 h 156"/>
                <a:gd name="T14" fmla="*/ 105 w 176"/>
                <a:gd name="T15" fmla="*/ 140 h 156"/>
                <a:gd name="T16" fmla="*/ 91 w 176"/>
                <a:gd name="T17" fmla="*/ 136 h 156"/>
                <a:gd name="T18" fmla="*/ 77 w 176"/>
                <a:gd name="T19" fmla="*/ 132 h 156"/>
                <a:gd name="T20" fmla="*/ 62 w 176"/>
                <a:gd name="T21" fmla="*/ 127 h 156"/>
                <a:gd name="T22" fmla="*/ 48 w 176"/>
                <a:gd name="T23" fmla="*/ 121 h 156"/>
                <a:gd name="T24" fmla="*/ 36 w 176"/>
                <a:gd name="T25" fmla="*/ 116 h 156"/>
                <a:gd name="T26" fmla="*/ 24 w 176"/>
                <a:gd name="T27" fmla="*/ 110 h 156"/>
                <a:gd name="T28" fmla="*/ 15 w 176"/>
                <a:gd name="T29" fmla="*/ 105 h 156"/>
                <a:gd name="T30" fmla="*/ 7 w 176"/>
                <a:gd name="T31" fmla="*/ 98 h 156"/>
                <a:gd name="T32" fmla="*/ 3 w 176"/>
                <a:gd name="T33" fmla="*/ 91 h 156"/>
                <a:gd name="T34" fmla="*/ 0 w 176"/>
                <a:gd name="T35" fmla="*/ 84 h 156"/>
                <a:gd name="T36" fmla="*/ 2 w 176"/>
                <a:gd name="T37" fmla="*/ 77 h 156"/>
                <a:gd name="T38" fmla="*/ 8 w 176"/>
                <a:gd name="T39" fmla="*/ 69 h 156"/>
                <a:gd name="T40" fmla="*/ 16 w 176"/>
                <a:gd name="T41" fmla="*/ 62 h 156"/>
                <a:gd name="T42" fmla="*/ 28 w 176"/>
                <a:gd name="T43" fmla="*/ 54 h 156"/>
                <a:gd name="T44" fmla="*/ 41 w 176"/>
                <a:gd name="T45" fmla="*/ 46 h 156"/>
                <a:gd name="T46" fmla="*/ 54 w 176"/>
                <a:gd name="T47" fmla="*/ 40 h 156"/>
                <a:gd name="T48" fmla="*/ 70 w 176"/>
                <a:gd name="T49" fmla="*/ 33 h 156"/>
                <a:gd name="T50" fmla="*/ 85 w 176"/>
                <a:gd name="T51" fmla="*/ 26 h 156"/>
                <a:gd name="T52" fmla="*/ 101 w 176"/>
                <a:gd name="T53" fmla="*/ 21 h 156"/>
                <a:gd name="T54" fmla="*/ 117 w 176"/>
                <a:gd name="T55" fmla="*/ 15 h 156"/>
                <a:gd name="T56" fmla="*/ 132 w 176"/>
                <a:gd name="T57" fmla="*/ 12 h 156"/>
                <a:gd name="T58" fmla="*/ 144 w 176"/>
                <a:gd name="T59" fmla="*/ 7 h 156"/>
                <a:gd name="T60" fmla="*/ 156 w 176"/>
                <a:gd name="T61" fmla="*/ 3 h 156"/>
                <a:gd name="T62" fmla="*/ 164 w 176"/>
                <a:gd name="T63" fmla="*/ 2 h 156"/>
                <a:gd name="T64" fmla="*/ 170 w 176"/>
                <a:gd name="T65" fmla="*/ 0 h 156"/>
                <a:gd name="T66" fmla="*/ 172 w 176"/>
                <a:gd name="T67" fmla="*/ 1 h 156"/>
                <a:gd name="T68" fmla="*/ 175 w 176"/>
                <a:gd name="T69" fmla="*/ 155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56"/>
                <a:gd name="T107" fmla="*/ 176 w 176"/>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56">
                  <a:moveTo>
                    <a:pt x="175" y="155"/>
                  </a:moveTo>
                  <a:lnTo>
                    <a:pt x="175" y="155"/>
                  </a:lnTo>
                  <a:lnTo>
                    <a:pt x="168" y="152"/>
                  </a:lnTo>
                  <a:lnTo>
                    <a:pt x="158" y="152"/>
                  </a:lnTo>
                  <a:lnTo>
                    <a:pt x="146" y="149"/>
                  </a:lnTo>
                  <a:lnTo>
                    <a:pt x="133" y="146"/>
                  </a:lnTo>
                  <a:lnTo>
                    <a:pt x="120" y="143"/>
                  </a:lnTo>
                  <a:lnTo>
                    <a:pt x="105" y="140"/>
                  </a:lnTo>
                  <a:lnTo>
                    <a:pt x="91" y="136"/>
                  </a:lnTo>
                  <a:lnTo>
                    <a:pt x="77" y="132"/>
                  </a:lnTo>
                  <a:lnTo>
                    <a:pt x="62" y="127"/>
                  </a:lnTo>
                  <a:lnTo>
                    <a:pt x="48" y="121"/>
                  </a:lnTo>
                  <a:lnTo>
                    <a:pt x="36" y="116"/>
                  </a:lnTo>
                  <a:lnTo>
                    <a:pt x="24" y="110"/>
                  </a:lnTo>
                  <a:lnTo>
                    <a:pt x="15" y="105"/>
                  </a:lnTo>
                  <a:lnTo>
                    <a:pt x="7" y="98"/>
                  </a:lnTo>
                  <a:lnTo>
                    <a:pt x="3" y="91"/>
                  </a:lnTo>
                  <a:lnTo>
                    <a:pt x="0" y="84"/>
                  </a:lnTo>
                  <a:lnTo>
                    <a:pt x="2" y="77"/>
                  </a:lnTo>
                  <a:lnTo>
                    <a:pt x="8" y="69"/>
                  </a:lnTo>
                  <a:lnTo>
                    <a:pt x="16" y="62"/>
                  </a:lnTo>
                  <a:lnTo>
                    <a:pt x="28" y="54"/>
                  </a:lnTo>
                  <a:lnTo>
                    <a:pt x="41" y="46"/>
                  </a:lnTo>
                  <a:lnTo>
                    <a:pt x="54" y="40"/>
                  </a:lnTo>
                  <a:lnTo>
                    <a:pt x="70" y="33"/>
                  </a:lnTo>
                  <a:lnTo>
                    <a:pt x="85" y="26"/>
                  </a:lnTo>
                  <a:lnTo>
                    <a:pt x="101" y="21"/>
                  </a:lnTo>
                  <a:lnTo>
                    <a:pt x="117" y="15"/>
                  </a:lnTo>
                  <a:lnTo>
                    <a:pt x="132" y="12"/>
                  </a:lnTo>
                  <a:lnTo>
                    <a:pt x="144" y="7"/>
                  </a:lnTo>
                  <a:lnTo>
                    <a:pt x="156" y="3"/>
                  </a:lnTo>
                  <a:lnTo>
                    <a:pt x="164" y="2"/>
                  </a:lnTo>
                  <a:lnTo>
                    <a:pt x="170" y="0"/>
                  </a:lnTo>
                  <a:lnTo>
                    <a:pt x="172" y="1"/>
                  </a:lnTo>
                  <a:lnTo>
                    <a:pt x="175" y="155"/>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24" name="Freeform 19"/>
            <p:cNvSpPr>
              <a:spLocks/>
            </p:cNvSpPr>
            <p:nvPr/>
          </p:nvSpPr>
          <p:spPr bwMode="auto">
            <a:xfrm>
              <a:off x="1426" y="2322"/>
              <a:ext cx="157" cy="79"/>
            </a:xfrm>
            <a:custGeom>
              <a:avLst/>
              <a:gdLst>
                <a:gd name="T0" fmla="*/ 0 w 157"/>
                <a:gd name="T1" fmla="*/ 78 h 79"/>
                <a:gd name="T2" fmla="*/ 2 w 157"/>
                <a:gd name="T3" fmla="*/ 70 h 79"/>
                <a:gd name="T4" fmla="*/ 6 w 157"/>
                <a:gd name="T5" fmla="*/ 64 h 79"/>
                <a:gd name="T6" fmla="*/ 15 w 157"/>
                <a:gd name="T7" fmla="*/ 58 h 79"/>
                <a:gd name="T8" fmla="*/ 24 w 157"/>
                <a:gd name="T9" fmla="*/ 51 h 79"/>
                <a:gd name="T10" fmla="*/ 36 w 157"/>
                <a:gd name="T11" fmla="*/ 44 h 79"/>
                <a:gd name="T12" fmla="*/ 49 w 157"/>
                <a:gd name="T13" fmla="*/ 37 h 79"/>
                <a:gd name="T14" fmla="*/ 62 w 157"/>
                <a:gd name="T15" fmla="*/ 32 h 79"/>
                <a:gd name="T16" fmla="*/ 78 w 157"/>
                <a:gd name="T17" fmla="*/ 26 h 79"/>
                <a:gd name="T18" fmla="*/ 91 w 157"/>
                <a:gd name="T19" fmla="*/ 21 h 79"/>
                <a:gd name="T20" fmla="*/ 107 w 157"/>
                <a:gd name="T21" fmla="*/ 16 h 79"/>
                <a:gd name="T22" fmla="*/ 120 w 157"/>
                <a:gd name="T23" fmla="*/ 11 h 79"/>
                <a:gd name="T24" fmla="*/ 132 w 157"/>
                <a:gd name="T25" fmla="*/ 8 h 79"/>
                <a:gd name="T26" fmla="*/ 142 w 157"/>
                <a:gd name="T27" fmla="*/ 4 h 79"/>
                <a:gd name="T28" fmla="*/ 150 w 157"/>
                <a:gd name="T29" fmla="*/ 2 h 79"/>
                <a:gd name="T30" fmla="*/ 154 w 157"/>
                <a:gd name="T31" fmla="*/ 0 h 79"/>
                <a:gd name="T32" fmla="*/ 156 w 157"/>
                <a:gd name="T33" fmla="*/ 0 h 79"/>
                <a:gd name="T34" fmla="*/ 155 w 157"/>
                <a:gd name="T35" fmla="*/ 71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6" y="64"/>
                  </a:lnTo>
                  <a:lnTo>
                    <a:pt x="15" y="58"/>
                  </a:lnTo>
                  <a:lnTo>
                    <a:pt x="24" y="51"/>
                  </a:lnTo>
                  <a:lnTo>
                    <a:pt x="36" y="44"/>
                  </a:lnTo>
                  <a:lnTo>
                    <a:pt x="49" y="37"/>
                  </a:lnTo>
                  <a:lnTo>
                    <a:pt x="62" y="32"/>
                  </a:lnTo>
                  <a:lnTo>
                    <a:pt x="78" y="26"/>
                  </a:lnTo>
                  <a:lnTo>
                    <a:pt x="91" y="21"/>
                  </a:lnTo>
                  <a:lnTo>
                    <a:pt x="107" y="16"/>
                  </a:lnTo>
                  <a:lnTo>
                    <a:pt x="120" y="11"/>
                  </a:lnTo>
                  <a:lnTo>
                    <a:pt x="132" y="8"/>
                  </a:lnTo>
                  <a:lnTo>
                    <a:pt x="142" y="4"/>
                  </a:lnTo>
                  <a:lnTo>
                    <a:pt x="150" y="2"/>
                  </a:lnTo>
                  <a:lnTo>
                    <a:pt x="154" y="0"/>
                  </a:lnTo>
                  <a:lnTo>
                    <a:pt x="156" y="0"/>
                  </a:lnTo>
                  <a:lnTo>
                    <a:pt x="155" y="71"/>
                  </a:lnTo>
                  <a:lnTo>
                    <a:pt x="0" y="78"/>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21525" name="Freeform 20"/>
            <p:cNvSpPr>
              <a:spLocks/>
            </p:cNvSpPr>
            <p:nvPr/>
          </p:nvSpPr>
          <p:spPr bwMode="auto">
            <a:xfrm>
              <a:off x="1418" y="2323"/>
              <a:ext cx="166" cy="84"/>
            </a:xfrm>
            <a:custGeom>
              <a:avLst/>
              <a:gdLst>
                <a:gd name="T0" fmla="*/ 0 w 166"/>
                <a:gd name="T1" fmla="*/ 83 h 84"/>
                <a:gd name="T2" fmla="*/ 0 w 166"/>
                <a:gd name="T3" fmla="*/ 83 h 84"/>
                <a:gd name="T4" fmla="*/ 1 w 166"/>
                <a:gd name="T5" fmla="*/ 75 h 84"/>
                <a:gd name="T6" fmla="*/ 6 w 166"/>
                <a:gd name="T7" fmla="*/ 67 h 84"/>
                <a:gd name="T8" fmla="*/ 14 w 166"/>
                <a:gd name="T9" fmla="*/ 61 h 84"/>
                <a:gd name="T10" fmla="*/ 25 w 166"/>
                <a:gd name="T11" fmla="*/ 53 h 84"/>
                <a:gd name="T12" fmla="*/ 38 w 166"/>
                <a:gd name="T13" fmla="*/ 46 h 84"/>
                <a:gd name="T14" fmla="*/ 50 w 166"/>
                <a:gd name="T15" fmla="*/ 39 h 84"/>
                <a:gd name="T16" fmla="*/ 65 w 166"/>
                <a:gd name="T17" fmla="*/ 32 h 84"/>
                <a:gd name="T18" fmla="*/ 81 w 166"/>
                <a:gd name="T19" fmla="*/ 27 h 84"/>
                <a:gd name="T20" fmla="*/ 96 w 166"/>
                <a:gd name="T21" fmla="*/ 21 h 84"/>
                <a:gd name="T22" fmla="*/ 111 w 166"/>
                <a:gd name="T23" fmla="*/ 17 h 84"/>
                <a:gd name="T24" fmla="*/ 126 w 166"/>
                <a:gd name="T25" fmla="*/ 11 h 84"/>
                <a:gd name="T26" fmla="*/ 139 w 166"/>
                <a:gd name="T27" fmla="*/ 8 h 84"/>
                <a:gd name="T28" fmla="*/ 149 w 166"/>
                <a:gd name="T29" fmla="*/ 4 h 84"/>
                <a:gd name="T30" fmla="*/ 158 w 166"/>
                <a:gd name="T31" fmla="*/ 2 h 84"/>
                <a:gd name="T32" fmla="*/ 162 w 166"/>
                <a:gd name="T33" fmla="*/ 0 h 84"/>
                <a:gd name="T34" fmla="*/ 165 w 166"/>
                <a:gd name="T35" fmla="*/ 0 h 84"/>
                <a:gd name="T36" fmla="*/ 165 w 166"/>
                <a:gd name="T37" fmla="*/ 80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1" y="75"/>
                  </a:lnTo>
                  <a:lnTo>
                    <a:pt x="6" y="67"/>
                  </a:lnTo>
                  <a:lnTo>
                    <a:pt x="14" y="61"/>
                  </a:lnTo>
                  <a:lnTo>
                    <a:pt x="25" y="53"/>
                  </a:lnTo>
                  <a:lnTo>
                    <a:pt x="38" y="46"/>
                  </a:lnTo>
                  <a:lnTo>
                    <a:pt x="50" y="39"/>
                  </a:lnTo>
                  <a:lnTo>
                    <a:pt x="65" y="32"/>
                  </a:lnTo>
                  <a:lnTo>
                    <a:pt x="81" y="27"/>
                  </a:lnTo>
                  <a:lnTo>
                    <a:pt x="96" y="21"/>
                  </a:lnTo>
                  <a:lnTo>
                    <a:pt x="111" y="17"/>
                  </a:lnTo>
                  <a:lnTo>
                    <a:pt x="126" y="11"/>
                  </a:lnTo>
                  <a:lnTo>
                    <a:pt x="139" y="8"/>
                  </a:lnTo>
                  <a:lnTo>
                    <a:pt x="149" y="4"/>
                  </a:lnTo>
                  <a:lnTo>
                    <a:pt x="158" y="2"/>
                  </a:lnTo>
                  <a:lnTo>
                    <a:pt x="162" y="0"/>
                  </a:lnTo>
                  <a:lnTo>
                    <a:pt x="165" y="0"/>
                  </a:lnTo>
                  <a:lnTo>
                    <a:pt x="165" y="80"/>
                  </a:lnTo>
                  <a:lnTo>
                    <a:pt x="0" y="83"/>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26" name="Freeform 21"/>
            <p:cNvSpPr>
              <a:spLocks/>
            </p:cNvSpPr>
            <p:nvPr/>
          </p:nvSpPr>
          <p:spPr bwMode="auto">
            <a:xfrm>
              <a:off x="1416" y="2316"/>
              <a:ext cx="196" cy="164"/>
            </a:xfrm>
            <a:custGeom>
              <a:avLst/>
              <a:gdLst>
                <a:gd name="T0" fmla="*/ 192 w 196"/>
                <a:gd name="T1" fmla="*/ 163 h 164"/>
                <a:gd name="T2" fmla="*/ 192 w 196"/>
                <a:gd name="T3" fmla="*/ 163 h 164"/>
                <a:gd name="T4" fmla="*/ 184 w 196"/>
                <a:gd name="T5" fmla="*/ 162 h 164"/>
                <a:gd name="T6" fmla="*/ 174 w 196"/>
                <a:gd name="T7" fmla="*/ 160 h 164"/>
                <a:gd name="T8" fmla="*/ 162 w 196"/>
                <a:gd name="T9" fmla="*/ 157 h 164"/>
                <a:gd name="T10" fmla="*/ 148 w 196"/>
                <a:gd name="T11" fmla="*/ 153 h 164"/>
                <a:gd name="T12" fmla="*/ 133 w 196"/>
                <a:gd name="T13" fmla="*/ 151 h 164"/>
                <a:gd name="T14" fmla="*/ 117 w 196"/>
                <a:gd name="T15" fmla="*/ 146 h 164"/>
                <a:gd name="T16" fmla="*/ 101 w 196"/>
                <a:gd name="T17" fmla="*/ 143 h 164"/>
                <a:gd name="T18" fmla="*/ 84 w 196"/>
                <a:gd name="T19" fmla="*/ 137 h 164"/>
                <a:gd name="T20" fmla="*/ 69 w 196"/>
                <a:gd name="T21" fmla="*/ 132 h 164"/>
                <a:gd name="T22" fmla="*/ 53 w 196"/>
                <a:gd name="T23" fmla="*/ 127 h 164"/>
                <a:gd name="T24" fmla="*/ 39 w 196"/>
                <a:gd name="T25" fmla="*/ 121 h 164"/>
                <a:gd name="T26" fmla="*/ 26 w 196"/>
                <a:gd name="T27" fmla="*/ 116 h 164"/>
                <a:gd name="T28" fmla="*/ 16 w 196"/>
                <a:gd name="T29" fmla="*/ 110 h 164"/>
                <a:gd name="T30" fmla="*/ 8 w 196"/>
                <a:gd name="T31" fmla="*/ 102 h 164"/>
                <a:gd name="T32" fmla="*/ 4 w 196"/>
                <a:gd name="T33" fmla="*/ 95 h 164"/>
                <a:gd name="T34" fmla="*/ 0 w 196"/>
                <a:gd name="T35" fmla="*/ 88 h 164"/>
                <a:gd name="T36" fmla="*/ 3 w 196"/>
                <a:gd name="T37" fmla="*/ 80 h 164"/>
                <a:gd name="T38" fmla="*/ 10 w 196"/>
                <a:gd name="T39" fmla="*/ 72 h 164"/>
                <a:gd name="T40" fmla="*/ 19 w 196"/>
                <a:gd name="T41" fmla="*/ 64 h 164"/>
                <a:gd name="T42" fmla="*/ 33 w 196"/>
                <a:gd name="T43" fmla="*/ 57 h 164"/>
                <a:gd name="T44" fmla="*/ 46 w 196"/>
                <a:gd name="T45" fmla="*/ 48 h 164"/>
                <a:gd name="T46" fmla="*/ 62 w 196"/>
                <a:gd name="T47" fmla="*/ 40 h 164"/>
                <a:gd name="T48" fmla="*/ 80 w 196"/>
                <a:gd name="T49" fmla="*/ 33 h 164"/>
                <a:gd name="T50" fmla="*/ 98 w 196"/>
                <a:gd name="T51" fmla="*/ 27 h 164"/>
                <a:gd name="T52" fmla="*/ 116 w 196"/>
                <a:gd name="T53" fmla="*/ 20 h 164"/>
                <a:gd name="T54" fmla="*/ 134 w 196"/>
                <a:gd name="T55" fmla="*/ 15 h 164"/>
                <a:gd name="T56" fmla="*/ 150 w 196"/>
                <a:gd name="T57" fmla="*/ 11 h 164"/>
                <a:gd name="T58" fmla="*/ 165 w 196"/>
                <a:gd name="T59" fmla="*/ 6 h 164"/>
                <a:gd name="T60" fmla="*/ 178 w 196"/>
                <a:gd name="T61" fmla="*/ 2 h 164"/>
                <a:gd name="T62" fmla="*/ 187 w 196"/>
                <a:gd name="T63" fmla="*/ 1 h 164"/>
                <a:gd name="T64" fmla="*/ 193 w 196"/>
                <a:gd name="T65" fmla="*/ 0 h 164"/>
                <a:gd name="T66" fmla="*/ 195 w 196"/>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164"/>
                <a:gd name="T104" fmla="*/ 196 w 196"/>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164">
                  <a:moveTo>
                    <a:pt x="192" y="163"/>
                  </a:moveTo>
                  <a:lnTo>
                    <a:pt x="192" y="163"/>
                  </a:lnTo>
                  <a:lnTo>
                    <a:pt x="184" y="162"/>
                  </a:lnTo>
                  <a:lnTo>
                    <a:pt x="174" y="160"/>
                  </a:lnTo>
                  <a:lnTo>
                    <a:pt x="162" y="157"/>
                  </a:lnTo>
                  <a:lnTo>
                    <a:pt x="148" y="153"/>
                  </a:lnTo>
                  <a:lnTo>
                    <a:pt x="133" y="151"/>
                  </a:lnTo>
                  <a:lnTo>
                    <a:pt x="117" y="146"/>
                  </a:lnTo>
                  <a:lnTo>
                    <a:pt x="101" y="143"/>
                  </a:lnTo>
                  <a:lnTo>
                    <a:pt x="84" y="137"/>
                  </a:lnTo>
                  <a:lnTo>
                    <a:pt x="69" y="132"/>
                  </a:lnTo>
                  <a:lnTo>
                    <a:pt x="53" y="127"/>
                  </a:lnTo>
                  <a:lnTo>
                    <a:pt x="39" y="121"/>
                  </a:lnTo>
                  <a:lnTo>
                    <a:pt x="26" y="116"/>
                  </a:lnTo>
                  <a:lnTo>
                    <a:pt x="16" y="110"/>
                  </a:lnTo>
                  <a:lnTo>
                    <a:pt x="8" y="102"/>
                  </a:lnTo>
                  <a:lnTo>
                    <a:pt x="4" y="95"/>
                  </a:lnTo>
                  <a:lnTo>
                    <a:pt x="0" y="88"/>
                  </a:lnTo>
                  <a:lnTo>
                    <a:pt x="3" y="80"/>
                  </a:lnTo>
                  <a:lnTo>
                    <a:pt x="10" y="72"/>
                  </a:lnTo>
                  <a:lnTo>
                    <a:pt x="19" y="64"/>
                  </a:lnTo>
                  <a:lnTo>
                    <a:pt x="33" y="57"/>
                  </a:lnTo>
                  <a:lnTo>
                    <a:pt x="46" y="48"/>
                  </a:lnTo>
                  <a:lnTo>
                    <a:pt x="62" y="40"/>
                  </a:lnTo>
                  <a:lnTo>
                    <a:pt x="80" y="33"/>
                  </a:lnTo>
                  <a:lnTo>
                    <a:pt x="98" y="27"/>
                  </a:lnTo>
                  <a:lnTo>
                    <a:pt x="116" y="20"/>
                  </a:lnTo>
                  <a:lnTo>
                    <a:pt x="134" y="15"/>
                  </a:lnTo>
                  <a:lnTo>
                    <a:pt x="150" y="11"/>
                  </a:lnTo>
                  <a:lnTo>
                    <a:pt x="165" y="6"/>
                  </a:lnTo>
                  <a:lnTo>
                    <a:pt x="178" y="2"/>
                  </a:lnTo>
                  <a:lnTo>
                    <a:pt x="187" y="1"/>
                  </a:lnTo>
                  <a:lnTo>
                    <a:pt x="193" y="0"/>
                  </a:lnTo>
                  <a:lnTo>
                    <a:pt x="195"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27" name="Line 22"/>
            <p:cNvSpPr>
              <a:spLocks noChangeShapeType="1"/>
            </p:cNvSpPr>
            <p:nvPr/>
          </p:nvSpPr>
          <p:spPr bwMode="auto">
            <a:xfrm>
              <a:off x="1583" y="2327"/>
              <a:ext cx="2" cy="143"/>
            </a:xfrm>
            <a:prstGeom prst="line">
              <a:avLst/>
            </a:prstGeom>
            <a:noFill/>
            <a:ln w="12700">
              <a:solidFill>
                <a:srgbClr val="000000"/>
              </a:solidFill>
              <a:round/>
              <a:headEnd/>
              <a:tailEnd/>
            </a:ln>
          </p:spPr>
          <p:txBody>
            <a:bodyPr wrap="none" anchor="ctr"/>
            <a:lstStyle/>
            <a:p>
              <a:endParaRPr lang="en-GB"/>
            </a:p>
          </p:txBody>
        </p:sp>
        <p:sp>
          <p:nvSpPr>
            <p:cNvPr id="21528" name="Line 23"/>
            <p:cNvSpPr>
              <a:spLocks noChangeShapeType="1"/>
            </p:cNvSpPr>
            <p:nvPr/>
          </p:nvSpPr>
          <p:spPr bwMode="auto">
            <a:xfrm>
              <a:off x="3975" y="1830"/>
              <a:ext cx="2" cy="7"/>
            </a:xfrm>
            <a:prstGeom prst="line">
              <a:avLst/>
            </a:prstGeom>
            <a:noFill/>
            <a:ln w="12700">
              <a:solidFill>
                <a:srgbClr val="FFFFFF"/>
              </a:solidFill>
              <a:round/>
              <a:headEnd/>
              <a:tailEnd/>
            </a:ln>
          </p:spPr>
          <p:txBody>
            <a:bodyPr wrap="none" anchor="ctr"/>
            <a:lstStyle/>
            <a:p>
              <a:endParaRPr lang="en-GB"/>
            </a:p>
          </p:txBody>
        </p:sp>
        <p:sp>
          <p:nvSpPr>
            <p:cNvPr id="21529" name="Freeform 24"/>
            <p:cNvSpPr>
              <a:spLocks/>
            </p:cNvSpPr>
            <p:nvPr/>
          </p:nvSpPr>
          <p:spPr bwMode="auto">
            <a:xfrm>
              <a:off x="3977" y="1826"/>
              <a:ext cx="76" cy="630"/>
            </a:xfrm>
            <a:custGeom>
              <a:avLst/>
              <a:gdLst>
                <a:gd name="T0" fmla="*/ 0 w 76"/>
                <a:gd name="T1" fmla="*/ 0 h 630"/>
                <a:gd name="T2" fmla="*/ 0 w 76"/>
                <a:gd name="T3" fmla="*/ 0 h 630"/>
                <a:gd name="T4" fmla="*/ 1 w 76"/>
                <a:gd name="T5" fmla="*/ 5 h 630"/>
                <a:gd name="T6" fmla="*/ 2 w 76"/>
                <a:gd name="T7" fmla="*/ 14 h 630"/>
                <a:gd name="T8" fmla="*/ 1 w 76"/>
                <a:gd name="T9" fmla="*/ 28 h 630"/>
                <a:gd name="T10" fmla="*/ 1 w 76"/>
                <a:gd name="T11" fmla="*/ 45 h 630"/>
                <a:gd name="T12" fmla="*/ 2 w 76"/>
                <a:gd name="T13" fmla="*/ 60 h 630"/>
                <a:gd name="T14" fmla="*/ 2 w 76"/>
                <a:gd name="T15" fmla="*/ 75 h 630"/>
                <a:gd name="T16" fmla="*/ 3 w 76"/>
                <a:gd name="T17" fmla="*/ 85 h 630"/>
                <a:gd name="T18" fmla="*/ 4 w 76"/>
                <a:gd name="T19" fmla="*/ 88 h 630"/>
                <a:gd name="T20" fmla="*/ 62 w 76"/>
                <a:gd name="T21" fmla="*/ 87 h 630"/>
                <a:gd name="T22" fmla="*/ 75 w 76"/>
                <a:gd name="T23" fmla="*/ 629 h 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30"/>
                <a:gd name="T38" fmla="*/ 76 w 76"/>
                <a:gd name="T39" fmla="*/ 630 h 6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30">
                  <a:moveTo>
                    <a:pt x="0" y="0"/>
                  </a:moveTo>
                  <a:lnTo>
                    <a:pt x="0" y="0"/>
                  </a:lnTo>
                  <a:lnTo>
                    <a:pt x="1" y="5"/>
                  </a:lnTo>
                  <a:lnTo>
                    <a:pt x="2" y="14"/>
                  </a:lnTo>
                  <a:lnTo>
                    <a:pt x="1" y="28"/>
                  </a:lnTo>
                  <a:lnTo>
                    <a:pt x="1" y="45"/>
                  </a:lnTo>
                  <a:lnTo>
                    <a:pt x="2" y="60"/>
                  </a:lnTo>
                  <a:lnTo>
                    <a:pt x="2" y="75"/>
                  </a:lnTo>
                  <a:lnTo>
                    <a:pt x="3" y="85"/>
                  </a:lnTo>
                  <a:lnTo>
                    <a:pt x="4" y="88"/>
                  </a:lnTo>
                  <a:lnTo>
                    <a:pt x="62" y="87"/>
                  </a:lnTo>
                  <a:lnTo>
                    <a:pt x="75" y="629"/>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0" name="Freeform 25"/>
            <p:cNvSpPr>
              <a:spLocks/>
            </p:cNvSpPr>
            <p:nvPr/>
          </p:nvSpPr>
          <p:spPr bwMode="auto">
            <a:xfrm>
              <a:off x="2031" y="2116"/>
              <a:ext cx="859" cy="182"/>
            </a:xfrm>
            <a:custGeom>
              <a:avLst/>
              <a:gdLst>
                <a:gd name="T0" fmla="*/ 0 w 859"/>
                <a:gd name="T1" fmla="*/ 138 h 182"/>
                <a:gd name="T2" fmla="*/ 17 w 859"/>
                <a:gd name="T3" fmla="*/ 180 h 182"/>
                <a:gd name="T4" fmla="*/ 171 w 859"/>
                <a:gd name="T5" fmla="*/ 181 h 182"/>
                <a:gd name="T6" fmla="*/ 809 w 859"/>
                <a:gd name="T7" fmla="*/ 63 h 182"/>
                <a:gd name="T8" fmla="*/ 811 w 859"/>
                <a:gd name="T9" fmla="*/ 61 h 182"/>
                <a:gd name="T10" fmla="*/ 817 w 859"/>
                <a:gd name="T11" fmla="*/ 54 h 182"/>
                <a:gd name="T12" fmla="*/ 825 w 859"/>
                <a:gd name="T13" fmla="*/ 44 h 182"/>
                <a:gd name="T14" fmla="*/ 834 w 859"/>
                <a:gd name="T15" fmla="*/ 30 h 182"/>
                <a:gd name="T16" fmla="*/ 842 w 859"/>
                <a:gd name="T17" fmla="*/ 21 h 182"/>
                <a:gd name="T18" fmla="*/ 852 w 859"/>
                <a:gd name="T19" fmla="*/ 9 h 182"/>
                <a:gd name="T20" fmla="*/ 857 w 859"/>
                <a:gd name="T21" fmla="*/ 3 h 182"/>
                <a:gd name="T22" fmla="*/ 858 w 859"/>
                <a:gd name="T23" fmla="*/ 0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2"/>
                <a:gd name="T38" fmla="*/ 859 w 859"/>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2">
                  <a:moveTo>
                    <a:pt x="0" y="138"/>
                  </a:moveTo>
                  <a:lnTo>
                    <a:pt x="17" y="180"/>
                  </a:lnTo>
                  <a:lnTo>
                    <a:pt x="171" y="181"/>
                  </a:lnTo>
                  <a:lnTo>
                    <a:pt x="809" y="63"/>
                  </a:lnTo>
                  <a:lnTo>
                    <a:pt x="811" y="61"/>
                  </a:lnTo>
                  <a:lnTo>
                    <a:pt x="817" y="54"/>
                  </a:lnTo>
                  <a:lnTo>
                    <a:pt x="825" y="44"/>
                  </a:lnTo>
                  <a:lnTo>
                    <a:pt x="834" y="30"/>
                  </a:lnTo>
                  <a:lnTo>
                    <a:pt x="842" y="21"/>
                  </a:lnTo>
                  <a:lnTo>
                    <a:pt x="852" y="9"/>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1" name="Freeform 26"/>
            <p:cNvSpPr>
              <a:spLocks/>
            </p:cNvSpPr>
            <p:nvPr/>
          </p:nvSpPr>
          <p:spPr bwMode="auto">
            <a:xfrm>
              <a:off x="2020" y="2122"/>
              <a:ext cx="893" cy="198"/>
            </a:xfrm>
            <a:custGeom>
              <a:avLst/>
              <a:gdLst>
                <a:gd name="T0" fmla="*/ 0 w 893"/>
                <a:gd name="T1" fmla="*/ 132 h 198"/>
                <a:gd name="T2" fmla="*/ 28 w 893"/>
                <a:gd name="T3" fmla="*/ 195 h 198"/>
                <a:gd name="T4" fmla="*/ 187 w 893"/>
                <a:gd name="T5" fmla="*/ 197 h 198"/>
                <a:gd name="T6" fmla="*/ 835 w 893"/>
                <a:gd name="T7" fmla="*/ 76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2"/>
                  </a:moveTo>
                  <a:lnTo>
                    <a:pt x="28" y="195"/>
                  </a:lnTo>
                  <a:lnTo>
                    <a:pt x="187" y="197"/>
                  </a:lnTo>
                  <a:lnTo>
                    <a:pt x="835" y="76"/>
                  </a:lnTo>
                  <a:lnTo>
                    <a:pt x="892"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2" name="Freeform 27"/>
            <p:cNvSpPr>
              <a:spLocks/>
            </p:cNvSpPr>
            <p:nvPr/>
          </p:nvSpPr>
          <p:spPr bwMode="auto">
            <a:xfrm>
              <a:off x="4149" y="1961"/>
              <a:ext cx="66" cy="264"/>
            </a:xfrm>
            <a:custGeom>
              <a:avLst/>
              <a:gdLst>
                <a:gd name="T0" fmla="*/ 28 w 66"/>
                <a:gd name="T1" fmla="*/ 0 h 264"/>
                <a:gd name="T2" fmla="*/ 0 w 66"/>
                <a:gd name="T3" fmla="*/ 2 h 264"/>
                <a:gd name="T4" fmla="*/ 2 w 66"/>
                <a:gd name="T5" fmla="*/ 12 h 264"/>
                <a:gd name="T6" fmla="*/ 5 w 66"/>
                <a:gd name="T7" fmla="*/ 42 h 264"/>
                <a:gd name="T8" fmla="*/ 10 w 66"/>
                <a:gd name="T9" fmla="*/ 82 h 264"/>
                <a:gd name="T10" fmla="*/ 17 w 66"/>
                <a:gd name="T11" fmla="*/ 129 h 264"/>
                <a:gd name="T12" fmla="*/ 24 w 66"/>
                <a:gd name="T13" fmla="*/ 175 h 264"/>
                <a:gd name="T14" fmla="*/ 29 w 66"/>
                <a:gd name="T15" fmla="*/ 216 h 264"/>
                <a:gd name="T16" fmla="*/ 34 w 66"/>
                <a:gd name="T17" fmla="*/ 244 h 264"/>
                <a:gd name="T18" fmla="*/ 36 w 66"/>
                <a:gd name="T19" fmla="*/ 255 h 264"/>
                <a:gd name="T20" fmla="*/ 34 w 66"/>
                <a:gd name="T21" fmla="*/ 256 h 264"/>
                <a:gd name="T22" fmla="*/ 30 w 66"/>
                <a:gd name="T23" fmla="*/ 257 h 264"/>
                <a:gd name="T24" fmla="*/ 25 w 66"/>
                <a:gd name="T25" fmla="*/ 258 h 264"/>
                <a:gd name="T26" fmla="*/ 22 w 66"/>
                <a:gd name="T27" fmla="*/ 259 h 264"/>
                <a:gd name="T28" fmla="*/ 17 w 66"/>
                <a:gd name="T29" fmla="*/ 258 h 264"/>
                <a:gd name="T30" fmla="*/ 15 w 66"/>
                <a:gd name="T31" fmla="*/ 259 h 264"/>
                <a:gd name="T32" fmla="*/ 12 w 66"/>
                <a:gd name="T33" fmla="*/ 260 h 264"/>
                <a:gd name="T34" fmla="*/ 14 w 66"/>
                <a:gd name="T35" fmla="*/ 263 h 264"/>
                <a:gd name="T36" fmla="*/ 65 w 66"/>
                <a:gd name="T37" fmla="*/ 261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64"/>
                <a:gd name="T59" fmla="*/ 66 w 66"/>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64">
                  <a:moveTo>
                    <a:pt x="28" y="0"/>
                  </a:moveTo>
                  <a:lnTo>
                    <a:pt x="0" y="2"/>
                  </a:lnTo>
                  <a:lnTo>
                    <a:pt x="2" y="12"/>
                  </a:lnTo>
                  <a:lnTo>
                    <a:pt x="5" y="42"/>
                  </a:lnTo>
                  <a:lnTo>
                    <a:pt x="10" y="82"/>
                  </a:lnTo>
                  <a:lnTo>
                    <a:pt x="17" y="129"/>
                  </a:lnTo>
                  <a:lnTo>
                    <a:pt x="24" y="175"/>
                  </a:lnTo>
                  <a:lnTo>
                    <a:pt x="29" y="216"/>
                  </a:lnTo>
                  <a:lnTo>
                    <a:pt x="34" y="244"/>
                  </a:lnTo>
                  <a:lnTo>
                    <a:pt x="36" y="255"/>
                  </a:lnTo>
                  <a:lnTo>
                    <a:pt x="34" y="256"/>
                  </a:lnTo>
                  <a:lnTo>
                    <a:pt x="30" y="257"/>
                  </a:lnTo>
                  <a:lnTo>
                    <a:pt x="25" y="258"/>
                  </a:lnTo>
                  <a:lnTo>
                    <a:pt x="22" y="259"/>
                  </a:lnTo>
                  <a:lnTo>
                    <a:pt x="17" y="258"/>
                  </a:lnTo>
                  <a:lnTo>
                    <a:pt x="15" y="259"/>
                  </a:lnTo>
                  <a:lnTo>
                    <a:pt x="12" y="260"/>
                  </a:lnTo>
                  <a:lnTo>
                    <a:pt x="14" y="263"/>
                  </a:lnTo>
                  <a:lnTo>
                    <a:pt x="65" y="26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3" name="Freeform 28"/>
            <p:cNvSpPr>
              <a:spLocks/>
            </p:cNvSpPr>
            <p:nvPr/>
          </p:nvSpPr>
          <p:spPr bwMode="auto">
            <a:xfrm>
              <a:off x="1653" y="2402"/>
              <a:ext cx="62" cy="32"/>
            </a:xfrm>
            <a:custGeom>
              <a:avLst/>
              <a:gdLst>
                <a:gd name="T0" fmla="*/ 0 w 62"/>
                <a:gd name="T1" fmla="*/ 20 h 32"/>
                <a:gd name="T2" fmla="*/ 2 w 62"/>
                <a:gd name="T3" fmla="*/ 18 h 32"/>
                <a:gd name="T4" fmla="*/ 5 w 62"/>
                <a:gd name="T5" fmla="*/ 18 h 32"/>
                <a:gd name="T6" fmla="*/ 11 w 62"/>
                <a:gd name="T7" fmla="*/ 16 h 32"/>
                <a:gd name="T8" fmla="*/ 17 w 62"/>
                <a:gd name="T9" fmla="*/ 14 h 32"/>
                <a:gd name="T10" fmla="*/ 26 w 62"/>
                <a:gd name="T11" fmla="*/ 11 h 32"/>
                <a:gd name="T12" fmla="*/ 35 w 62"/>
                <a:gd name="T13" fmla="*/ 10 h 32"/>
                <a:gd name="T14" fmla="*/ 45 w 62"/>
                <a:gd name="T15" fmla="*/ 5 h 32"/>
                <a:gd name="T16" fmla="*/ 53 w 62"/>
                <a:gd name="T17" fmla="*/ 2 h 32"/>
                <a:gd name="T18" fmla="*/ 56 w 62"/>
                <a:gd name="T19" fmla="*/ 0 h 32"/>
                <a:gd name="T20" fmla="*/ 59 w 62"/>
                <a:gd name="T21" fmla="*/ 2 h 32"/>
                <a:gd name="T22" fmla="*/ 61 w 62"/>
                <a:gd name="T23" fmla="*/ 7 h 32"/>
                <a:gd name="T24" fmla="*/ 61 w 62"/>
                <a:gd name="T25" fmla="*/ 12 h 32"/>
                <a:gd name="T26" fmla="*/ 61 w 62"/>
                <a:gd name="T27" fmla="*/ 19 h 32"/>
                <a:gd name="T28" fmla="*/ 59 w 62"/>
                <a:gd name="T29" fmla="*/ 23 h 32"/>
                <a:gd name="T30" fmla="*/ 56 w 62"/>
                <a:gd name="T31" fmla="*/ 29 h 32"/>
                <a:gd name="T32" fmla="*/ 53 w 62"/>
                <a:gd name="T33" fmla="*/ 31 h 32"/>
                <a:gd name="T34" fmla="*/ 46 w 62"/>
                <a:gd name="T35" fmla="*/ 28 h 32"/>
                <a:gd name="T36" fmla="*/ 38 w 62"/>
                <a:gd name="T37" fmla="*/ 27 h 32"/>
                <a:gd name="T38" fmla="*/ 30 w 62"/>
                <a:gd name="T39" fmla="*/ 26 h 32"/>
                <a:gd name="T40" fmla="*/ 20 w 62"/>
                <a:gd name="T41" fmla="*/ 25 h 32"/>
                <a:gd name="T42" fmla="*/ 12 w 62"/>
                <a:gd name="T43" fmla="*/ 24 h 32"/>
                <a:gd name="T44" fmla="*/ 6 w 62"/>
                <a:gd name="T45" fmla="*/ 23 h 32"/>
                <a:gd name="T46" fmla="*/ 1 w 62"/>
                <a:gd name="T47" fmla="*/ 22 h 32"/>
                <a:gd name="T48" fmla="*/ 0 w 62"/>
                <a:gd name="T49" fmla="*/ 2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20"/>
                  </a:moveTo>
                  <a:lnTo>
                    <a:pt x="2" y="18"/>
                  </a:lnTo>
                  <a:lnTo>
                    <a:pt x="5" y="18"/>
                  </a:lnTo>
                  <a:lnTo>
                    <a:pt x="11" y="16"/>
                  </a:lnTo>
                  <a:lnTo>
                    <a:pt x="17" y="14"/>
                  </a:lnTo>
                  <a:lnTo>
                    <a:pt x="26" y="11"/>
                  </a:lnTo>
                  <a:lnTo>
                    <a:pt x="35" y="10"/>
                  </a:lnTo>
                  <a:lnTo>
                    <a:pt x="45" y="5"/>
                  </a:lnTo>
                  <a:lnTo>
                    <a:pt x="53" y="2"/>
                  </a:lnTo>
                  <a:lnTo>
                    <a:pt x="56" y="0"/>
                  </a:lnTo>
                  <a:lnTo>
                    <a:pt x="59" y="2"/>
                  </a:lnTo>
                  <a:lnTo>
                    <a:pt x="61" y="7"/>
                  </a:lnTo>
                  <a:lnTo>
                    <a:pt x="61" y="12"/>
                  </a:lnTo>
                  <a:lnTo>
                    <a:pt x="61" y="19"/>
                  </a:lnTo>
                  <a:lnTo>
                    <a:pt x="59" y="23"/>
                  </a:lnTo>
                  <a:lnTo>
                    <a:pt x="56" y="29"/>
                  </a:lnTo>
                  <a:lnTo>
                    <a:pt x="53" y="31"/>
                  </a:lnTo>
                  <a:lnTo>
                    <a:pt x="46" y="28"/>
                  </a:lnTo>
                  <a:lnTo>
                    <a:pt x="38" y="27"/>
                  </a:lnTo>
                  <a:lnTo>
                    <a:pt x="30" y="26"/>
                  </a:lnTo>
                  <a:lnTo>
                    <a:pt x="20" y="25"/>
                  </a:lnTo>
                  <a:lnTo>
                    <a:pt x="12" y="24"/>
                  </a:lnTo>
                  <a:lnTo>
                    <a:pt x="6" y="23"/>
                  </a:lnTo>
                  <a:lnTo>
                    <a:pt x="1" y="22"/>
                  </a:lnTo>
                  <a:lnTo>
                    <a:pt x="0" y="2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34" name="Freeform 29"/>
            <p:cNvSpPr>
              <a:spLocks/>
            </p:cNvSpPr>
            <p:nvPr/>
          </p:nvSpPr>
          <p:spPr bwMode="auto">
            <a:xfrm>
              <a:off x="1644" y="2404"/>
              <a:ext cx="73" cy="40"/>
            </a:xfrm>
            <a:custGeom>
              <a:avLst/>
              <a:gdLst>
                <a:gd name="T0" fmla="*/ 0 w 73"/>
                <a:gd name="T1" fmla="*/ 22 h 40"/>
                <a:gd name="T2" fmla="*/ 0 w 73"/>
                <a:gd name="T3" fmla="*/ 22 h 40"/>
                <a:gd name="T4" fmla="*/ 2 w 73"/>
                <a:gd name="T5" fmla="*/ 21 h 40"/>
                <a:gd name="T6" fmla="*/ 6 w 73"/>
                <a:gd name="T7" fmla="*/ 18 h 40"/>
                <a:gd name="T8" fmla="*/ 13 w 73"/>
                <a:gd name="T9" fmla="*/ 16 h 40"/>
                <a:gd name="T10" fmla="*/ 20 w 73"/>
                <a:gd name="T11" fmla="*/ 15 h 40"/>
                <a:gd name="T12" fmla="*/ 31 w 73"/>
                <a:gd name="T13" fmla="*/ 12 h 40"/>
                <a:gd name="T14" fmla="*/ 41 w 73"/>
                <a:gd name="T15" fmla="*/ 9 h 40"/>
                <a:gd name="T16" fmla="*/ 52 w 73"/>
                <a:gd name="T17" fmla="*/ 6 h 40"/>
                <a:gd name="T18" fmla="*/ 62 w 73"/>
                <a:gd name="T19" fmla="*/ 1 h 40"/>
                <a:gd name="T20" fmla="*/ 66 w 73"/>
                <a:gd name="T21" fmla="*/ 0 h 40"/>
                <a:gd name="T22" fmla="*/ 70 w 73"/>
                <a:gd name="T23" fmla="*/ 3 h 40"/>
                <a:gd name="T24" fmla="*/ 71 w 73"/>
                <a:gd name="T25" fmla="*/ 9 h 40"/>
                <a:gd name="T26" fmla="*/ 72 w 73"/>
                <a:gd name="T27" fmla="*/ 17 h 40"/>
                <a:gd name="T28" fmla="*/ 72 w 73"/>
                <a:gd name="T29" fmla="*/ 25 h 40"/>
                <a:gd name="T30" fmla="*/ 70 w 73"/>
                <a:gd name="T31" fmla="*/ 31 h 40"/>
                <a:gd name="T32" fmla="*/ 68 w 73"/>
                <a:gd name="T33" fmla="*/ 37 h 40"/>
                <a:gd name="T34" fmla="*/ 63 w 73"/>
                <a:gd name="T35" fmla="*/ 39 h 40"/>
                <a:gd name="T36" fmla="*/ 56 w 73"/>
                <a:gd name="T37" fmla="*/ 36 h 40"/>
                <a:gd name="T38" fmla="*/ 45 w 73"/>
                <a:gd name="T39" fmla="*/ 33 h 40"/>
                <a:gd name="T40" fmla="*/ 35 w 73"/>
                <a:gd name="T41" fmla="*/ 31 h 40"/>
                <a:gd name="T42" fmla="*/ 25 w 73"/>
                <a:gd name="T43" fmla="*/ 29 h 40"/>
                <a:gd name="T44" fmla="*/ 16 w 73"/>
                <a:gd name="T45" fmla="*/ 28 h 40"/>
                <a:gd name="T46" fmla="*/ 7 w 73"/>
                <a:gd name="T47" fmla="*/ 25 h 40"/>
                <a:gd name="T48" fmla="*/ 1 w 73"/>
                <a:gd name="T49" fmla="*/ 25 h 40"/>
                <a:gd name="T50" fmla="*/ 0 w 73"/>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40"/>
                <a:gd name="T80" fmla="*/ 73 w 73"/>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40">
                  <a:moveTo>
                    <a:pt x="0" y="22"/>
                  </a:moveTo>
                  <a:lnTo>
                    <a:pt x="0" y="22"/>
                  </a:lnTo>
                  <a:lnTo>
                    <a:pt x="2" y="21"/>
                  </a:lnTo>
                  <a:lnTo>
                    <a:pt x="6" y="18"/>
                  </a:lnTo>
                  <a:lnTo>
                    <a:pt x="13" y="16"/>
                  </a:lnTo>
                  <a:lnTo>
                    <a:pt x="20" y="15"/>
                  </a:lnTo>
                  <a:lnTo>
                    <a:pt x="31" y="12"/>
                  </a:lnTo>
                  <a:lnTo>
                    <a:pt x="41" y="9"/>
                  </a:lnTo>
                  <a:lnTo>
                    <a:pt x="52" y="6"/>
                  </a:lnTo>
                  <a:lnTo>
                    <a:pt x="62" y="1"/>
                  </a:lnTo>
                  <a:lnTo>
                    <a:pt x="66" y="0"/>
                  </a:lnTo>
                  <a:lnTo>
                    <a:pt x="70" y="3"/>
                  </a:lnTo>
                  <a:lnTo>
                    <a:pt x="71" y="9"/>
                  </a:lnTo>
                  <a:lnTo>
                    <a:pt x="72" y="17"/>
                  </a:lnTo>
                  <a:lnTo>
                    <a:pt x="72" y="25"/>
                  </a:lnTo>
                  <a:lnTo>
                    <a:pt x="70" y="31"/>
                  </a:lnTo>
                  <a:lnTo>
                    <a:pt x="68" y="37"/>
                  </a:lnTo>
                  <a:lnTo>
                    <a:pt x="63" y="39"/>
                  </a:lnTo>
                  <a:lnTo>
                    <a:pt x="56" y="36"/>
                  </a:lnTo>
                  <a:lnTo>
                    <a:pt x="45" y="33"/>
                  </a:lnTo>
                  <a:lnTo>
                    <a:pt x="35" y="31"/>
                  </a:lnTo>
                  <a:lnTo>
                    <a:pt x="25" y="29"/>
                  </a:lnTo>
                  <a:lnTo>
                    <a:pt x="16" y="28"/>
                  </a:lnTo>
                  <a:lnTo>
                    <a:pt x="7" y="25"/>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5" name="Freeform 30"/>
            <p:cNvSpPr>
              <a:spLocks/>
            </p:cNvSpPr>
            <p:nvPr/>
          </p:nvSpPr>
          <p:spPr bwMode="auto">
            <a:xfrm>
              <a:off x="3170" y="2110"/>
              <a:ext cx="110" cy="83"/>
            </a:xfrm>
            <a:custGeom>
              <a:avLst/>
              <a:gdLst>
                <a:gd name="T0" fmla="*/ 105 w 110"/>
                <a:gd name="T1" fmla="*/ 11 h 83"/>
                <a:gd name="T2" fmla="*/ 107 w 110"/>
                <a:gd name="T3" fmla="*/ 12 h 83"/>
                <a:gd name="T4" fmla="*/ 109 w 110"/>
                <a:gd name="T5" fmla="*/ 15 h 83"/>
                <a:gd name="T6" fmla="*/ 108 w 110"/>
                <a:gd name="T7" fmla="*/ 17 h 83"/>
                <a:gd name="T8" fmla="*/ 104 w 110"/>
                <a:gd name="T9" fmla="*/ 19 h 83"/>
                <a:gd name="T10" fmla="*/ 53 w 110"/>
                <a:gd name="T11" fmla="*/ 11 h 83"/>
                <a:gd name="T12" fmla="*/ 32 w 110"/>
                <a:gd name="T13" fmla="*/ 82 h 83"/>
                <a:gd name="T14" fmla="*/ 0 w 110"/>
                <a:gd name="T15" fmla="*/ 76 h 83"/>
                <a:gd name="T16" fmla="*/ 36 w 110"/>
                <a:gd name="T17" fmla="*/ 9 h 83"/>
                <a:gd name="T18" fmla="*/ 28 w 110"/>
                <a:gd name="T19" fmla="*/ 6 h 83"/>
                <a:gd name="T20" fmla="*/ 26 w 110"/>
                <a:gd name="T21" fmla="*/ 5 h 83"/>
                <a:gd name="T22" fmla="*/ 24 w 110"/>
                <a:gd name="T23" fmla="*/ 3 h 83"/>
                <a:gd name="T24" fmla="*/ 26 w 110"/>
                <a:gd name="T25" fmla="*/ 1 h 83"/>
                <a:gd name="T26" fmla="*/ 31 w 110"/>
                <a:gd name="T27" fmla="*/ 0 h 83"/>
                <a:gd name="T28" fmla="*/ 105 w 110"/>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83"/>
                <a:gd name="T47" fmla="*/ 110 w 110"/>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83">
                  <a:moveTo>
                    <a:pt x="105" y="11"/>
                  </a:moveTo>
                  <a:lnTo>
                    <a:pt x="107" y="12"/>
                  </a:lnTo>
                  <a:lnTo>
                    <a:pt x="109" y="15"/>
                  </a:lnTo>
                  <a:lnTo>
                    <a:pt x="108" y="17"/>
                  </a:lnTo>
                  <a:lnTo>
                    <a:pt x="104" y="19"/>
                  </a:lnTo>
                  <a:lnTo>
                    <a:pt x="53" y="11"/>
                  </a:lnTo>
                  <a:lnTo>
                    <a:pt x="32" y="82"/>
                  </a:lnTo>
                  <a:lnTo>
                    <a:pt x="0" y="76"/>
                  </a:lnTo>
                  <a:lnTo>
                    <a:pt x="36" y="9"/>
                  </a:lnTo>
                  <a:lnTo>
                    <a:pt x="28" y="6"/>
                  </a:lnTo>
                  <a:lnTo>
                    <a:pt x="26" y="5"/>
                  </a:lnTo>
                  <a:lnTo>
                    <a:pt x="24" y="3"/>
                  </a:lnTo>
                  <a:lnTo>
                    <a:pt x="26" y="1"/>
                  </a:lnTo>
                  <a:lnTo>
                    <a:pt x="31" y="0"/>
                  </a:lnTo>
                  <a:lnTo>
                    <a:pt x="105" y="1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36" name="Freeform 31"/>
            <p:cNvSpPr>
              <a:spLocks/>
            </p:cNvSpPr>
            <p:nvPr/>
          </p:nvSpPr>
          <p:spPr bwMode="auto">
            <a:xfrm>
              <a:off x="3164" y="2112"/>
              <a:ext cx="118" cy="93"/>
            </a:xfrm>
            <a:custGeom>
              <a:avLst/>
              <a:gdLst>
                <a:gd name="T0" fmla="*/ 113 w 118"/>
                <a:gd name="T1" fmla="*/ 13 h 93"/>
                <a:gd name="T2" fmla="*/ 113 w 118"/>
                <a:gd name="T3" fmla="*/ 13 h 93"/>
                <a:gd name="T4" fmla="*/ 116 w 118"/>
                <a:gd name="T5" fmla="*/ 15 h 93"/>
                <a:gd name="T6" fmla="*/ 117 w 118"/>
                <a:gd name="T7" fmla="*/ 19 h 93"/>
                <a:gd name="T8" fmla="*/ 117 w 118"/>
                <a:gd name="T9" fmla="*/ 21 h 93"/>
                <a:gd name="T10" fmla="*/ 113 w 118"/>
                <a:gd name="T11" fmla="*/ 23 h 93"/>
                <a:gd name="T12" fmla="*/ 57 w 118"/>
                <a:gd name="T13" fmla="*/ 14 h 93"/>
                <a:gd name="T14" fmla="*/ 33 w 118"/>
                <a:gd name="T15" fmla="*/ 92 h 93"/>
                <a:gd name="T16" fmla="*/ 0 w 118"/>
                <a:gd name="T17" fmla="*/ 86 h 93"/>
                <a:gd name="T18" fmla="*/ 38 w 118"/>
                <a:gd name="T19" fmla="*/ 11 h 93"/>
                <a:gd name="T20" fmla="*/ 29 w 118"/>
                <a:gd name="T21" fmla="*/ 8 h 93"/>
                <a:gd name="T22" fmla="*/ 27 w 118"/>
                <a:gd name="T23" fmla="*/ 5 h 93"/>
                <a:gd name="T24" fmla="*/ 25 w 118"/>
                <a:gd name="T25" fmla="*/ 3 h 93"/>
                <a:gd name="T26" fmla="*/ 27 w 118"/>
                <a:gd name="T27" fmla="*/ 2 h 93"/>
                <a:gd name="T28" fmla="*/ 32 w 118"/>
                <a:gd name="T29" fmla="*/ 0 h 93"/>
                <a:gd name="T30" fmla="*/ 113 w 118"/>
                <a:gd name="T31" fmla="*/ 13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93"/>
                <a:gd name="T50" fmla="*/ 118 w 118"/>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93">
                  <a:moveTo>
                    <a:pt x="113" y="13"/>
                  </a:moveTo>
                  <a:lnTo>
                    <a:pt x="113" y="13"/>
                  </a:lnTo>
                  <a:lnTo>
                    <a:pt x="116" y="15"/>
                  </a:lnTo>
                  <a:lnTo>
                    <a:pt x="117" y="19"/>
                  </a:lnTo>
                  <a:lnTo>
                    <a:pt x="117" y="21"/>
                  </a:lnTo>
                  <a:lnTo>
                    <a:pt x="113" y="23"/>
                  </a:lnTo>
                  <a:lnTo>
                    <a:pt x="57" y="14"/>
                  </a:lnTo>
                  <a:lnTo>
                    <a:pt x="33" y="92"/>
                  </a:lnTo>
                  <a:lnTo>
                    <a:pt x="0" y="86"/>
                  </a:lnTo>
                  <a:lnTo>
                    <a:pt x="38" y="11"/>
                  </a:lnTo>
                  <a:lnTo>
                    <a:pt x="29" y="8"/>
                  </a:lnTo>
                  <a:lnTo>
                    <a:pt x="27" y="5"/>
                  </a:lnTo>
                  <a:lnTo>
                    <a:pt x="25" y="3"/>
                  </a:lnTo>
                  <a:lnTo>
                    <a:pt x="27" y="2"/>
                  </a:lnTo>
                  <a:lnTo>
                    <a:pt x="32" y="0"/>
                  </a:lnTo>
                  <a:lnTo>
                    <a:pt x="113" y="13"/>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7" name="Freeform 32"/>
            <p:cNvSpPr>
              <a:spLocks/>
            </p:cNvSpPr>
            <p:nvPr/>
          </p:nvSpPr>
          <p:spPr bwMode="auto">
            <a:xfrm>
              <a:off x="2907" y="2263"/>
              <a:ext cx="135" cy="158"/>
            </a:xfrm>
            <a:custGeom>
              <a:avLst/>
              <a:gdLst>
                <a:gd name="T0" fmla="*/ 23 w 135"/>
                <a:gd name="T1" fmla="*/ 0 h 158"/>
                <a:gd name="T2" fmla="*/ 109 w 135"/>
                <a:gd name="T3" fmla="*/ 5 h 158"/>
                <a:gd name="T4" fmla="*/ 118 w 135"/>
                <a:gd name="T5" fmla="*/ 7 h 158"/>
                <a:gd name="T6" fmla="*/ 125 w 135"/>
                <a:gd name="T7" fmla="*/ 14 h 158"/>
                <a:gd name="T8" fmla="*/ 130 w 135"/>
                <a:gd name="T9" fmla="*/ 21 h 158"/>
                <a:gd name="T10" fmla="*/ 132 w 135"/>
                <a:gd name="T11" fmla="*/ 33 h 158"/>
                <a:gd name="T12" fmla="*/ 134 w 135"/>
                <a:gd name="T13" fmla="*/ 133 h 158"/>
                <a:gd name="T14" fmla="*/ 133 w 135"/>
                <a:gd name="T15" fmla="*/ 139 h 158"/>
                <a:gd name="T16" fmla="*/ 133 w 135"/>
                <a:gd name="T17" fmla="*/ 143 h 158"/>
                <a:gd name="T18" fmla="*/ 130 w 135"/>
                <a:gd name="T19" fmla="*/ 147 h 158"/>
                <a:gd name="T20" fmla="*/ 127 w 135"/>
                <a:gd name="T21" fmla="*/ 150 h 158"/>
                <a:gd name="T22" fmla="*/ 124 w 135"/>
                <a:gd name="T23" fmla="*/ 152 h 158"/>
                <a:gd name="T24" fmla="*/ 121 w 135"/>
                <a:gd name="T25" fmla="*/ 155 h 158"/>
                <a:gd name="T26" fmla="*/ 116 w 135"/>
                <a:gd name="T27" fmla="*/ 156 h 158"/>
                <a:gd name="T28" fmla="*/ 112 w 135"/>
                <a:gd name="T29" fmla="*/ 157 h 158"/>
                <a:gd name="T30" fmla="*/ 24 w 135"/>
                <a:gd name="T31" fmla="*/ 151 h 158"/>
                <a:gd name="T32" fmla="*/ 17 w 135"/>
                <a:gd name="T33" fmla="*/ 149 h 158"/>
                <a:gd name="T34" fmla="*/ 8 w 135"/>
                <a:gd name="T35" fmla="*/ 141 h 158"/>
                <a:gd name="T36" fmla="*/ 4 w 135"/>
                <a:gd name="T37" fmla="*/ 133 h 158"/>
                <a:gd name="T38" fmla="*/ 3 w 135"/>
                <a:gd name="T39" fmla="*/ 123 h 158"/>
                <a:gd name="T40" fmla="*/ 0 w 135"/>
                <a:gd name="T41" fmla="*/ 24 h 158"/>
                <a:gd name="T42" fmla="*/ 1 w 135"/>
                <a:gd name="T43" fmla="*/ 17 h 158"/>
                <a:gd name="T44" fmla="*/ 3 w 135"/>
                <a:gd name="T45" fmla="*/ 14 h 158"/>
                <a:gd name="T46" fmla="*/ 4 w 135"/>
                <a:gd name="T47" fmla="*/ 9 h 158"/>
                <a:gd name="T48" fmla="*/ 7 w 135"/>
                <a:gd name="T49" fmla="*/ 5 h 158"/>
                <a:gd name="T50" fmla="*/ 10 w 135"/>
                <a:gd name="T51" fmla="*/ 2 h 158"/>
                <a:gd name="T52" fmla="*/ 14 w 135"/>
                <a:gd name="T53" fmla="*/ 0 h 158"/>
                <a:gd name="T54" fmla="*/ 18 w 135"/>
                <a:gd name="T55" fmla="*/ 1 h 158"/>
                <a:gd name="T56" fmla="*/ 23 w 135"/>
                <a:gd name="T57" fmla="*/ 0 h 1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8"/>
                <a:gd name="T89" fmla="*/ 135 w 135"/>
                <a:gd name="T90" fmla="*/ 158 h 1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8">
                  <a:moveTo>
                    <a:pt x="23" y="0"/>
                  </a:moveTo>
                  <a:lnTo>
                    <a:pt x="109" y="5"/>
                  </a:lnTo>
                  <a:lnTo>
                    <a:pt x="118" y="7"/>
                  </a:lnTo>
                  <a:lnTo>
                    <a:pt x="125" y="14"/>
                  </a:lnTo>
                  <a:lnTo>
                    <a:pt x="130" y="21"/>
                  </a:lnTo>
                  <a:lnTo>
                    <a:pt x="132" y="33"/>
                  </a:lnTo>
                  <a:lnTo>
                    <a:pt x="134" y="133"/>
                  </a:lnTo>
                  <a:lnTo>
                    <a:pt x="133" y="139"/>
                  </a:lnTo>
                  <a:lnTo>
                    <a:pt x="133" y="143"/>
                  </a:lnTo>
                  <a:lnTo>
                    <a:pt x="130" y="147"/>
                  </a:lnTo>
                  <a:lnTo>
                    <a:pt x="127" y="150"/>
                  </a:lnTo>
                  <a:lnTo>
                    <a:pt x="124" y="152"/>
                  </a:lnTo>
                  <a:lnTo>
                    <a:pt x="121" y="155"/>
                  </a:lnTo>
                  <a:lnTo>
                    <a:pt x="116" y="156"/>
                  </a:lnTo>
                  <a:lnTo>
                    <a:pt x="112" y="157"/>
                  </a:lnTo>
                  <a:lnTo>
                    <a:pt x="24" y="151"/>
                  </a:lnTo>
                  <a:lnTo>
                    <a:pt x="17" y="149"/>
                  </a:lnTo>
                  <a:lnTo>
                    <a:pt x="8" y="141"/>
                  </a:lnTo>
                  <a:lnTo>
                    <a:pt x="4" y="133"/>
                  </a:lnTo>
                  <a:lnTo>
                    <a:pt x="3" y="123"/>
                  </a:lnTo>
                  <a:lnTo>
                    <a:pt x="0" y="24"/>
                  </a:lnTo>
                  <a:lnTo>
                    <a:pt x="1" y="17"/>
                  </a:lnTo>
                  <a:lnTo>
                    <a:pt x="3" y="14"/>
                  </a:lnTo>
                  <a:lnTo>
                    <a:pt x="4" y="9"/>
                  </a:lnTo>
                  <a:lnTo>
                    <a:pt x="7" y="5"/>
                  </a:lnTo>
                  <a:lnTo>
                    <a:pt x="10" y="2"/>
                  </a:lnTo>
                  <a:lnTo>
                    <a:pt x="14" y="0"/>
                  </a:lnTo>
                  <a:lnTo>
                    <a:pt x="18" y="1"/>
                  </a:lnTo>
                  <a:lnTo>
                    <a:pt x="23"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38" name="Freeform 33"/>
            <p:cNvSpPr>
              <a:spLocks/>
            </p:cNvSpPr>
            <p:nvPr/>
          </p:nvSpPr>
          <p:spPr bwMode="auto">
            <a:xfrm>
              <a:off x="2902" y="2265"/>
              <a:ext cx="141" cy="166"/>
            </a:xfrm>
            <a:custGeom>
              <a:avLst/>
              <a:gdLst>
                <a:gd name="T0" fmla="*/ 23 w 141"/>
                <a:gd name="T1" fmla="*/ 0 h 166"/>
                <a:gd name="T2" fmla="*/ 114 w 141"/>
                <a:gd name="T3" fmla="*/ 6 h 166"/>
                <a:gd name="T4" fmla="*/ 124 w 141"/>
                <a:gd name="T5" fmla="*/ 7 h 166"/>
                <a:gd name="T6" fmla="*/ 131 w 141"/>
                <a:gd name="T7" fmla="*/ 15 h 166"/>
                <a:gd name="T8" fmla="*/ 136 w 141"/>
                <a:gd name="T9" fmla="*/ 24 h 166"/>
                <a:gd name="T10" fmla="*/ 139 w 141"/>
                <a:gd name="T11" fmla="*/ 35 h 166"/>
                <a:gd name="T12" fmla="*/ 140 w 141"/>
                <a:gd name="T13" fmla="*/ 140 h 166"/>
                <a:gd name="T14" fmla="*/ 140 w 141"/>
                <a:gd name="T15" fmla="*/ 146 h 166"/>
                <a:gd name="T16" fmla="*/ 139 w 141"/>
                <a:gd name="T17" fmla="*/ 151 h 166"/>
                <a:gd name="T18" fmla="*/ 136 w 141"/>
                <a:gd name="T19" fmla="*/ 155 h 166"/>
                <a:gd name="T20" fmla="*/ 133 w 141"/>
                <a:gd name="T21" fmla="*/ 159 h 166"/>
                <a:gd name="T22" fmla="*/ 128 w 141"/>
                <a:gd name="T23" fmla="*/ 161 h 166"/>
                <a:gd name="T24" fmla="*/ 126 w 141"/>
                <a:gd name="T25" fmla="*/ 164 h 166"/>
                <a:gd name="T26" fmla="*/ 120 w 141"/>
                <a:gd name="T27" fmla="*/ 165 h 166"/>
                <a:gd name="T28" fmla="*/ 116 w 141"/>
                <a:gd name="T29" fmla="*/ 165 h 166"/>
                <a:gd name="T30" fmla="*/ 24 w 141"/>
                <a:gd name="T31" fmla="*/ 160 h 166"/>
                <a:gd name="T32" fmla="*/ 15 w 141"/>
                <a:gd name="T33" fmla="*/ 156 h 166"/>
                <a:gd name="T34" fmla="*/ 7 w 141"/>
                <a:gd name="T35" fmla="*/ 150 h 166"/>
                <a:gd name="T36" fmla="*/ 3 w 141"/>
                <a:gd name="T37" fmla="*/ 141 h 166"/>
                <a:gd name="T38" fmla="*/ 2 w 141"/>
                <a:gd name="T39" fmla="*/ 131 h 166"/>
                <a:gd name="T40" fmla="*/ 0 w 141"/>
                <a:gd name="T41" fmla="*/ 26 h 166"/>
                <a:gd name="T42" fmla="*/ 0 w 141"/>
                <a:gd name="T43" fmla="*/ 19 h 166"/>
                <a:gd name="T44" fmla="*/ 1 w 141"/>
                <a:gd name="T45" fmla="*/ 15 h 166"/>
                <a:gd name="T46" fmla="*/ 3 w 141"/>
                <a:gd name="T47" fmla="*/ 10 h 166"/>
                <a:gd name="T48" fmla="*/ 6 w 141"/>
                <a:gd name="T49" fmla="*/ 6 h 166"/>
                <a:gd name="T50" fmla="*/ 9 w 141"/>
                <a:gd name="T51" fmla="*/ 3 h 166"/>
                <a:gd name="T52" fmla="*/ 14 w 141"/>
                <a:gd name="T53" fmla="*/ 1 h 166"/>
                <a:gd name="T54" fmla="*/ 18 w 141"/>
                <a:gd name="T55" fmla="*/ 0 h 166"/>
                <a:gd name="T56" fmla="*/ 23 w 141"/>
                <a:gd name="T57" fmla="*/ 0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6"/>
                <a:gd name="T89" fmla="*/ 141 w 141"/>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6">
                  <a:moveTo>
                    <a:pt x="23" y="0"/>
                  </a:moveTo>
                  <a:lnTo>
                    <a:pt x="114" y="6"/>
                  </a:lnTo>
                  <a:lnTo>
                    <a:pt x="124" y="7"/>
                  </a:lnTo>
                  <a:lnTo>
                    <a:pt x="131" y="15"/>
                  </a:lnTo>
                  <a:lnTo>
                    <a:pt x="136" y="24"/>
                  </a:lnTo>
                  <a:lnTo>
                    <a:pt x="139" y="35"/>
                  </a:lnTo>
                  <a:lnTo>
                    <a:pt x="140" y="140"/>
                  </a:lnTo>
                  <a:lnTo>
                    <a:pt x="140" y="146"/>
                  </a:lnTo>
                  <a:lnTo>
                    <a:pt x="139" y="151"/>
                  </a:lnTo>
                  <a:lnTo>
                    <a:pt x="136" y="155"/>
                  </a:lnTo>
                  <a:lnTo>
                    <a:pt x="133" y="159"/>
                  </a:lnTo>
                  <a:lnTo>
                    <a:pt x="128" y="161"/>
                  </a:lnTo>
                  <a:lnTo>
                    <a:pt x="126" y="164"/>
                  </a:lnTo>
                  <a:lnTo>
                    <a:pt x="120" y="165"/>
                  </a:lnTo>
                  <a:lnTo>
                    <a:pt x="116" y="165"/>
                  </a:lnTo>
                  <a:lnTo>
                    <a:pt x="24" y="160"/>
                  </a:lnTo>
                  <a:lnTo>
                    <a:pt x="15" y="156"/>
                  </a:lnTo>
                  <a:lnTo>
                    <a:pt x="7" y="150"/>
                  </a:lnTo>
                  <a:lnTo>
                    <a:pt x="3" y="141"/>
                  </a:lnTo>
                  <a:lnTo>
                    <a:pt x="2" y="131"/>
                  </a:lnTo>
                  <a:lnTo>
                    <a:pt x="0" y="26"/>
                  </a:lnTo>
                  <a:lnTo>
                    <a:pt x="0" y="19"/>
                  </a:lnTo>
                  <a:lnTo>
                    <a:pt x="1" y="15"/>
                  </a:lnTo>
                  <a:lnTo>
                    <a:pt x="3" y="10"/>
                  </a:lnTo>
                  <a:lnTo>
                    <a:pt x="6" y="6"/>
                  </a:lnTo>
                  <a:lnTo>
                    <a:pt x="9" y="3"/>
                  </a:lnTo>
                  <a:lnTo>
                    <a:pt x="14"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39" name="Line 34"/>
            <p:cNvSpPr>
              <a:spLocks noChangeShapeType="1"/>
            </p:cNvSpPr>
            <p:nvPr/>
          </p:nvSpPr>
          <p:spPr bwMode="auto">
            <a:xfrm flipH="1" flipV="1">
              <a:off x="1502" y="2053"/>
              <a:ext cx="14" cy="295"/>
            </a:xfrm>
            <a:prstGeom prst="line">
              <a:avLst/>
            </a:prstGeom>
            <a:noFill/>
            <a:ln w="12700">
              <a:solidFill>
                <a:srgbClr val="000000"/>
              </a:solidFill>
              <a:round/>
              <a:headEnd/>
              <a:tailEnd/>
            </a:ln>
          </p:spPr>
          <p:txBody>
            <a:bodyPr wrap="none" anchor="ctr"/>
            <a:lstStyle/>
            <a:p>
              <a:endParaRPr lang="en-GB"/>
            </a:p>
          </p:txBody>
        </p:sp>
        <p:sp>
          <p:nvSpPr>
            <p:cNvPr id="21540" name="Line 35"/>
            <p:cNvSpPr>
              <a:spLocks noChangeShapeType="1"/>
            </p:cNvSpPr>
            <p:nvPr/>
          </p:nvSpPr>
          <p:spPr bwMode="auto">
            <a:xfrm>
              <a:off x="1518" y="2460"/>
              <a:ext cx="0" cy="268"/>
            </a:xfrm>
            <a:prstGeom prst="line">
              <a:avLst/>
            </a:prstGeom>
            <a:noFill/>
            <a:ln w="12700">
              <a:solidFill>
                <a:srgbClr val="000000"/>
              </a:solidFill>
              <a:round/>
              <a:headEnd/>
              <a:tailEnd/>
            </a:ln>
          </p:spPr>
          <p:txBody>
            <a:bodyPr wrap="none" anchor="ctr"/>
            <a:lstStyle/>
            <a:p>
              <a:endParaRPr lang="en-GB"/>
            </a:p>
          </p:txBody>
        </p:sp>
        <p:sp>
          <p:nvSpPr>
            <p:cNvPr id="21541" name="Freeform 36"/>
            <p:cNvSpPr>
              <a:spLocks/>
            </p:cNvSpPr>
            <p:nvPr/>
          </p:nvSpPr>
          <p:spPr bwMode="auto">
            <a:xfrm>
              <a:off x="3421" y="2277"/>
              <a:ext cx="596" cy="25"/>
            </a:xfrm>
            <a:custGeom>
              <a:avLst/>
              <a:gdLst>
                <a:gd name="T0" fmla="*/ 329 w 596"/>
                <a:gd name="T1" fmla="*/ 18 h 25"/>
                <a:gd name="T2" fmla="*/ 387 w 596"/>
                <a:gd name="T3" fmla="*/ 16 h 25"/>
                <a:gd name="T4" fmla="*/ 440 w 596"/>
                <a:gd name="T5" fmla="*/ 13 h 25"/>
                <a:gd name="T6" fmla="*/ 488 w 596"/>
                <a:gd name="T7" fmla="*/ 11 h 25"/>
                <a:gd name="T8" fmla="*/ 527 w 596"/>
                <a:gd name="T9" fmla="*/ 9 h 25"/>
                <a:gd name="T10" fmla="*/ 560 w 596"/>
                <a:gd name="T11" fmla="*/ 7 h 25"/>
                <a:gd name="T12" fmla="*/ 582 w 596"/>
                <a:gd name="T13" fmla="*/ 4 h 25"/>
                <a:gd name="T14" fmla="*/ 593 w 596"/>
                <a:gd name="T15" fmla="*/ 4 h 25"/>
                <a:gd name="T16" fmla="*/ 594 w 596"/>
                <a:gd name="T17" fmla="*/ 3 h 25"/>
                <a:gd name="T18" fmla="*/ 582 w 596"/>
                <a:gd name="T19" fmla="*/ 1 h 25"/>
                <a:gd name="T20" fmla="*/ 560 w 596"/>
                <a:gd name="T21" fmla="*/ 1 h 25"/>
                <a:gd name="T22" fmla="*/ 527 w 596"/>
                <a:gd name="T23" fmla="*/ 0 h 25"/>
                <a:gd name="T24" fmla="*/ 487 w 596"/>
                <a:gd name="T25" fmla="*/ 1 h 25"/>
                <a:gd name="T26" fmla="*/ 440 w 596"/>
                <a:gd name="T27" fmla="*/ 2 h 25"/>
                <a:gd name="T28" fmla="*/ 385 w 596"/>
                <a:gd name="T29" fmla="*/ 3 h 25"/>
                <a:gd name="T30" fmla="*/ 328 w 596"/>
                <a:gd name="T31" fmla="*/ 4 h 25"/>
                <a:gd name="T32" fmla="*/ 267 w 596"/>
                <a:gd name="T33" fmla="*/ 5 h 25"/>
                <a:gd name="T34" fmla="*/ 209 w 596"/>
                <a:gd name="T35" fmla="*/ 8 h 25"/>
                <a:gd name="T36" fmla="*/ 156 w 596"/>
                <a:gd name="T37" fmla="*/ 10 h 25"/>
                <a:gd name="T38" fmla="*/ 108 w 596"/>
                <a:gd name="T39" fmla="*/ 12 h 25"/>
                <a:gd name="T40" fmla="*/ 68 w 596"/>
                <a:gd name="T41" fmla="*/ 14 h 25"/>
                <a:gd name="T42" fmla="*/ 36 w 596"/>
                <a:gd name="T43" fmla="*/ 17 h 25"/>
                <a:gd name="T44" fmla="*/ 14 w 596"/>
                <a:gd name="T45" fmla="*/ 19 h 25"/>
                <a:gd name="T46" fmla="*/ 2 w 596"/>
                <a:gd name="T47" fmla="*/ 20 h 25"/>
                <a:gd name="T48" fmla="*/ 2 w 596"/>
                <a:gd name="T49" fmla="*/ 22 h 25"/>
                <a:gd name="T50" fmla="*/ 14 w 596"/>
                <a:gd name="T51" fmla="*/ 22 h 25"/>
                <a:gd name="T52" fmla="*/ 36 w 596"/>
                <a:gd name="T53" fmla="*/ 24 h 25"/>
                <a:gd name="T54" fmla="*/ 69 w 596"/>
                <a:gd name="T55" fmla="*/ 23 h 25"/>
                <a:gd name="T56" fmla="*/ 109 w 596"/>
                <a:gd name="T57" fmla="*/ 24 h 25"/>
                <a:gd name="T58" fmla="*/ 156 w 596"/>
                <a:gd name="T59" fmla="*/ 22 h 25"/>
                <a:gd name="T60" fmla="*/ 210 w 596"/>
                <a:gd name="T61" fmla="*/ 21 h 25"/>
                <a:gd name="T62" fmla="*/ 268 w 596"/>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5"/>
                <a:gd name="T98" fmla="*/ 596 w 59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5">
                  <a:moveTo>
                    <a:pt x="298" y="19"/>
                  </a:moveTo>
                  <a:lnTo>
                    <a:pt x="329" y="18"/>
                  </a:lnTo>
                  <a:lnTo>
                    <a:pt x="358" y="17"/>
                  </a:lnTo>
                  <a:lnTo>
                    <a:pt x="387" y="16"/>
                  </a:lnTo>
                  <a:lnTo>
                    <a:pt x="414" y="15"/>
                  </a:lnTo>
                  <a:lnTo>
                    <a:pt x="440" y="13"/>
                  </a:lnTo>
                  <a:lnTo>
                    <a:pt x="465" y="13"/>
                  </a:lnTo>
                  <a:lnTo>
                    <a:pt x="488" y="11"/>
                  </a:lnTo>
                  <a:lnTo>
                    <a:pt x="508" y="10"/>
                  </a:lnTo>
                  <a:lnTo>
                    <a:pt x="527" y="9"/>
                  </a:lnTo>
                  <a:lnTo>
                    <a:pt x="546" y="9"/>
                  </a:lnTo>
                  <a:lnTo>
                    <a:pt x="560" y="7"/>
                  </a:lnTo>
                  <a:lnTo>
                    <a:pt x="571" y="6"/>
                  </a:lnTo>
                  <a:lnTo>
                    <a:pt x="582" y="4"/>
                  </a:lnTo>
                  <a:lnTo>
                    <a:pt x="590" y="4"/>
                  </a:lnTo>
                  <a:lnTo>
                    <a:pt x="593" y="4"/>
                  </a:lnTo>
                  <a:lnTo>
                    <a:pt x="595" y="3"/>
                  </a:lnTo>
                  <a:lnTo>
                    <a:pt x="594" y="3"/>
                  </a:lnTo>
                  <a:lnTo>
                    <a:pt x="590" y="0"/>
                  </a:lnTo>
                  <a:lnTo>
                    <a:pt x="582" y="1"/>
                  </a:lnTo>
                  <a:lnTo>
                    <a:pt x="572" y="1"/>
                  </a:lnTo>
                  <a:lnTo>
                    <a:pt x="560" y="1"/>
                  </a:lnTo>
                  <a:lnTo>
                    <a:pt x="544" y="0"/>
                  </a:lnTo>
                  <a:lnTo>
                    <a:pt x="527" y="0"/>
                  </a:lnTo>
                  <a:lnTo>
                    <a:pt x="508" y="2"/>
                  </a:lnTo>
                  <a:lnTo>
                    <a:pt x="487" y="1"/>
                  </a:lnTo>
                  <a:lnTo>
                    <a:pt x="464" y="0"/>
                  </a:lnTo>
                  <a:lnTo>
                    <a:pt x="440" y="2"/>
                  </a:lnTo>
                  <a:lnTo>
                    <a:pt x="414" y="1"/>
                  </a:lnTo>
                  <a:lnTo>
                    <a:pt x="385" y="3"/>
                  </a:lnTo>
                  <a:lnTo>
                    <a:pt x="357" y="2"/>
                  </a:lnTo>
                  <a:lnTo>
                    <a:pt x="328" y="4"/>
                  </a:lnTo>
                  <a:lnTo>
                    <a:pt x="297" y="4"/>
                  </a:lnTo>
                  <a:lnTo>
                    <a:pt x="267" y="5"/>
                  </a:lnTo>
                  <a:lnTo>
                    <a:pt x="238" y="6"/>
                  </a:lnTo>
                  <a:lnTo>
                    <a:pt x="209" y="8"/>
                  </a:lnTo>
                  <a:lnTo>
                    <a:pt x="182" y="8"/>
                  </a:lnTo>
                  <a:lnTo>
                    <a:pt x="156" y="10"/>
                  </a:lnTo>
                  <a:lnTo>
                    <a:pt x="132" y="11"/>
                  </a:lnTo>
                  <a:lnTo>
                    <a:pt x="108" y="12"/>
                  </a:lnTo>
                  <a:lnTo>
                    <a:pt x="87" y="14"/>
                  </a:lnTo>
                  <a:lnTo>
                    <a:pt x="68" y="14"/>
                  </a:lnTo>
                  <a:lnTo>
                    <a:pt x="50" y="16"/>
                  </a:lnTo>
                  <a:lnTo>
                    <a:pt x="36" y="17"/>
                  </a:lnTo>
                  <a:lnTo>
                    <a:pt x="25" y="18"/>
                  </a:lnTo>
                  <a:lnTo>
                    <a:pt x="14" y="19"/>
                  </a:lnTo>
                  <a:lnTo>
                    <a:pt x="7" y="20"/>
                  </a:lnTo>
                  <a:lnTo>
                    <a:pt x="2" y="20"/>
                  </a:lnTo>
                  <a:lnTo>
                    <a:pt x="0" y="21"/>
                  </a:lnTo>
                  <a:lnTo>
                    <a:pt x="2" y="22"/>
                  </a:lnTo>
                  <a:lnTo>
                    <a:pt x="6" y="22"/>
                  </a:lnTo>
                  <a:lnTo>
                    <a:pt x="14" y="22"/>
                  </a:lnTo>
                  <a:lnTo>
                    <a:pt x="23" y="23"/>
                  </a:lnTo>
                  <a:lnTo>
                    <a:pt x="36" y="24"/>
                  </a:lnTo>
                  <a:lnTo>
                    <a:pt x="52" y="24"/>
                  </a:lnTo>
                  <a:lnTo>
                    <a:pt x="69" y="23"/>
                  </a:lnTo>
                  <a:lnTo>
                    <a:pt x="88" y="24"/>
                  </a:lnTo>
                  <a:lnTo>
                    <a:pt x="109" y="24"/>
                  </a:lnTo>
                  <a:lnTo>
                    <a:pt x="132" y="23"/>
                  </a:lnTo>
                  <a:lnTo>
                    <a:pt x="156" y="22"/>
                  </a:lnTo>
                  <a:lnTo>
                    <a:pt x="183" y="22"/>
                  </a:lnTo>
                  <a:lnTo>
                    <a:pt x="210" y="21"/>
                  </a:lnTo>
                  <a:lnTo>
                    <a:pt x="238" y="20"/>
                  </a:lnTo>
                  <a:lnTo>
                    <a:pt x="268" y="20"/>
                  </a:lnTo>
                  <a:lnTo>
                    <a:pt x="298" y="19"/>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1542" name="Freeform 37"/>
            <p:cNvSpPr>
              <a:spLocks/>
            </p:cNvSpPr>
            <p:nvPr/>
          </p:nvSpPr>
          <p:spPr bwMode="auto">
            <a:xfrm>
              <a:off x="3412" y="2285"/>
              <a:ext cx="609" cy="23"/>
            </a:xfrm>
            <a:custGeom>
              <a:avLst/>
              <a:gdLst>
                <a:gd name="T0" fmla="*/ 306 w 609"/>
                <a:gd name="T1" fmla="*/ 18 h 23"/>
                <a:gd name="T2" fmla="*/ 365 w 609"/>
                <a:gd name="T3" fmla="*/ 15 h 23"/>
                <a:gd name="T4" fmla="*/ 423 w 609"/>
                <a:gd name="T5" fmla="*/ 14 h 23"/>
                <a:gd name="T6" fmla="*/ 475 w 609"/>
                <a:gd name="T7" fmla="*/ 13 h 23"/>
                <a:gd name="T8" fmla="*/ 520 w 609"/>
                <a:gd name="T9" fmla="*/ 11 h 23"/>
                <a:gd name="T10" fmla="*/ 558 w 609"/>
                <a:gd name="T11" fmla="*/ 10 h 23"/>
                <a:gd name="T12" fmla="*/ 584 w 609"/>
                <a:gd name="T13" fmla="*/ 7 h 23"/>
                <a:gd name="T14" fmla="*/ 603 w 609"/>
                <a:gd name="T15" fmla="*/ 6 h 23"/>
                <a:gd name="T16" fmla="*/ 608 w 609"/>
                <a:gd name="T17" fmla="*/ 4 h 23"/>
                <a:gd name="T18" fmla="*/ 603 w 609"/>
                <a:gd name="T19" fmla="*/ 2 h 23"/>
                <a:gd name="T20" fmla="*/ 584 w 609"/>
                <a:gd name="T21" fmla="*/ 1 h 23"/>
                <a:gd name="T22" fmla="*/ 556 w 609"/>
                <a:gd name="T23" fmla="*/ 1 h 23"/>
                <a:gd name="T24" fmla="*/ 519 w 609"/>
                <a:gd name="T25" fmla="*/ 2 h 23"/>
                <a:gd name="T26" fmla="*/ 474 w 609"/>
                <a:gd name="T27" fmla="*/ 0 h 23"/>
                <a:gd name="T28" fmla="*/ 422 w 609"/>
                <a:gd name="T29" fmla="*/ 1 h 23"/>
                <a:gd name="T30" fmla="*/ 366 w 609"/>
                <a:gd name="T31" fmla="*/ 2 h 23"/>
                <a:gd name="T32" fmla="*/ 304 w 609"/>
                <a:gd name="T33" fmla="*/ 3 h 23"/>
                <a:gd name="T34" fmla="*/ 243 w 609"/>
                <a:gd name="T35" fmla="*/ 4 h 23"/>
                <a:gd name="T36" fmla="*/ 186 w 609"/>
                <a:gd name="T37" fmla="*/ 6 h 23"/>
                <a:gd name="T38" fmla="*/ 135 w 609"/>
                <a:gd name="T39" fmla="*/ 8 h 23"/>
                <a:gd name="T40" fmla="*/ 90 w 609"/>
                <a:gd name="T41" fmla="*/ 11 h 23"/>
                <a:gd name="T42" fmla="*/ 52 w 609"/>
                <a:gd name="T43" fmla="*/ 13 h 23"/>
                <a:gd name="T44" fmla="*/ 25 w 609"/>
                <a:gd name="T45" fmla="*/ 14 h 23"/>
                <a:gd name="T46" fmla="*/ 7 w 609"/>
                <a:gd name="T47" fmla="*/ 16 h 23"/>
                <a:gd name="T48" fmla="*/ 0 w 609"/>
                <a:gd name="T49" fmla="*/ 17 h 23"/>
                <a:gd name="T50" fmla="*/ 6 w 609"/>
                <a:gd name="T51" fmla="*/ 18 h 23"/>
                <a:gd name="T52" fmla="*/ 24 w 609"/>
                <a:gd name="T53" fmla="*/ 19 h 23"/>
                <a:gd name="T54" fmla="*/ 52 w 609"/>
                <a:gd name="T55" fmla="*/ 21 h 23"/>
                <a:gd name="T56" fmla="*/ 90 w 609"/>
                <a:gd name="T57" fmla="*/ 21 h 23"/>
                <a:gd name="T58" fmla="*/ 134 w 609"/>
                <a:gd name="T59" fmla="*/ 20 h 23"/>
                <a:gd name="T60" fmla="*/ 187 w 609"/>
                <a:gd name="T61" fmla="*/ 20 h 23"/>
                <a:gd name="T62" fmla="*/ 243 w 609"/>
                <a:gd name="T63" fmla="*/ 19 h 23"/>
                <a:gd name="T64" fmla="*/ 306 w 609"/>
                <a:gd name="T65" fmla="*/ 18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3"/>
                <a:gd name="T101" fmla="*/ 609 w 60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3">
                  <a:moveTo>
                    <a:pt x="306" y="18"/>
                  </a:moveTo>
                  <a:lnTo>
                    <a:pt x="306" y="18"/>
                  </a:lnTo>
                  <a:lnTo>
                    <a:pt x="337" y="17"/>
                  </a:lnTo>
                  <a:lnTo>
                    <a:pt x="365" y="15"/>
                  </a:lnTo>
                  <a:lnTo>
                    <a:pt x="395" y="16"/>
                  </a:lnTo>
                  <a:lnTo>
                    <a:pt x="423" y="14"/>
                  </a:lnTo>
                  <a:lnTo>
                    <a:pt x="450" y="13"/>
                  </a:lnTo>
                  <a:lnTo>
                    <a:pt x="475" y="13"/>
                  </a:lnTo>
                  <a:lnTo>
                    <a:pt x="498" y="12"/>
                  </a:lnTo>
                  <a:lnTo>
                    <a:pt x="520" y="11"/>
                  </a:lnTo>
                  <a:lnTo>
                    <a:pt x="539" y="9"/>
                  </a:lnTo>
                  <a:lnTo>
                    <a:pt x="558" y="10"/>
                  </a:lnTo>
                  <a:lnTo>
                    <a:pt x="572" y="8"/>
                  </a:lnTo>
                  <a:lnTo>
                    <a:pt x="584" y="7"/>
                  </a:lnTo>
                  <a:lnTo>
                    <a:pt x="595" y="5"/>
                  </a:lnTo>
                  <a:lnTo>
                    <a:pt x="603" y="6"/>
                  </a:lnTo>
                  <a:lnTo>
                    <a:pt x="606" y="5"/>
                  </a:lnTo>
                  <a:lnTo>
                    <a:pt x="608" y="4"/>
                  </a:lnTo>
                  <a:lnTo>
                    <a:pt x="607" y="4"/>
                  </a:lnTo>
                  <a:lnTo>
                    <a:pt x="603" y="2"/>
                  </a:lnTo>
                  <a:lnTo>
                    <a:pt x="595" y="2"/>
                  </a:lnTo>
                  <a:lnTo>
                    <a:pt x="584" y="1"/>
                  </a:lnTo>
                  <a:lnTo>
                    <a:pt x="572" y="2"/>
                  </a:lnTo>
                  <a:lnTo>
                    <a:pt x="556" y="1"/>
                  </a:lnTo>
                  <a:lnTo>
                    <a:pt x="538" y="1"/>
                  </a:lnTo>
                  <a:lnTo>
                    <a:pt x="519" y="2"/>
                  </a:lnTo>
                  <a:lnTo>
                    <a:pt x="498" y="2"/>
                  </a:lnTo>
                  <a:lnTo>
                    <a:pt x="474" y="0"/>
                  </a:lnTo>
                  <a:lnTo>
                    <a:pt x="450" y="1"/>
                  </a:lnTo>
                  <a:lnTo>
                    <a:pt x="422" y="1"/>
                  </a:lnTo>
                  <a:lnTo>
                    <a:pt x="394" y="2"/>
                  </a:lnTo>
                  <a:lnTo>
                    <a:pt x="366" y="2"/>
                  </a:lnTo>
                  <a:lnTo>
                    <a:pt x="335" y="3"/>
                  </a:lnTo>
                  <a:lnTo>
                    <a:pt x="304" y="3"/>
                  </a:lnTo>
                  <a:lnTo>
                    <a:pt x="274" y="4"/>
                  </a:lnTo>
                  <a:lnTo>
                    <a:pt x="243" y="4"/>
                  </a:lnTo>
                  <a:lnTo>
                    <a:pt x="214" y="6"/>
                  </a:lnTo>
                  <a:lnTo>
                    <a:pt x="186" y="6"/>
                  </a:lnTo>
                  <a:lnTo>
                    <a:pt x="159" y="7"/>
                  </a:lnTo>
                  <a:lnTo>
                    <a:pt x="135" y="8"/>
                  </a:lnTo>
                  <a:lnTo>
                    <a:pt x="111" y="9"/>
                  </a:lnTo>
                  <a:lnTo>
                    <a:pt x="90" y="11"/>
                  </a:lnTo>
                  <a:lnTo>
                    <a:pt x="69" y="11"/>
                  </a:lnTo>
                  <a:lnTo>
                    <a:pt x="52" y="13"/>
                  </a:lnTo>
                  <a:lnTo>
                    <a:pt x="36" y="13"/>
                  </a:lnTo>
                  <a:lnTo>
                    <a:pt x="25" y="14"/>
                  </a:lnTo>
                  <a:lnTo>
                    <a:pt x="14" y="15"/>
                  </a:lnTo>
                  <a:lnTo>
                    <a:pt x="7" y="16"/>
                  </a:lnTo>
                  <a:lnTo>
                    <a:pt x="2" y="16"/>
                  </a:lnTo>
                  <a:lnTo>
                    <a:pt x="0" y="17"/>
                  </a:lnTo>
                  <a:lnTo>
                    <a:pt x="2" y="18"/>
                  </a:lnTo>
                  <a:lnTo>
                    <a:pt x="6" y="18"/>
                  </a:lnTo>
                  <a:lnTo>
                    <a:pt x="14" y="19"/>
                  </a:lnTo>
                  <a:lnTo>
                    <a:pt x="24" y="19"/>
                  </a:lnTo>
                  <a:lnTo>
                    <a:pt x="37" y="21"/>
                  </a:lnTo>
                  <a:lnTo>
                    <a:pt x="52" y="21"/>
                  </a:lnTo>
                  <a:lnTo>
                    <a:pt x="70" y="20"/>
                  </a:lnTo>
                  <a:lnTo>
                    <a:pt x="90" y="21"/>
                  </a:lnTo>
                  <a:lnTo>
                    <a:pt x="110" y="22"/>
                  </a:lnTo>
                  <a:lnTo>
                    <a:pt x="134" y="20"/>
                  </a:lnTo>
                  <a:lnTo>
                    <a:pt x="160" y="20"/>
                  </a:lnTo>
                  <a:lnTo>
                    <a:pt x="187" y="20"/>
                  </a:lnTo>
                  <a:lnTo>
                    <a:pt x="215" y="20"/>
                  </a:lnTo>
                  <a:lnTo>
                    <a:pt x="243" y="19"/>
                  </a:lnTo>
                  <a:lnTo>
                    <a:pt x="273" y="19"/>
                  </a:lnTo>
                  <a:lnTo>
                    <a:pt x="306" y="1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43" name="Freeform 38"/>
            <p:cNvSpPr>
              <a:spLocks/>
            </p:cNvSpPr>
            <p:nvPr/>
          </p:nvSpPr>
          <p:spPr bwMode="auto">
            <a:xfrm>
              <a:off x="3874" y="2061"/>
              <a:ext cx="66" cy="11"/>
            </a:xfrm>
            <a:custGeom>
              <a:avLst/>
              <a:gdLst>
                <a:gd name="T0" fmla="*/ 32 w 66"/>
                <a:gd name="T1" fmla="*/ 9 h 11"/>
                <a:gd name="T2" fmla="*/ 38 w 66"/>
                <a:gd name="T3" fmla="*/ 9 h 11"/>
                <a:gd name="T4" fmla="*/ 45 w 66"/>
                <a:gd name="T5" fmla="*/ 8 h 11"/>
                <a:gd name="T6" fmla="*/ 50 w 66"/>
                <a:gd name="T7" fmla="*/ 6 h 11"/>
                <a:gd name="T8" fmla="*/ 55 w 66"/>
                <a:gd name="T9" fmla="*/ 5 h 11"/>
                <a:gd name="T10" fmla="*/ 59 w 66"/>
                <a:gd name="T11" fmla="*/ 5 h 11"/>
                <a:gd name="T12" fmla="*/ 62 w 66"/>
                <a:gd name="T13" fmla="*/ 3 h 11"/>
                <a:gd name="T14" fmla="*/ 64 w 66"/>
                <a:gd name="T15" fmla="*/ 3 h 11"/>
                <a:gd name="T16" fmla="*/ 65 w 66"/>
                <a:gd name="T17" fmla="*/ 2 h 11"/>
                <a:gd name="T18" fmla="*/ 65 w 66"/>
                <a:gd name="T19" fmla="*/ 1 h 11"/>
                <a:gd name="T20" fmla="*/ 62 w 66"/>
                <a:gd name="T21" fmla="*/ 1 h 11"/>
                <a:gd name="T22" fmla="*/ 59 w 66"/>
                <a:gd name="T23" fmla="*/ 0 h 11"/>
                <a:gd name="T24" fmla="*/ 55 w 66"/>
                <a:gd name="T25" fmla="*/ 0 h 11"/>
                <a:gd name="T26" fmla="*/ 51 w 66"/>
                <a:gd name="T27" fmla="*/ 0 h 11"/>
                <a:gd name="T28" fmla="*/ 45 w 66"/>
                <a:gd name="T29" fmla="*/ 0 h 11"/>
                <a:gd name="T30" fmla="*/ 39 w 66"/>
                <a:gd name="T31" fmla="*/ 1 h 11"/>
                <a:gd name="T32" fmla="*/ 32 w 66"/>
                <a:gd name="T33" fmla="*/ 1 h 11"/>
                <a:gd name="T34" fmla="*/ 26 w 66"/>
                <a:gd name="T35" fmla="*/ 1 h 11"/>
                <a:gd name="T36" fmla="*/ 20 w 66"/>
                <a:gd name="T37" fmla="*/ 2 h 11"/>
                <a:gd name="T38" fmla="*/ 15 w 66"/>
                <a:gd name="T39" fmla="*/ 3 h 11"/>
                <a:gd name="T40" fmla="*/ 9 w 66"/>
                <a:gd name="T41" fmla="*/ 4 h 11"/>
                <a:gd name="T42" fmla="*/ 6 w 66"/>
                <a:gd name="T43" fmla="*/ 6 h 11"/>
                <a:gd name="T44" fmla="*/ 2 w 66"/>
                <a:gd name="T45" fmla="*/ 7 h 11"/>
                <a:gd name="T46" fmla="*/ 0 w 66"/>
                <a:gd name="T47" fmla="*/ 8 h 11"/>
                <a:gd name="T48" fmla="*/ 0 w 66"/>
                <a:gd name="T49" fmla="*/ 8 h 11"/>
                <a:gd name="T50" fmla="*/ 0 w 66"/>
                <a:gd name="T51" fmla="*/ 8 h 11"/>
                <a:gd name="T52" fmla="*/ 2 w 66"/>
                <a:gd name="T53" fmla="*/ 9 h 11"/>
                <a:gd name="T54" fmla="*/ 5 w 66"/>
                <a:gd name="T55" fmla="*/ 10 h 11"/>
                <a:gd name="T56" fmla="*/ 10 w 66"/>
                <a:gd name="T57" fmla="*/ 10 h 11"/>
                <a:gd name="T58" fmla="*/ 13 w 66"/>
                <a:gd name="T59" fmla="*/ 9 h 11"/>
                <a:gd name="T60" fmla="*/ 19 w 66"/>
                <a:gd name="T61" fmla="*/ 9 h 11"/>
                <a:gd name="T62" fmla="*/ 25 w 66"/>
                <a:gd name="T63" fmla="*/ 9 h 11"/>
                <a:gd name="T64" fmla="*/ 32 w 66"/>
                <a:gd name="T65" fmla="*/ 9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
                <a:gd name="T101" fmla="*/ 66 w 6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
                  <a:moveTo>
                    <a:pt x="32" y="9"/>
                  </a:moveTo>
                  <a:lnTo>
                    <a:pt x="38" y="9"/>
                  </a:lnTo>
                  <a:lnTo>
                    <a:pt x="45" y="8"/>
                  </a:lnTo>
                  <a:lnTo>
                    <a:pt x="50" y="6"/>
                  </a:lnTo>
                  <a:lnTo>
                    <a:pt x="55" y="5"/>
                  </a:lnTo>
                  <a:lnTo>
                    <a:pt x="59" y="5"/>
                  </a:lnTo>
                  <a:lnTo>
                    <a:pt x="62" y="3"/>
                  </a:lnTo>
                  <a:lnTo>
                    <a:pt x="64" y="3"/>
                  </a:lnTo>
                  <a:lnTo>
                    <a:pt x="65" y="2"/>
                  </a:lnTo>
                  <a:lnTo>
                    <a:pt x="65" y="1"/>
                  </a:lnTo>
                  <a:lnTo>
                    <a:pt x="62" y="1"/>
                  </a:lnTo>
                  <a:lnTo>
                    <a:pt x="59" y="0"/>
                  </a:lnTo>
                  <a:lnTo>
                    <a:pt x="55" y="0"/>
                  </a:lnTo>
                  <a:lnTo>
                    <a:pt x="51" y="0"/>
                  </a:lnTo>
                  <a:lnTo>
                    <a:pt x="45" y="0"/>
                  </a:lnTo>
                  <a:lnTo>
                    <a:pt x="39" y="1"/>
                  </a:lnTo>
                  <a:lnTo>
                    <a:pt x="32" y="1"/>
                  </a:lnTo>
                  <a:lnTo>
                    <a:pt x="26" y="1"/>
                  </a:lnTo>
                  <a:lnTo>
                    <a:pt x="20" y="2"/>
                  </a:lnTo>
                  <a:lnTo>
                    <a:pt x="15" y="3"/>
                  </a:lnTo>
                  <a:lnTo>
                    <a:pt x="9" y="4"/>
                  </a:lnTo>
                  <a:lnTo>
                    <a:pt x="6" y="6"/>
                  </a:lnTo>
                  <a:lnTo>
                    <a:pt x="2" y="7"/>
                  </a:lnTo>
                  <a:lnTo>
                    <a:pt x="0" y="8"/>
                  </a:lnTo>
                  <a:lnTo>
                    <a:pt x="2" y="9"/>
                  </a:lnTo>
                  <a:lnTo>
                    <a:pt x="5" y="10"/>
                  </a:lnTo>
                  <a:lnTo>
                    <a:pt x="10" y="10"/>
                  </a:lnTo>
                  <a:lnTo>
                    <a:pt x="13" y="9"/>
                  </a:lnTo>
                  <a:lnTo>
                    <a:pt x="19" y="9"/>
                  </a:lnTo>
                  <a:lnTo>
                    <a:pt x="25" y="9"/>
                  </a:lnTo>
                  <a:lnTo>
                    <a:pt x="32" y="9"/>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44" name="Freeform 39"/>
            <p:cNvSpPr>
              <a:spLocks/>
            </p:cNvSpPr>
            <p:nvPr/>
          </p:nvSpPr>
          <p:spPr bwMode="auto">
            <a:xfrm>
              <a:off x="3865" y="2067"/>
              <a:ext cx="79" cy="13"/>
            </a:xfrm>
            <a:custGeom>
              <a:avLst/>
              <a:gdLst>
                <a:gd name="T0" fmla="*/ 39 w 79"/>
                <a:gd name="T1" fmla="*/ 12 h 13"/>
                <a:gd name="T2" fmla="*/ 39 w 79"/>
                <a:gd name="T3" fmla="*/ 12 h 13"/>
                <a:gd name="T4" fmla="*/ 46 w 79"/>
                <a:gd name="T5" fmla="*/ 11 h 13"/>
                <a:gd name="T6" fmla="*/ 54 w 79"/>
                <a:gd name="T7" fmla="*/ 10 h 13"/>
                <a:gd name="T8" fmla="*/ 60 w 79"/>
                <a:gd name="T9" fmla="*/ 10 h 13"/>
                <a:gd name="T10" fmla="*/ 67 w 79"/>
                <a:gd name="T11" fmla="*/ 9 h 13"/>
                <a:gd name="T12" fmla="*/ 71 w 79"/>
                <a:gd name="T13" fmla="*/ 8 h 13"/>
                <a:gd name="T14" fmla="*/ 74 w 79"/>
                <a:gd name="T15" fmla="*/ 7 h 13"/>
                <a:gd name="T16" fmla="*/ 77 w 79"/>
                <a:gd name="T17" fmla="*/ 6 h 13"/>
                <a:gd name="T18" fmla="*/ 78 w 79"/>
                <a:gd name="T19" fmla="*/ 5 h 13"/>
                <a:gd name="T20" fmla="*/ 78 w 79"/>
                <a:gd name="T21" fmla="*/ 4 h 13"/>
                <a:gd name="T22" fmla="*/ 75 w 79"/>
                <a:gd name="T23" fmla="*/ 3 h 13"/>
                <a:gd name="T24" fmla="*/ 71 w 79"/>
                <a:gd name="T25" fmla="*/ 1 h 13"/>
                <a:gd name="T26" fmla="*/ 66 w 79"/>
                <a:gd name="T27" fmla="*/ 1 h 13"/>
                <a:gd name="T28" fmla="*/ 61 w 79"/>
                <a:gd name="T29" fmla="*/ 2 h 13"/>
                <a:gd name="T30" fmla="*/ 53 w 79"/>
                <a:gd name="T31" fmla="*/ 1 h 13"/>
                <a:gd name="T32" fmla="*/ 46 w 79"/>
                <a:gd name="T33" fmla="*/ 1 h 13"/>
                <a:gd name="T34" fmla="*/ 39 w 79"/>
                <a:gd name="T35" fmla="*/ 1 h 13"/>
                <a:gd name="T36" fmla="*/ 31 w 79"/>
                <a:gd name="T37" fmla="*/ 0 h 13"/>
                <a:gd name="T38" fmla="*/ 24 w 79"/>
                <a:gd name="T39" fmla="*/ 1 h 13"/>
                <a:gd name="T40" fmla="*/ 17 w 79"/>
                <a:gd name="T41" fmla="*/ 1 h 13"/>
                <a:gd name="T42" fmla="*/ 11 w 79"/>
                <a:gd name="T43" fmla="*/ 2 h 13"/>
                <a:gd name="T44" fmla="*/ 7 w 79"/>
                <a:gd name="T45" fmla="*/ 4 h 13"/>
                <a:gd name="T46" fmla="*/ 2 w 79"/>
                <a:gd name="T47" fmla="*/ 5 h 13"/>
                <a:gd name="T48" fmla="*/ 0 w 79"/>
                <a:gd name="T49" fmla="*/ 6 h 13"/>
                <a:gd name="T50" fmla="*/ 0 w 79"/>
                <a:gd name="T51" fmla="*/ 7 h 13"/>
                <a:gd name="T52" fmla="*/ 0 w 79"/>
                <a:gd name="T53" fmla="*/ 8 h 13"/>
                <a:gd name="T54" fmla="*/ 3 w 79"/>
                <a:gd name="T55" fmla="*/ 9 h 13"/>
                <a:gd name="T56" fmla="*/ 7 w 79"/>
                <a:gd name="T57" fmla="*/ 9 h 13"/>
                <a:gd name="T58" fmla="*/ 11 w 79"/>
                <a:gd name="T59" fmla="*/ 11 h 13"/>
                <a:gd name="T60" fmla="*/ 17 w 79"/>
                <a:gd name="T61" fmla="*/ 11 h 13"/>
                <a:gd name="T62" fmla="*/ 23 w 79"/>
                <a:gd name="T63" fmla="*/ 10 h 13"/>
                <a:gd name="T64" fmla="*/ 32 w 79"/>
                <a:gd name="T65" fmla="*/ 11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1"/>
                  </a:lnTo>
                  <a:lnTo>
                    <a:pt x="54" y="10"/>
                  </a:lnTo>
                  <a:lnTo>
                    <a:pt x="60" y="10"/>
                  </a:lnTo>
                  <a:lnTo>
                    <a:pt x="67" y="9"/>
                  </a:lnTo>
                  <a:lnTo>
                    <a:pt x="71" y="8"/>
                  </a:lnTo>
                  <a:lnTo>
                    <a:pt x="74" y="7"/>
                  </a:lnTo>
                  <a:lnTo>
                    <a:pt x="77" y="6"/>
                  </a:lnTo>
                  <a:lnTo>
                    <a:pt x="78" y="5"/>
                  </a:lnTo>
                  <a:lnTo>
                    <a:pt x="78" y="4"/>
                  </a:lnTo>
                  <a:lnTo>
                    <a:pt x="75" y="3"/>
                  </a:lnTo>
                  <a:lnTo>
                    <a:pt x="71" y="1"/>
                  </a:lnTo>
                  <a:lnTo>
                    <a:pt x="66" y="1"/>
                  </a:lnTo>
                  <a:lnTo>
                    <a:pt x="61" y="2"/>
                  </a:lnTo>
                  <a:lnTo>
                    <a:pt x="53" y="1"/>
                  </a:lnTo>
                  <a:lnTo>
                    <a:pt x="46" y="1"/>
                  </a:lnTo>
                  <a:lnTo>
                    <a:pt x="39" y="1"/>
                  </a:lnTo>
                  <a:lnTo>
                    <a:pt x="31" y="0"/>
                  </a:lnTo>
                  <a:lnTo>
                    <a:pt x="24" y="1"/>
                  </a:lnTo>
                  <a:lnTo>
                    <a:pt x="17" y="1"/>
                  </a:lnTo>
                  <a:lnTo>
                    <a:pt x="11" y="2"/>
                  </a:lnTo>
                  <a:lnTo>
                    <a:pt x="7" y="4"/>
                  </a:lnTo>
                  <a:lnTo>
                    <a:pt x="2" y="5"/>
                  </a:lnTo>
                  <a:lnTo>
                    <a:pt x="0" y="6"/>
                  </a:lnTo>
                  <a:lnTo>
                    <a:pt x="0" y="7"/>
                  </a:lnTo>
                  <a:lnTo>
                    <a:pt x="0" y="8"/>
                  </a:lnTo>
                  <a:lnTo>
                    <a:pt x="3" y="9"/>
                  </a:lnTo>
                  <a:lnTo>
                    <a:pt x="7" y="9"/>
                  </a:lnTo>
                  <a:lnTo>
                    <a:pt x="11" y="11"/>
                  </a:lnTo>
                  <a:lnTo>
                    <a:pt x="17" y="11"/>
                  </a:lnTo>
                  <a:lnTo>
                    <a:pt x="23" y="10"/>
                  </a:lnTo>
                  <a:lnTo>
                    <a:pt x="32" y="11"/>
                  </a:lnTo>
                  <a:lnTo>
                    <a:pt x="39" y="1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45" name="Freeform 40"/>
            <p:cNvSpPr>
              <a:spLocks/>
            </p:cNvSpPr>
            <p:nvPr/>
          </p:nvSpPr>
          <p:spPr bwMode="auto">
            <a:xfrm>
              <a:off x="2140" y="2480"/>
              <a:ext cx="859" cy="103"/>
            </a:xfrm>
            <a:custGeom>
              <a:avLst/>
              <a:gdLst>
                <a:gd name="T0" fmla="*/ 130 w 859"/>
                <a:gd name="T1" fmla="*/ 4 h 103"/>
                <a:gd name="T2" fmla="*/ 136 w 859"/>
                <a:gd name="T3" fmla="*/ 3 h 103"/>
                <a:gd name="T4" fmla="*/ 148 w 859"/>
                <a:gd name="T5" fmla="*/ 3 h 103"/>
                <a:gd name="T6" fmla="*/ 166 w 859"/>
                <a:gd name="T7" fmla="*/ 1 h 103"/>
                <a:gd name="T8" fmla="*/ 189 w 859"/>
                <a:gd name="T9" fmla="*/ 0 h 103"/>
                <a:gd name="T10" fmla="*/ 219 w 859"/>
                <a:gd name="T11" fmla="*/ 1 h 103"/>
                <a:gd name="T12" fmla="*/ 255 w 859"/>
                <a:gd name="T13" fmla="*/ 0 h 103"/>
                <a:gd name="T14" fmla="*/ 295 w 859"/>
                <a:gd name="T15" fmla="*/ 1 h 103"/>
                <a:gd name="T16" fmla="*/ 342 w 859"/>
                <a:gd name="T17" fmla="*/ 3 h 103"/>
                <a:gd name="T18" fmla="*/ 393 w 859"/>
                <a:gd name="T19" fmla="*/ 7 h 103"/>
                <a:gd name="T20" fmla="*/ 450 w 859"/>
                <a:gd name="T21" fmla="*/ 11 h 103"/>
                <a:gd name="T22" fmla="*/ 513 w 859"/>
                <a:gd name="T23" fmla="*/ 17 h 103"/>
                <a:gd name="T24" fmla="*/ 582 w 859"/>
                <a:gd name="T25" fmla="*/ 25 h 103"/>
                <a:gd name="T26" fmla="*/ 654 w 859"/>
                <a:gd name="T27" fmla="*/ 36 h 103"/>
                <a:gd name="T28" fmla="*/ 733 w 859"/>
                <a:gd name="T29" fmla="*/ 49 h 103"/>
                <a:gd name="T30" fmla="*/ 814 w 859"/>
                <a:gd name="T31" fmla="*/ 65 h 103"/>
                <a:gd name="T32" fmla="*/ 856 w 859"/>
                <a:gd name="T33" fmla="*/ 74 h 103"/>
                <a:gd name="T34" fmla="*/ 850 w 859"/>
                <a:gd name="T35" fmla="*/ 75 h 103"/>
                <a:gd name="T36" fmla="*/ 835 w 859"/>
                <a:gd name="T37" fmla="*/ 74 h 103"/>
                <a:gd name="T38" fmla="*/ 815 w 859"/>
                <a:gd name="T39" fmla="*/ 74 h 103"/>
                <a:gd name="T40" fmla="*/ 788 w 859"/>
                <a:gd name="T41" fmla="*/ 76 h 103"/>
                <a:gd name="T42" fmla="*/ 754 w 859"/>
                <a:gd name="T43" fmla="*/ 76 h 103"/>
                <a:gd name="T44" fmla="*/ 715 w 859"/>
                <a:gd name="T45" fmla="*/ 76 h 103"/>
                <a:gd name="T46" fmla="*/ 671 w 859"/>
                <a:gd name="T47" fmla="*/ 77 h 103"/>
                <a:gd name="T48" fmla="*/ 622 w 859"/>
                <a:gd name="T49" fmla="*/ 78 h 103"/>
                <a:gd name="T50" fmla="*/ 568 w 859"/>
                <a:gd name="T51" fmla="*/ 79 h 103"/>
                <a:gd name="T52" fmla="*/ 511 w 859"/>
                <a:gd name="T53" fmla="*/ 82 h 103"/>
                <a:gd name="T54" fmla="*/ 450 w 859"/>
                <a:gd name="T55" fmla="*/ 84 h 103"/>
                <a:gd name="T56" fmla="*/ 384 w 859"/>
                <a:gd name="T57" fmla="*/ 87 h 103"/>
                <a:gd name="T58" fmla="*/ 315 w 859"/>
                <a:gd name="T59" fmla="*/ 90 h 103"/>
                <a:gd name="T60" fmla="*/ 243 w 859"/>
                <a:gd name="T61" fmla="*/ 95 h 103"/>
                <a:gd name="T62" fmla="*/ 169 w 859"/>
                <a:gd name="T63" fmla="*/ 100 h 103"/>
                <a:gd name="T64" fmla="*/ 126 w 859"/>
                <a:gd name="T65" fmla="*/ 102 h 103"/>
                <a:gd name="T66" fmla="*/ 109 w 859"/>
                <a:gd name="T67" fmla="*/ 102 h 103"/>
                <a:gd name="T68" fmla="*/ 89 w 859"/>
                <a:gd name="T69" fmla="*/ 102 h 103"/>
                <a:gd name="T70" fmla="*/ 66 w 859"/>
                <a:gd name="T71" fmla="*/ 101 h 103"/>
                <a:gd name="T72" fmla="*/ 45 w 859"/>
                <a:gd name="T73" fmla="*/ 96 h 103"/>
                <a:gd name="T74" fmla="*/ 26 w 859"/>
                <a:gd name="T75" fmla="*/ 91 h 103"/>
                <a:gd name="T76" fmla="*/ 11 w 859"/>
                <a:gd name="T77" fmla="*/ 83 h 103"/>
                <a:gd name="T78" fmla="*/ 4 w 859"/>
                <a:gd name="T79" fmla="*/ 71 h 103"/>
                <a:gd name="T80" fmla="*/ 2 w 859"/>
                <a:gd name="T81" fmla="*/ 63 h 103"/>
                <a:gd name="T82" fmla="*/ 1 w 859"/>
                <a:gd name="T83" fmla="*/ 57 h 103"/>
                <a:gd name="T84" fmla="*/ 5 w 859"/>
                <a:gd name="T85" fmla="*/ 49 h 103"/>
                <a:gd name="T86" fmla="*/ 17 w 859"/>
                <a:gd name="T87" fmla="*/ 38 h 103"/>
                <a:gd name="T88" fmla="*/ 34 w 859"/>
                <a:gd name="T89" fmla="*/ 30 h 103"/>
                <a:gd name="T90" fmla="*/ 55 w 859"/>
                <a:gd name="T91" fmla="*/ 20 h 103"/>
                <a:gd name="T92" fmla="*/ 82 w 859"/>
                <a:gd name="T93" fmla="*/ 10 h 103"/>
                <a:gd name="T94" fmla="*/ 112 w 859"/>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9"/>
                <a:gd name="T145" fmla="*/ 0 h 103"/>
                <a:gd name="T146" fmla="*/ 859 w 859"/>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9" h="103">
                  <a:moveTo>
                    <a:pt x="130" y="4"/>
                  </a:moveTo>
                  <a:lnTo>
                    <a:pt x="130" y="4"/>
                  </a:lnTo>
                  <a:lnTo>
                    <a:pt x="132" y="4"/>
                  </a:lnTo>
                  <a:lnTo>
                    <a:pt x="136" y="3"/>
                  </a:lnTo>
                  <a:lnTo>
                    <a:pt x="140" y="2"/>
                  </a:lnTo>
                  <a:lnTo>
                    <a:pt x="148" y="3"/>
                  </a:lnTo>
                  <a:lnTo>
                    <a:pt x="157" y="2"/>
                  </a:lnTo>
                  <a:lnTo>
                    <a:pt x="166" y="1"/>
                  </a:lnTo>
                  <a:lnTo>
                    <a:pt x="177" y="2"/>
                  </a:lnTo>
                  <a:lnTo>
                    <a:pt x="189" y="0"/>
                  </a:lnTo>
                  <a:lnTo>
                    <a:pt x="203" y="1"/>
                  </a:lnTo>
                  <a:lnTo>
                    <a:pt x="219" y="1"/>
                  </a:lnTo>
                  <a:lnTo>
                    <a:pt x="236" y="0"/>
                  </a:lnTo>
                  <a:lnTo>
                    <a:pt x="255" y="0"/>
                  </a:lnTo>
                  <a:lnTo>
                    <a:pt x="274" y="1"/>
                  </a:lnTo>
                  <a:lnTo>
                    <a:pt x="295" y="1"/>
                  </a:lnTo>
                  <a:lnTo>
                    <a:pt x="317" y="2"/>
                  </a:lnTo>
                  <a:lnTo>
                    <a:pt x="342" y="3"/>
                  </a:lnTo>
                  <a:lnTo>
                    <a:pt x="367" y="4"/>
                  </a:lnTo>
                  <a:lnTo>
                    <a:pt x="393" y="7"/>
                  </a:lnTo>
                  <a:lnTo>
                    <a:pt x="422" y="9"/>
                  </a:lnTo>
                  <a:lnTo>
                    <a:pt x="450" y="11"/>
                  </a:lnTo>
                  <a:lnTo>
                    <a:pt x="481" y="14"/>
                  </a:lnTo>
                  <a:lnTo>
                    <a:pt x="513" y="17"/>
                  </a:lnTo>
                  <a:lnTo>
                    <a:pt x="546" y="22"/>
                  </a:lnTo>
                  <a:lnTo>
                    <a:pt x="582" y="25"/>
                  </a:lnTo>
                  <a:lnTo>
                    <a:pt x="618" y="31"/>
                  </a:lnTo>
                  <a:lnTo>
                    <a:pt x="654" y="36"/>
                  </a:lnTo>
                  <a:lnTo>
                    <a:pt x="693" y="42"/>
                  </a:lnTo>
                  <a:lnTo>
                    <a:pt x="733" y="49"/>
                  </a:lnTo>
                  <a:lnTo>
                    <a:pt x="772" y="55"/>
                  </a:lnTo>
                  <a:lnTo>
                    <a:pt x="814" y="65"/>
                  </a:lnTo>
                  <a:lnTo>
                    <a:pt x="858" y="73"/>
                  </a:lnTo>
                  <a:lnTo>
                    <a:pt x="856" y="74"/>
                  </a:lnTo>
                  <a:lnTo>
                    <a:pt x="854" y="74"/>
                  </a:lnTo>
                  <a:lnTo>
                    <a:pt x="850" y="75"/>
                  </a:lnTo>
                  <a:lnTo>
                    <a:pt x="843" y="74"/>
                  </a:lnTo>
                  <a:lnTo>
                    <a:pt x="835" y="74"/>
                  </a:lnTo>
                  <a:lnTo>
                    <a:pt x="825" y="74"/>
                  </a:lnTo>
                  <a:lnTo>
                    <a:pt x="815" y="74"/>
                  </a:lnTo>
                  <a:lnTo>
                    <a:pt x="803" y="75"/>
                  </a:lnTo>
                  <a:lnTo>
                    <a:pt x="788" y="76"/>
                  </a:lnTo>
                  <a:lnTo>
                    <a:pt x="772" y="75"/>
                  </a:lnTo>
                  <a:lnTo>
                    <a:pt x="754" y="76"/>
                  </a:lnTo>
                  <a:lnTo>
                    <a:pt x="735" y="76"/>
                  </a:lnTo>
                  <a:lnTo>
                    <a:pt x="715" y="76"/>
                  </a:lnTo>
                  <a:lnTo>
                    <a:pt x="694" y="76"/>
                  </a:lnTo>
                  <a:lnTo>
                    <a:pt x="671" y="77"/>
                  </a:lnTo>
                  <a:lnTo>
                    <a:pt x="647" y="78"/>
                  </a:lnTo>
                  <a:lnTo>
                    <a:pt x="622" y="78"/>
                  </a:lnTo>
                  <a:lnTo>
                    <a:pt x="595" y="79"/>
                  </a:lnTo>
                  <a:lnTo>
                    <a:pt x="568" y="79"/>
                  </a:lnTo>
                  <a:lnTo>
                    <a:pt x="540" y="80"/>
                  </a:lnTo>
                  <a:lnTo>
                    <a:pt x="511" y="82"/>
                  </a:lnTo>
                  <a:lnTo>
                    <a:pt x="481" y="83"/>
                  </a:lnTo>
                  <a:lnTo>
                    <a:pt x="450" y="84"/>
                  </a:lnTo>
                  <a:lnTo>
                    <a:pt x="416" y="84"/>
                  </a:lnTo>
                  <a:lnTo>
                    <a:pt x="384" y="87"/>
                  </a:lnTo>
                  <a:lnTo>
                    <a:pt x="350" y="88"/>
                  </a:lnTo>
                  <a:lnTo>
                    <a:pt x="315" y="90"/>
                  </a:lnTo>
                  <a:lnTo>
                    <a:pt x="279" y="92"/>
                  </a:lnTo>
                  <a:lnTo>
                    <a:pt x="243" y="95"/>
                  </a:lnTo>
                  <a:lnTo>
                    <a:pt x="206" y="96"/>
                  </a:lnTo>
                  <a:lnTo>
                    <a:pt x="169" y="100"/>
                  </a:lnTo>
                  <a:lnTo>
                    <a:pt x="131" y="102"/>
                  </a:lnTo>
                  <a:lnTo>
                    <a:pt x="126" y="102"/>
                  </a:lnTo>
                  <a:lnTo>
                    <a:pt x="118" y="102"/>
                  </a:lnTo>
                  <a:lnTo>
                    <a:pt x="109" y="102"/>
                  </a:lnTo>
                  <a:lnTo>
                    <a:pt x="99" y="102"/>
                  </a:lnTo>
                  <a:lnTo>
                    <a:pt x="89" y="102"/>
                  </a:lnTo>
                  <a:lnTo>
                    <a:pt x="77" y="102"/>
                  </a:lnTo>
                  <a:lnTo>
                    <a:pt x="66" y="101"/>
                  </a:lnTo>
                  <a:lnTo>
                    <a:pt x="55" y="99"/>
                  </a:lnTo>
                  <a:lnTo>
                    <a:pt x="45" y="96"/>
                  </a:lnTo>
                  <a:lnTo>
                    <a:pt x="35" y="94"/>
                  </a:lnTo>
                  <a:lnTo>
                    <a:pt x="26" y="91"/>
                  </a:lnTo>
                  <a:lnTo>
                    <a:pt x="17" y="86"/>
                  </a:lnTo>
                  <a:lnTo>
                    <a:pt x="11" y="83"/>
                  </a:lnTo>
                  <a:lnTo>
                    <a:pt x="7" y="78"/>
                  </a:lnTo>
                  <a:lnTo>
                    <a:pt x="4" y="71"/>
                  </a:lnTo>
                  <a:lnTo>
                    <a:pt x="4" y="65"/>
                  </a:lnTo>
                  <a:lnTo>
                    <a:pt x="2" y="63"/>
                  </a:lnTo>
                  <a:lnTo>
                    <a:pt x="0" y="59"/>
                  </a:lnTo>
                  <a:lnTo>
                    <a:pt x="1" y="57"/>
                  </a:lnTo>
                  <a:lnTo>
                    <a:pt x="2" y="53"/>
                  </a:lnTo>
                  <a:lnTo>
                    <a:pt x="5" y="49"/>
                  </a:lnTo>
                  <a:lnTo>
                    <a:pt x="9" y="43"/>
                  </a:lnTo>
                  <a:lnTo>
                    <a:pt x="17" y="38"/>
                  </a:lnTo>
                  <a:lnTo>
                    <a:pt x="25" y="33"/>
                  </a:lnTo>
                  <a:lnTo>
                    <a:pt x="34" y="30"/>
                  </a:lnTo>
                  <a:lnTo>
                    <a:pt x="44" y="25"/>
                  </a:lnTo>
                  <a:lnTo>
                    <a:pt x="55" y="20"/>
                  </a:lnTo>
                  <a:lnTo>
                    <a:pt x="67" y="16"/>
                  </a:lnTo>
                  <a:lnTo>
                    <a:pt x="82" y="10"/>
                  </a:lnTo>
                  <a:lnTo>
                    <a:pt x="97" y="8"/>
                  </a:lnTo>
                  <a:lnTo>
                    <a:pt x="112" y="7"/>
                  </a:lnTo>
                  <a:lnTo>
                    <a:pt x="130" y="4"/>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21546" name="Freeform 41"/>
            <p:cNvSpPr>
              <a:spLocks/>
            </p:cNvSpPr>
            <p:nvPr/>
          </p:nvSpPr>
          <p:spPr bwMode="auto">
            <a:xfrm>
              <a:off x="2131" y="2484"/>
              <a:ext cx="873" cy="106"/>
            </a:xfrm>
            <a:custGeom>
              <a:avLst/>
              <a:gdLst>
                <a:gd name="T0" fmla="*/ 131 w 873"/>
                <a:gd name="T1" fmla="*/ 3 h 106"/>
                <a:gd name="T2" fmla="*/ 138 w 873"/>
                <a:gd name="T3" fmla="*/ 3 h 106"/>
                <a:gd name="T4" fmla="*/ 151 w 873"/>
                <a:gd name="T5" fmla="*/ 2 h 106"/>
                <a:gd name="T6" fmla="*/ 168 w 873"/>
                <a:gd name="T7" fmla="*/ 1 h 106"/>
                <a:gd name="T8" fmla="*/ 192 w 873"/>
                <a:gd name="T9" fmla="*/ 0 h 106"/>
                <a:gd name="T10" fmla="*/ 221 w 873"/>
                <a:gd name="T11" fmla="*/ 1 h 106"/>
                <a:gd name="T12" fmla="*/ 257 w 873"/>
                <a:gd name="T13" fmla="*/ 1 h 106"/>
                <a:gd name="T14" fmla="*/ 300 w 873"/>
                <a:gd name="T15" fmla="*/ 2 h 106"/>
                <a:gd name="T16" fmla="*/ 347 w 873"/>
                <a:gd name="T17" fmla="*/ 5 h 106"/>
                <a:gd name="T18" fmla="*/ 399 w 873"/>
                <a:gd name="T19" fmla="*/ 9 h 106"/>
                <a:gd name="T20" fmla="*/ 457 w 873"/>
                <a:gd name="T21" fmla="*/ 13 h 106"/>
                <a:gd name="T22" fmla="*/ 521 w 873"/>
                <a:gd name="T23" fmla="*/ 20 h 106"/>
                <a:gd name="T24" fmla="*/ 590 w 873"/>
                <a:gd name="T25" fmla="*/ 28 h 106"/>
                <a:gd name="T26" fmla="*/ 664 w 873"/>
                <a:gd name="T27" fmla="*/ 40 h 106"/>
                <a:gd name="T28" fmla="*/ 743 w 873"/>
                <a:gd name="T29" fmla="*/ 53 h 106"/>
                <a:gd name="T30" fmla="*/ 827 w 873"/>
                <a:gd name="T31" fmla="*/ 69 h 106"/>
                <a:gd name="T32" fmla="*/ 870 w 873"/>
                <a:gd name="T33" fmla="*/ 79 h 106"/>
                <a:gd name="T34" fmla="*/ 863 w 873"/>
                <a:gd name="T35" fmla="*/ 80 h 106"/>
                <a:gd name="T36" fmla="*/ 848 w 873"/>
                <a:gd name="T37" fmla="*/ 80 h 106"/>
                <a:gd name="T38" fmla="*/ 828 w 873"/>
                <a:gd name="T39" fmla="*/ 80 h 106"/>
                <a:gd name="T40" fmla="*/ 800 w 873"/>
                <a:gd name="T41" fmla="*/ 80 h 106"/>
                <a:gd name="T42" fmla="*/ 766 w 873"/>
                <a:gd name="T43" fmla="*/ 81 h 106"/>
                <a:gd name="T44" fmla="*/ 726 w 873"/>
                <a:gd name="T45" fmla="*/ 81 h 106"/>
                <a:gd name="T46" fmla="*/ 681 w 873"/>
                <a:gd name="T47" fmla="*/ 82 h 106"/>
                <a:gd name="T48" fmla="*/ 631 w 873"/>
                <a:gd name="T49" fmla="*/ 83 h 106"/>
                <a:gd name="T50" fmla="*/ 577 w 873"/>
                <a:gd name="T51" fmla="*/ 83 h 106"/>
                <a:gd name="T52" fmla="*/ 519 w 873"/>
                <a:gd name="T53" fmla="*/ 85 h 106"/>
                <a:gd name="T54" fmla="*/ 457 w 873"/>
                <a:gd name="T55" fmla="*/ 88 h 106"/>
                <a:gd name="T56" fmla="*/ 390 w 873"/>
                <a:gd name="T57" fmla="*/ 90 h 106"/>
                <a:gd name="T58" fmla="*/ 321 w 873"/>
                <a:gd name="T59" fmla="*/ 93 h 106"/>
                <a:gd name="T60" fmla="*/ 248 w 873"/>
                <a:gd name="T61" fmla="*/ 97 h 106"/>
                <a:gd name="T62" fmla="*/ 172 w 873"/>
                <a:gd name="T63" fmla="*/ 101 h 106"/>
                <a:gd name="T64" fmla="*/ 127 w 873"/>
                <a:gd name="T65" fmla="*/ 105 h 106"/>
                <a:gd name="T66" fmla="*/ 111 w 873"/>
                <a:gd name="T67" fmla="*/ 104 h 106"/>
                <a:gd name="T68" fmla="*/ 90 w 873"/>
                <a:gd name="T69" fmla="*/ 103 h 106"/>
                <a:gd name="T70" fmla="*/ 67 w 873"/>
                <a:gd name="T71" fmla="*/ 103 h 106"/>
                <a:gd name="T72" fmla="*/ 45 w 873"/>
                <a:gd name="T73" fmla="*/ 99 h 106"/>
                <a:gd name="T74" fmla="*/ 27 w 873"/>
                <a:gd name="T75" fmla="*/ 92 h 106"/>
                <a:gd name="T76" fmla="*/ 11 w 873"/>
                <a:gd name="T77" fmla="*/ 85 h 106"/>
                <a:gd name="T78" fmla="*/ 4 w 873"/>
                <a:gd name="T79" fmla="*/ 72 h 106"/>
                <a:gd name="T80" fmla="*/ 2 w 873"/>
                <a:gd name="T81" fmla="*/ 64 h 106"/>
                <a:gd name="T82" fmla="*/ 0 w 873"/>
                <a:gd name="T83" fmla="*/ 57 h 106"/>
                <a:gd name="T84" fmla="*/ 5 w 873"/>
                <a:gd name="T85" fmla="*/ 49 h 106"/>
                <a:gd name="T86" fmla="*/ 16 w 873"/>
                <a:gd name="T87" fmla="*/ 38 h 106"/>
                <a:gd name="T88" fmla="*/ 35 w 873"/>
                <a:gd name="T89" fmla="*/ 29 h 106"/>
                <a:gd name="T90" fmla="*/ 56 w 873"/>
                <a:gd name="T91" fmla="*/ 20 h 106"/>
                <a:gd name="T92" fmla="*/ 83 w 873"/>
                <a:gd name="T93" fmla="*/ 10 h 106"/>
                <a:gd name="T94" fmla="*/ 114 w 873"/>
                <a:gd name="T95" fmla="*/ 6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06"/>
                <a:gd name="T146" fmla="*/ 873 w 873"/>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06">
                  <a:moveTo>
                    <a:pt x="131" y="3"/>
                  </a:moveTo>
                  <a:lnTo>
                    <a:pt x="131" y="3"/>
                  </a:lnTo>
                  <a:lnTo>
                    <a:pt x="134" y="3"/>
                  </a:lnTo>
                  <a:lnTo>
                    <a:pt x="138" y="3"/>
                  </a:lnTo>
                  <a:lnTo>
                    <a:pt x="142" y="3"/>
                  </a:lnTo>
                  <a:lnTo>
                    <a:pt x="151" y="2"/>
                  </a:lnTo>
                  <a:lnTo>
                    <a:pt x="159" y="2"/>
                  </a:lnTo>
                  <a:lnTo>
                    <a:pt x="168" y="1"/>
                  </a:lnTo>
                  <a:lnTo>
                    <a:pt x="179" y="1"/>
                  </a:lnTo>
                  <a:lnTo>
                    <a:pt x="192" y="0"/>
                  </a:lnTo>
                  <a:lnTo>
                    <a:pt x="207" y="1"/>
                  </a:lnTo>
                  <a:lnTo>
                    <a:pt x="221" y="1"/>
                  </a:lnTo>
                  <a:lnTo>
                    <a:pt x="240" y="1"/>
                  </a:lnTo>
                  <a:lnTo>
                    <a:pt x="257" y="1"/>
                  </a:lnTo>
                  <a:lnTo>
                    <a:pt x="279" y="2"/>
                  </a:lnTo>
                  <a:lnTo>
                    <a:pt x="300" y="2"/>
                  </a:lnTo>
                  <a:lnTo>
                    <a:pt x="322" y="2"/>
                  </a:lnTo>
                  <a:lnTo>
                    <a:pt x="347" y="5"/>
                  </a:lnTo>
                  <a:lnTo>
                    <a:pt x="373" y="5"/>
                  </a:lnTo>
                  <a:lnTo>
                    <a:pt x="399" y="9"/>
                  </a:lnTo>
                  <a:lnTo>
                    <a:pt x="427" y="10"/>
                  </a:lnTo>
                  <a:lnTo>
                    <a:pt x="457" y="13"/>
                  </a:lnTo>
                  <a:lnTo>
                    <a:pt x="488" y="16"/>
                  </a:lnTo>
                  <a:lnTo>
                    <a:pt x="521" y="20"/>
                  </a:lnTo>
                  <a:lnTo>
                    <a:pt x="555" y="23"/>
                  </a:lnTo>
                  <a:lnTo>
                    <a:pt x="590" y="28"/>
                  </a:lnTo>
                  <a:lnTo>
                    <a:pt x="627" y="34"/>
                  </a:lnTo>
                  <a:lnTo>
                    <a:pt x="664" y="40"/>
                  </a:lnTo>
                  <a:lnTo>
                    <a:pt x="703" y="46"/>
                  </a:lnTo>
                  <a:lnTo>
                    <a:pt x="743" y="53"/>
                  </a:lnTo>
                  <a:lnTo>
                    <a:pt x="784" y="60"/>
                  </a:lnTo>
                  <a:lnTo>
                    <a:pt x="827" y="69"/>
                  </a:lnTo>
                  <a:lnTo>
                    <a:pt x="872" y="78"/>
                  </a:lnTo>
                  <a:lnTo>
                    <a:pt x="870" y="79"/>
                  </a:lnTo>
                  <a:lnTo>
                    <a:pt x="867" y="79"/>
                  </a:lnTo>
                  <a:lnTo>
                    <a:pt x="863" y="80"/>
                  </a:lnTo>
                  <a:lnTo>
                    <a:pt x="857" y="79"/>
                  </a:lnTo>
                  <a:lnTo>
                    <a:pt x="848" y="80"/>
                  </a:lnTo>
                  <a:lnTo>
                    <a:pt x="839" y="79"/>
                  </a:lnTo>
                  <a:lnTo>
                    <a:pt x="828" y="80"/>
                  </a:lnTo>
                  <a:lnTo>
                    <a:pt x="815" y="81"/>
                  </a:lnTo>
                  <a:lnTo>
                    <a:pt x="800" y="80"/>
                  </a:lnTo>
                  <a:lnTo>
                    <a:pt x="783" y="79"/>
                  </a:lnTo>
                  <a:lnTo>
                    <a:pt x="766" y="81"/>
                  </a:lnTo>
                  <a:lnTo>
                    <a:pt x="746" y="81"/>
                  </a:lnTo>
                  <a:lnTo>
                    <a:pt x="726" y="81"/>
                  </a:lnTo>
                  <a:lnTo>
                    <a:pt x="704" y="81"/>
                  </a:lnTo>
                  <a:lnTo>
                    <a:pt x="681" y="82"/>
                  </a:lnTo>
                  <a:lnTo>
                    <a:pt x="658" y="81"/>
                  </a:lnTo>
                  <a:lnTo>
                    <a:pt x="631" y="83"/>
                  </a:lnTo>
                  <a:lnTo>
                    <a:pt x="605" y="82"/>
                  </a:lnTo>
                  <a:lnTo>
                    <a:pt x="577" y="83"/>
                  </a:lnTo>
                  <a:lnTo>
                    <a:pt x="549" y="84"/>
                  </a:lnTo>
                  <a:lnTo>
                    <a:pt x="519" y="85"/>
                  </a:lnTo>
                  <a:lnTo>
                    <a:pt x="488" y="86"/>
                  </a:lnTo>
                  <a:lnTo>
                    <a:pt x="457" y="88"/>
                  </a:lnTo>
                  <a:lnTo>
                    <a:pt x="424" y="88"/>
                  </a:lnTo>
                  <a:lnTo>
                    <a:pt x="390" y="90"/>
                  </a:lnTo>
                  <a:lnTo>
                    <a:pt x="355" y="91"/>
                  </a:lnTo>
                  <a:lnTo>
                    <a:pt x="321" y="93"/>
                  </a:lnTo>
                  <a:lnTo>
                    <a:pt x="284" y="95"/>
                  </a:lnTo>
                  <a:lnTo>
                    <a:pt x="248" y="97"/>
                  </a:lnTo>
                  <a:lnTo>
                    <a:pt x="209" y="98"/>
                  </a:lnTo>
                  <a:lnTo>
                    <a:pt x="172" y="101"/>
                  </a:lnTo>
                  <a:lnTo>
                    <a:pt x="133" y="104"/>
                  </a:lnTo>
                  <a:lnTo>
                    <a:pt x="127" y="105"/>
                  </a:lnTo>
                  <a:lnTo>
                    <a:pt x="120" y="105"/>
                  </a:lnTo>
                  <a:lnTo>
                    <a:pt x="111" y="104"/>
                  </a:lnTo>
                  <a:lnTo>
                    <a:pt x="102" y="105"/>
                  </a:lnTo>
                  <a:lnTo>
                    <a:pt x="90" y="103"/>
                  </a:lnTo>
                  <a:lnTo>
                    <a:pt x="79" y="103"/>
                  </a:lnTo>
                  <a:lnTo>
                    <a:pt x="67" y="103"/>
                  </a:lnTo>
                  <a:lnTo>
                    <a:pt x="55" y="101"/>
                  </a:lnTo>
                  <a:lnTo>
                    <a:pt x="45" y="99"/>
                  </a:lnTo>
                  <a:lnTo>
                    <a:pt x="35" y="95"/>
                  </a:lnTo>
                  <a:lnTo>
                    <a:pt x="27" y="92"/>
                  </a:lnTo>
                  <a:lnTo>
                    <a:pt x="18" y="88"/>
                  </a:lnTo>
                  <a:lnTo>
                    <a:pt x="11" y="85"/>
                  </a:lnTo>
                  <a:lnTo>
                    <a:pt x="7" y="78"/>
                  </a:lnTo>
                  <a:lnTo>
                    <a:pt x="4" y="72"/>
                  </a:lnTo>
                  <a:lnTo>
                    <a:pt x="4" y="66"/>
                  </a:lnTo>
                  <a:lnTo>
                    <a:pt x="2" y="64"/>
                  </a:lnTo>
                  <a:lnTo>
                    <a:pt x="0" y="60"/>
                  </a:lnTo>
                  <a:lnTo>
                    <a:pt x="0" y="57"/>
                  </a:lnTo>
                  <a:lnTo>
                    <a:pt x="2" y="54"/>
                  </a:lnTo>
                  <a:lnTo>
                    <a:pt x="5" y="49"/>
                  </a:lnTo>
                  <a:lnTo>
                    <a:pt x="9" y="43"/>
                  </a:lnTo>
                  <a:lnTo>
                    <a:pt x="16" y="38"/>
                  </a:lnTo>
                  <a:lnTo>
                    <a:pt x="25" y="34"/>
                  </a:lnTo>
                  <a:lnTo>
                    <a:pt x="35" y="29"/>
                  </a:lnTo>
                  <a:lnTo>
                    <a:pt x="45" y="24"/>
                  </a:lnTo>
                  <a:lnTo>
                    <a:pt x="56" y="20"/>
                  </a:lnTo>
                  <a:lnTo>
                    <a:pt x="68" y="15"/>
                  </a:lnTo>
                  <a:lnTo>
                    <a:pt x="83" y="10"/>
                  </a:lnTo>
                  <a:lnTo>
                    <a:pt x="98" y="7"/>
                  </a:lnTo>
                  <a:lnTo>
                    <a:pt x="114" y="6"/>
                  </a:lnTo>
                  <a:lnTo>
                    <a:pt x="131" y="3"/>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47" name="Freeform 42"/>
            <p:cNvSpPr>
              <a:spLocks/>
            </p:cNvSpPr>
            <p:nvPr/>
          </p:nvSpPr>
          <p:spPr bwMode="auto">
            <a:xfrm>
              <a:off x="2218" y="2487"/>
              <a:ext cx="519" cy="63"/>
            </a:xfrm>
            <a:custGeom>
              <a:avLst/>
              <a:gdLst>
                <a:gd name="T0" fmla="*/ 78 w 519"/>
                <a:gd name="T1" fmla="*/ 4 h 63"/>
                <a:gd name="T2" fmla="*/ 82 w 519"/>
                <a:gd name="T3" fmla="*/ 3 h 63"/>
                <a:gd name="T4" fmla="*/ 89 w 519"/>
                <a:gd name="T5" fmla="*/ 2 h 63"/>
                <a:gd name="T6" fmla="*/ 99 w 519"/>
                <a:gd name="T7" fmla="*/ 1 h 63"/>
                <a:gd name="T8" fmla="*/ 113 w 519"/>
                <a:gd name="T9" fmla="*/ 1 h 63"/>
                <a:gd name="T10" fmla="*/ 132 w 519"/>
                <a:gd name="T11" fmla="*/ 1 h 63"/>
                <a:gd name="T12" fmla="*/ 153 w 519"/>
                <a:gd name="T13" fmla="*/ 0 h 63"/>
                <a:gd name="T14" fmla="*/ 178 w 519"/>
                <a:gd name="T15" fmla="*/ 1 h 63"/>
                <a:gd name="T16" fmla="*/ 206 w 519"/>
                <a:gd name="T17" fmla="*/ 2 h 63"/>
                <a:gd name="T18" fmla="*/ 237 w 519"/>
                <a:gd name="T19" fmla="*/ 3 h 63"/>
                <a:gd name="T20" fmla="*/ 272 w 519"/>
                <a:gd name="T21" fmla="*/ 8 h 63"/>
                <a:gd name="T22" fmla="*/ 310 w 519"/>
                <a:gd name="T23" fmla="*/ 10 h 63"/>
                <a:gd name="T24" fmla="*/ 351 w 519"/>
                <a:gd name="T25" fmla="*/ 14 h 63"/>
                <a:gd name="T26" fmla="*/ 394 w 519"/>
                <a:gd name="T27" fmla="*/ 21 h 63"/>
                <a:gd name="T28" fmla="*/ 441 w 519"/>
                <a:gd name="T29" fmla="*/ 29 h 63"/>
                <a:gd name="T30" fmla="*/ 491 w 519"/>
                <a:gd name="T31" fmla="*/ 38 h 63"/>
                <a:gd name="T32" fmla="*/ 517 w 519"/>
                <a:gd name="T33" fmla="*/ 43 h 63"/>
                <a:gd name="T34" fmla="*/ 514 w 519"/>
                <a:gd name="T35" fmla="*/ 44 h 63"/>
                <a:gd name="T36" fmla="*/ 504 w 519"/>
                <a:gd name="T37" fmla="*/ 43 h 63"/>
                <a:gd name="T38" fmla="*/ 492 w 519"/>
                <a:gd name="T39" fmla="*/ 43 h 63"/>
                <a:gd name="T40" fmla="*/ 475 w 519"/>
                <a:gd name="T41" fmla="*/ 45 h 63"/>
                <a:gd name="T42" fmla="*/ 454 w 519"/>
                <a:gd name="T43" fmla="*/ 44 h 63"/>
                <a:gd name="T44" fmla="*/ 431 w 519"/>
                <a:gd name="T45" fmla="*/ 45 h 63"/>
                <a:gd name="T46" fmla="*/ 404 w 519"/>
                <a:gd name="T47" fmla="*/ 46 h 63"/>
                <a:gd name="T48" fmla="*/ 375 w 519"/>
                <a:gd name="T49" fmla="*/ 46 h 63"/>
                <a:gd name="T50" fmla="*/ 342 w 519"/>
                <a:gd name="T51" fmla="*/ 47 h 63"/>
                <a:gd name="T52" fmla="*/ 308 w 519"/>
                <a:gd name="T53" fmla="*/ 49 h 63"/>
                <a:gd name="T54" fmla="*/ 271 w 519"/>
                <a:gd name="T55" fmla="*/ 49 h 63"/>
                <a:gd name="T56" fmla="*/ 231 w 519"/>
                <a:gd name="T57" fmla="*/ 52 h 63"/>
                <a:gd name="T58" fmla="*/ 188 w 519"/>
                <a:gd name="T59" fmla="*/ 55 h 63"/>
                <a:gd name="T60" fmla="*/ 146 w 519"/>
                <a:gd name="T61" fmla="*/ 57 h 63"/>
                <a:gd name="T62" fmla="*/ 102 w 519"/>
                <a:gd name="T63" fmla="*/ 60 h 63"/>
                <a:gd name="T64" fmla="*/ 71 w 519"/>
                <a:gd name="T65" fmla="*/ 62 h 63"/>
                <a:gd name="T66" fmla="*/ 46 w 519"/>
                <a:gd name="T67" fmla="*/ 62 h 63"/>
                <a:gd name="T68" fmla="*/ 19 w 519"/>
                <a:gd name="T69" fmla="*/ 56 h 63"/>
                <a:gd name="T70" fmla="*/ 4 w 519"/>
                <a:gd name="T71" fmla="*/ 47 h 63"/>
                <a:gd name="T72" fmla="*/ 0 w 519"/>
                <a:gd name="T73" fmla="*/ 37 h 63"/>
                <a:gd name="T74" fmla="*/ 7 w 519"/>
                <a:gd name="T75" fmla="*/ 27 h 63"/>
                <a:gd name="T76" fmla="*/ 25 w 519"/>
                <a:gd name="T77" fmla="*/ 16 h 63"/>
                <a:gd name="T78" fmla="*/ 58 w 519"/>
                <a:gd name="T79" fmla="*/ 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63"/>
                <a:gd name="T122" fmla="*/ 519 w 519"/>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63">
                  <a:moveTo>
                    <a:pt x="78" y="4"/>
                  </a:moveTo>
                  <a:lnTo>
                    <a:pt x="78" y="4"/>
                  </a:lnTo>
                  <a:lnTo>
                    <a:pt x="79" y="4"/>
                  </a:lnTo>
                  <a:lnTo>
                    <a:pt x="82" y="3"/>
                  </a:lnTo>
                  <a:lnTo>
                    <a:pt x="85" y="2"/>
                  </a:lnTo>
                  <a:lnTo>
                    <a:pt x="89" y="2"/>
                  </a:lnTo>
                  <a:lnTo>
                    <a:pt x="94" y="1"/>
                  </a:lnTo>
                  <a:lnTo>
                    <a:pt x="99" y="1"/>
                  </a:lnTo>
                  <a:lnTo>
                    <a:pt x="107" y="1"/>
                  </a:lnTo>
                  <a:lnTo>
                    <a:pt x="113" y="1"/>
                  </a:lnTo>
                  <a:lnTo>
                    <a:pt x="123" y="0"/>
                  </a:lnTo>
                  <a:lnTo>
                    <a:pt x="132" y="1"/>
                  </a:lnTo>
                  <a:lnTo>
                    <a:pt x="143" y="0"/>
                  </a:lnTo>
                  <a:lnTo>
                    <a:pt x="153" y="0"/>
                  </a:lnTo>
                  <a:lnTo>
                    <a:pt x="164" y="1"/>
                  </a:lnTo>
                  <a:lnTo>
                    <a:pt x="178" y="1"/>
                  </a:lnTo>
                  <a:lnTo>
                    <a:pt x="192" y="2"/>
                  </a:lnTo>
                  <a:lnTo>
                    <a:pt x="206" y="2"/>
                  </a:lnTo>
                  <a:lnTo>
                    <a:pt x="220" y="3"/>
                  </a:lnTo>
                  <a:lnTo>
                    <a:pt x="237" y="3"/>
                  </a:lnTo>
                  <a:lnTo>
                    <a:pt x="253" y="5"/>
                  </a:lnTo>
                  <a:lnTo>
                    <a:pt x="272" y="8"/>
                  </a:lnTo>
                  <a:lnTo>
                    <a:pt x="290" y="7"/>
                  </a:lnTo>
                  <a:lnTo>
                    <a:pt x="310" y="10"/>
                  </a:lnTo>
                  <a:lnTo>
                    <a:pt x="330" y="13"/>
                  </a:lnTo>
                  <a:lnTo>
                    <a:pt x="351" y="14"/>
                  </a:lnTo>
                  <a:lnTo>
                    <a:pt x="373" y="18"/>
                  </a:lnTo>
                  <a:lnTo>
                    <a:pt x="394" y="21"/>
                  </a:lnTo>
                  <a:lnTo>
                    <a:pt x="418" y="25"/>
                  </a:lnTo>
                  <a:lnTo>
                    <a:pt x="441" y="29"/>
                  </a:lnTo>
                  <a:lnTo>
                    <a:pt x="467" y="32"/>
                  </a:lnTo>
                  <a:lnTo>
                    <a:pt x="491" y="38"/>
                  </a:lnTo>
                  <a:lnTo>
                    <a:pt x="518" y="42"/>
                  </a:lnTo>
                  <a:lnTo>
                    <a:pt x="517" y="43"/>
                  </a:lnTo>
                  <a:lnTo>
                    <a:pt x="516" y="44"/>
                  </a:lnTo>
                  <a:lnTo>
                    <a:pt x="514" y="44"/>
                  </a:lnTo>
                  <a:lnTo>
                    <a:pt x="509" y="43"/>
                  </a:lnTo>
                  <a:lnTo>
                    <a:pt x="504" y="43"/>
                  </a:lnTo>
                  <a:lnTo>
                    <a:pt x="498" y="43"/>
                  </a:lnTo>
                  <a:lnTo>
                    <a:pt x="492" y="43"/>
                  </a:lnTo>
                  <a:lnTo>
                    <a:pt x="483" y="45"/>
                  </a:lnTo>
                  <a:lnTo>
                    <a:pt x="475" y="45"/>
                  </a:lnTo>
                  <a:lnTo>
                    <a:pt x="465" y="44"/>
                  </a:lnTo>
                  <a:lnTo>
                    <a:pt x="454" y="44"/>
                  </a:lnTo>
                  <a:lnTo>
                    <a:pt x="443" y="45"/>
                  </a:lnTo>
                  <a:lnTo>
                    <a:pt x="431" y="45"/>
                  </a:lnTo>
                  <a:lnTo>
                    <a:pt x="418" y="45"/>
                  </a:lnTo>
                  <a:lnTo>
                    <a:pt x="404" y="46"/>
                  </a:lnTo>
                  <a:lnTo>
                    <a:pt x="390" y="46"/>
                  </a:lnTo>
                  <a:lnTo>
                    <a:pt x="375" y="46"/>
                  </a:lnTo>
                  <a:lnTo>
                    <a:pt x="359" y="48"/>
                  </a:lnTo>
                  <a:lnTo>
                    <a:pt x="342" y="47"/>
                  </a:lnTo>
                  <a:lnTo>
                    <a:pt x="326" y="48"/>
                  </a:lnTo>
                  <a:lnTo>
                    <a:pt x="308" y="49"/>
                  </a:lnTo>
                  <a:lnTo>
                    <a:pt x="289" y="50"/>
                  </a:lnTo>
                  <a:lnTo>
                    <a:pt x="271" y="49"/>
                  </a:lnTo>
                  <a:lnTo>
                    <a:pt x="251" y="51"/>
                  </a:lnTo>
                  <a:lnTo>
                    <a:pt x="231" y="52"/>
                  </a:lnTo>
                  <a:lnTo>
                    <a:pt x="211" y="53"/>
                  </a:lnTo>
                  <a:lnTo>
                    <a:pt x="188" y="55"/>
                  </a:lnTo>
                  <a:lnTo>
                    <a:pt x="168" y="56"/>
                  </a:lnTo>
                  <a:lnTo>
                    <a:pt x="146" y="57"/>
                  </a:lnTo>
                  <a:lnTo>
                    <a:pt x="125" y="57"/>
                  </a:lnTo>
                  <a:lnTo>
                    <a:pt x="102" y="60"/>
                  </a:lnTo>
                  <a:lnTo>
                    <a:pt x="79" y="62"/>
                  </a:lnTo>
                  <a:lnTo>
                    <a:pt x="71" y="62"/>
                  </a:lnTo>
                  <a:lnTo>
                    <a:pt x="59" y="61"/>
                  </a:lnTo>
                  <a:lnTo>
                    <a:pt x="46" y="62"/>
                  </a:lnTo>
                  <a:lnTo>
                    <a:pt x="32" y="60"/>
                  </a:lnTo>
                  <a:lnTo>
                    <a:pt x="19" y="56"/>
                  </a:lnTo>
                  <a:lnTo>
                    <a:pt x="9" y="53"/>
                  </a:lnTo>
                  <a:lnTo>
                    <a:pt x="4" y="47"/>
                  </a:lnTo>
                  <a:lnTo>
                    <a:pt x="1" y="38"/>
                  </a:lnTo>
                  <a:lnTo>
                    <a:pt x="0" y="37"/>
                  </a:lnTo>
                  <a:lnTo>
                    <a:pt x="2" y="32"/>
                  </a:lnTo>
                  <a:lnTo>
                    <a:pt x="7" y="27"/>
                  </a:lnTo>
                  <a:lnTo>
                    <a:pt x="16" y="21"/>
                  </a:lnTo>
                  <a:lnTo>
                    <a:pt x="25" y="16"/>
                  </a:lnTo>
                  <a:lnTo>
                    <a:pt x="41" y="9"/>
                  </a:lnTo>
                  <a:lnTo>
                    <a:pt x="58" y="5"/>
                  </a:lnTo>
                  <a:lnTo>
                    <a:pt x="78" y="4"/>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1548" name="Freeform 43"/>
            <p:cNvSpPr>
              <a:spLocks/>
            </p:cNvSpPr>
            <p:nvPr/>
          </p:nvSpPr>
          <p:spPr bwMode="auto">
            <a:xfrm>
              <a:off x="2209" y="2491"/>
              <a:ext cx="532" cy="65"/>
            </a:xfrm>
            <a:custGeom>
              <a:avLst/>
              <a:gdLst>
                <a:gd name="T0" fmla="*/ 79 w 532"/>
                <a:gd name="T1" fmla="*/ 3 h 65"/>
                <a:gd name="T2" fmla="*/ 81 w 532"/>
                <a:gd name="T3" fmla="*/ 3 h 65"/>
                <a:gd name="T4" fmla="*/ 88 w 532"/>
                <a:gd name="T5" fmla="*/ 2 h 65"/>
                <a:gd name="T6" fmla="*/ 96 w 532"/>
                <a:gd name="T7" fmla="*/ 2 h 65"/>
                <a:gd name="T8" fmla="*/ 109 w 532"/>
                <a:gd name="T9" fmla="*/ 1 h 65"/>
                <a:gd name="T10" fmla="*/ 126 w 532"/>
                <a:gd name="T11" fmla="*/ 0 h 65"/>
                <a:gd name="T12" fmla="*/ 146 w 532"/>
                <a:gd name="T13" fmla="*/ 1 h 65"/>
                <a:gd name="T14" fmla="*/ 169 w 532"/>
                <a:gd name="T15" fmla="*/ 0 h 65"/>
                <a:gd name="T16" fmla="*/ 195 w 532"/>
                <a:gd name="T17" fmla="*/ 2 h 65"/>
                <a:gd name="T18" fmla="*/ 226 w 532"/>
                <a:gd name="T19" fmla="*/ 4 h 65"/>
                <a:gd name="T20" fmla="*/ 260 w 532"/>
                <a:gd name="T21" fmla="*/ 6 h 65"/>
                <a:gd name="T22" fmla="*/ 298 w 532"/>
                <a:gd name="T23" fmla="*/ 10 h 65"/>
                <a:gd name="T24" fmla="*/ 339 w 532"/>
                <a:gd name="T25" fmla="*/ 15 h 65"/>
                <a:gd name="T26" fmla="*/ 382 w 532"/>
                <a:gd name="T27" fmla="*/ 22 h 65"/>
                <a:gd name="T28" fmla="*/ 428 w 532"/>
                <a:gd name="T29" fmla="*/ 28 h 65"/>
                <a:gd name="T30" fmla="*/ 479 w 532"/>
                <a:gd name="T31" fmla="*/ 36 h 65"/>
                <a:gd name="T32" fmla="*/ 531 w 532"/>
                <a:gd name="T33" fmla="*/ 47 h 65"/>
                <a:gd name="T34" fmla="*/ 529 w 532"/>
                <a:gd name="T35" fmla="*/ 49 h 65"/>
                <a:gd name="T36" fmla="*/ 521 w 532"/>
                <a:gd name="T37" fmla="*/ 48 h 65"/>
                <a:gd name="T38" fmla="*/ 511 w 532"/>
                <a:gd name="T39" fmla="*/ 48 h 65"/>
                <a:gd name="T40" fmla="*/ 495 w 532"/>
                <a:gd name="T41" fmla="*/ 49 h 65"/>
                <a:gd name="T42" fmla="*/ 477 w 532"/>
                <a:gd name="T43" fmla="*/ 49 h 65"/>
                <a:gd name="T44" fmla="*/ 454 w 532"/>
                <a:gd name="T45" fmla="*/ 49 h 65"/>
                <a:gd name="T46" fmla="*/ 429 w 532"/>
                <a:gd name="T47" fmla="*/ 49 h 65"/>
                <a:gd name="T48" fmla="*/ 400 w 532"/>
                <a:gd name="T49" fmla="*/ 51 h 65"/>
                <a:gd name="T50" fmla="*/ 368 w 532"/>
                <a:gd name="T51" fmla="*/ 51 h 65"/>
                <a:gd name="T52" fmla="*/ 333 w 532"/>
                <a:gd name="T53" fmla="*/ 52 h 65"/>
                <a:gd name="T54" fmla="*/ 298 w 532"/>
                <a:gd name="T55" fmla="*/ 53 h 65"/>
                <a:gd name="T56" fmla="*/ 257 w 532"/>
                <a:gd name="T57" fmla="*/ 54 h 65"/>
                <a:gd name="T58" fmla="*/ 217 w 532"/>
                <a:gd name="T59" fmla="*/ 56 h 65"/>
                <a:gd name="T60" fmla="*/ 172 w 532"/>
                <a:gd name="T61" fmla="*/ 58 h 65"/>
                <a:gd name="T62" fmla="*/ 127 w 532"/>
                <a:gd name="T63" fmla="*/ 60 h 65"/>
                <a:gd name="T64" fmla="*/ 81 w 532"/>
                <a:gd name="T65" fmla="*/ 64 h 65"/>
                <a:gd name="T66" fmla="*/ 61 w 532"/>
                <a:gd name="T67" fmla="*/ 64 h 65"/>
                <a:gd name="T68" fmla="*/ 33 w 532"/>
                <a:gd name="T69" fmla="*/ 61 h 65"/>
                <a:gd name="T70" fmla="*/ 10 w 532"/>
                <a:gd name="T71" fmla="*/ 54 h 65"/>
                <a:gd name="T72" fmla="*/ 2 w 532"/>
                <a:gd name="T73" fmla="*/ 39 h 65"/>
                <a:gd name="T74" fmla="*/ 1 w 532"/>
                <a:gd name="T75" fmla="*/ 32 h 65"/>
                <a:gd name="T76" fmla="*/ 15 w 532"/>
                <a:gd name="T77" fmla="*/ 20 h 65"/>
                <a:gd name="T78" fmla="*/ 42 w 532"/>
                <a:gd name="T79" fmla="*/ 9 h 65"/>
                <a:gd name="T80" fmla="*/ 79 w 532"/>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65"/>
                <a:gd name="T125" fmla="*/ 532 w 532"/>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65">
                  <a:moveTo>
                    <a:pt x="79" y="3"/>
                  </a:moveTo>
                  <a:lnTo>
                    <a:pt x="79" y="3"/>
                  </a:lnTo>
                  <a:lnTo>
                    <a:pt x="80" y="3"/>
                  </a:lnTo>
                  <a:lnTo>
                    <a:pt x="81" y="3"/>
                  </a:lnTo>
                  <a:lnTo>
                    <a:pt x="84" y="2"/>
                  </a:lnTo>
                  <a:lnTo>
                    <a:pt x="88" y="2"/>
                  </a:lnTo>
                  <a:lnTo>
                    <a:pt x="91" y="3"/>
                  </a:lnTo>
                  <a:lnTo>
                    <a:pt x="96" y="2"/>
                  </a:lnTo>
                  <a:lnTo>
                    <a:pt x="102" y="1"/>
                  </a:lnTo>
                  <a:lnTo>
                    <a:pt x="109" y="1"/>
                  </a:lnTo>
                  <a:lnTo>
                    <a:pt x="116" y="1"/>
                  </a:lnTo>
                  <a:lnTo>
                    <a:pt x="126" y="0"/>
                  </a:lnTo>
                  <a:lnTo>
                    <a:pt x="134" y="0"/>
                  </a:lnTo>
                  <a:lnTo>
                    <a:pt x="146" y="1"/>
                  </a:lnTo>
                  <a:lnTo>
                    <a:pt x="157" y="1"/>
                  </a:lnTo>
                  <a:lnTo>
                    <a:pt x="169" y="0"/>
                  </a:lnTo>
                  <a:lnTo>
                    <a:pt x="182" y="1"/>
                  </a:lnTo>
                  <a:lnTo>
                    <a:pt x="195" y="2"/>
                  </a:lnTo>
                  <a:lnTo>
                    <a:pt x="211" y="3"/>
                  </a:lnTo>
                  <a:lnTo>
                    <a:pt x="226" y="4"/>
                  </a:lnTo>
                  <a:lnTo>
                    <a:pt x="243" y="4"/>
                  </a:lnTo>
                  <a:lnTo>
                    <a:pt x="260" y="6"/>
                  </a:lnTo>
                  <a:lnTo>
                    <a:pt x="278" y="9"/>
                  </a:lnTo>
                  <a:lnTo>
                    <a:pt x="298" y="10"/>
                  </a:lnTo>
                  <a:lnTo>
                    <a:pt x="317" y="13"/>
                  </a:lnTo>
                  <a:lnTo>
                    <a:pt x="339" y="15"/>
                  </a:lnTo>
                  <a:lnTo>
                    <a:pt x="360" y="18"/>
                  </a:lnTo>
                  <a:lnTo>
                    <a:pt x="382" y="22"/>
                  </a:lnTo>
                  <a:lnTo>
                    <a:pt x="404" y="24"/>
                  </a:lnTo>
                  <a:lnTo>
                    <a:pt x="428" y="28"/>
                  </a:lnTo>
                  <a:lnTo>
                    <a:pt x="452" y="32"/>
                  </a:lnTo>
                  <a:lnTo>
                    <a:pt x="479" y="36"/>
                  </a:lnTo>
                  <a:lnTo>
                    <a:pt x="503" y="42"/>
                  </a:lnTo>
                  <a:lnTo>
                    <a:pt x="531" y="47"/>
                  </a:lnTo>
                  <a:lnTo>
                    <a:pt x="530" y="48"/>
                  </a:lnTo>
                  <a:lnTo>
                    <a:pt x="529" y="49"/>
                  </a:lnTo>
                  <a:lnTo>
                    <a:pt x="526" y="49"/>
                  </a:lnTo>
                  <a:lnTo>
                    <a:pt x="521" y="48"/>
                  </a:lnTo>
                  <a:lnTo>
                    <a:pt x="516" y="48"/>
                  </a:lnTo>
                  <a:lnTo>
                    <a:pt x="511" y="48"/>
                  </a:lnTo>
                  <a:lnTo>
                    <a:pt x="503" y="49"/>
                  </a:lnTo>
                  <a:lnTo>
                    <a:pt x="495" y="49"/>
                  </a:lnTo>
                  <a:lnTo>
                    <a:pt x="487" y="50"/>
                  </a:lnTo>
                  <a:lnTo>
                    <a:pt x="477" y="49"/>
                  </a:lnTo>
                  <a:lnTo>
                    <a:pt x="466" y="49"/>
                  </a:lnTo>
                  <a:lnTo>
                    <a:pt x="454" y="49"/>
                  </a:lnTo>
                  <a:lnTo>
                    <a:pt x="442" y="50"/>
                  </a:lnTo>
                  <a:lnTo>
                    <a:pt x="429" y="49"/>
                  </a:lnTo>
                  <a:lnTo>
                    <a:pt x="415" y="50"/>
                  </a:lnTo>
                  <a:lnTo>
                    <a:pt x="400" y="51"/>
                  </a:lnTo>
                  <a:lnTo>
                    <a:pt x="385" y="50"/>
                  </a:lnTo>
                  <a:lnTo>
                    <a:pt x="368" y="51"/>
                  </a:lnTo>
                  <a:lnTo>
                    <a:pt x="351" y="51"/>
                  </a:lnTo>
                  <a:lnTo>
                    <a:pt x="333" y="52"/>
                  </a:lnTo>
                  <a:lnTo>
                    <a:pt x="315" y="52"/>
                  </a:lnTo>
                  <a:lnTo>
                    <a:pt x="298" y="53"/>
                  </a:lnTo>
                  <a:lnTo>
                    <a:pt x="277" y="53"/>
                  </a:lnTo>
                  <a:lnTo>
                    <a:pt x="257" y="54"/>
                  </a:lnTo>
                  <a:lnTo>
                    <a:pt x="237" y="54"/>
                  </a:lnTo>
                  <a:lnTo>
                    <a:pt x="217" y="56"/>
                  </a:lnTo>
                  <a:lnTo>
                    <a:pt x="195" y="58"/>
                  </a:lnTo>
                  <a:lnTo>
                    <a:pt x="172" y="58"/>
                  </a:lnTo>
                  <a:lnTo>
                    <a:pt x="150" y="60"/>
                  </a:lnTo>
                  <a:lnTo>
                    <a:pt x="127" y="60"/>
                  </a:lnTo>
                  <a:lnTo>
                    <a:pt x="104" y="63"/>
                  </a:lnTo>
                  <a:lnTo>
                    <a:pt x="81" y="64"/>
                  </a:lnTo>
                  <a:lnTo>
                    <a:pt x="73" y="64"/>
                  </a:lnTo>
                  <a:lnTo>
                    <a:pt x="61" y="64"/>
                  </a:lnTo>
                  <a:lnTo>
                    <a:pt x="48" y="64"/>
                  </a:lnTo>
                  <a:lnTo>
                    <a:pt x="33" y="61"/>
                  </a:lnTo>
                  <a:lnTo>
                    <a:pt x="20" y="57"/>
                  </a:lnTo>
                  <a:lnTo>
                    <a:pt x="10" y="54"/>
                  </a:lnTo>
                  <a:lnTo>
                    <a:pt x="3" y="48"/>
                  </a:lnTo>
                  <a:lnTo>
                    <a:pt x="2" y="39"/>
                  </a:lnTo>
                  <a:lnTo>
                    <a:pt x="0" y="38"/>
                  </a:lnTo>
                  <a:lnTo>
                    <a:pt x="1" y="32"/>
                  </a:lnTo>
                  <a:lnTo>
                    <a:pt x="7" y="27"/>
                  </a:lnTo>
                  <a:lnTo>
                    <a:pt x="15" y="20"/>
                  </a:lnTo>
                  <a:lnTo>
                    <a:pt x="26" y="16"/>
                  </a:lnTo>
                  <a:lnTo>
                    <a:pt x="42" y="9"/>
                  </a:lnTo>
                  <a:lnTo>
                    <a:pt x="59" y="4"/>
                  </a:lnTo>
                  <a:lnTo>
                    <a:pt x="79" y="3"/>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49" name="Freeform 44"/>
            <p:cNvSpPr>
              <a:spLocks/>
            </p:cNvSpPr>
            <p:nvPr/>
          </p:nvSpPr>
          <p:spPr bwMode="auto">
            <a:xfrm>
              <a:off x="3739" y="2270"/>
              <a:ext cx="313" cy="34"/>
            </a:xfrm>
            <a:custGeom>
              <a:avLst/>
              <a:gdLst>
                <a:gd name="T0" fmla="*/ 48 w 313"/>
                <a:gd name="T1" fmla="*/ 5 h 34"/>
                <a:gd name="T2" fmla="*/ 49 w 313"/>
                <a:gd name="T3" fmla="*/ 6 h 34"/>
                <a:gd name="T4" fmla="*/ 52 w 313"/>
                <a:gd name="T5" fmla="*/ 6 h 34"/>
                <a:gd name="T6" fmla="*/ 58 w 313"/>
                <a:gd name="T7" fmla="*/ 4 h 34"/>
                <a:gd name="T8" fmla="*/ 65 w 313"/>
                <a:gd name="T9" fmla="*/ 4 h 34"/>
                <a:gd name="T10" fmla="*/ 75 w 313"/>
                <a:gd name="T11" fmla="*/ 2 h 34"/>
                <a:gd name="T12" fmla="*/ 87 w 313"/>
                <a:gd name="T13" fmla="*/ 1 h 34"/>
                <a:gd name="T14" fmla="*/ 101 w 313"/>
                <a:gd name="T15" fmla="*/ 1 h 34"/>
                <a:gd name="T16" fmla="*/ 117 w 313"/>
                <a:gd name="T17" fmla="*/ 0 h 34"/>
                <a:gd name="T18" fmla="*/ 134 w 313"/>
                <a:gd name="T19" fmla="*/ 1 h 34"/>
                <a:gd name="T20" fmla="*/ 154 w 313"/>
                <a:gd name="T21" fmla="*/ 0 h 34"/>
                <a:gd name="T22" fmla="*/ 175 w 313"/>
                <a:gd name="T23" fmla="*/ 1 h 34"/>
                <a:gd name="T24" fmla="*/ 200 w 313"/>
                <a:gd name="T25" fmla="*/ 3 h 34"/>
                <a:gd name="T26" fmla="*/ 225 w 313"/>
                <a:gd name="T27" fmla="*/ 4 h 34"/>
                <a:gd name="T28" fmla="*/ 252 w 313"/>
                <a:gd name="T29" fmla="*/ 5 h 34"/>
                <a:gd name="T30" fmla="*/ 282 w 313"/>
                <a:gd name="T31" fmla="*/ 8 h 34"/>
                <a:gd name="T32" fmla="*/ 312 w 313"/>
                <a:gd name="T33" fmla="*/ 12 h 34"/>
                <a:gd name="T34" fmla="*/ 310 w 313"/>
                <a:gd name="T35" fmla="*/ 13 h 34"/>
                <a:gd name="T36" fmla="*/ 307 w 313"/>
                <a:gd name="T37" fmla="*/ 15 h 34"/>
                <a:gd name="T38" fmla="*/ 301 w 313"/>
                <a:gd name="T39" fmla="*/ 16 h 34"/>
                <a:gd name="T40" fmla="*/ 292 w 313"/>
                <a:gd name="T41" fmla="*/ 17 h 34"/>
                <a:gd name="T42" fmla="*/ 281 w 313"/>
                <a:gd name="T43" fmla="*/ 19 h 34"/>
                <a:gd name="T44" fmla="*/ 268 w 313"/>
                <a:gd name="T45" fmla="*/ 19 h 34"/>
                <a:gd name="T46" fmla="*/ 253 w 313"/>
                <a:gd name="T47" fmla="*/ 21 h 34"/>
                <a:gd name="T48" fmla="*/ 237 w 313"/>
                <a:gd name="T49" fmla="*/ 23 h 34"/>
                <a:gd name="T50" fmla="*/ 218 w 313"/>
                <a:gd name="T51" fmla="*/ 25 h 34"/>
                <a:gd name="T52" fmla="*/ 198 w 313"/>
                <a:gd name="T53" fmla="*/ 27 h 34"/>
                <a:gd name="T54" fmla="*/ 177 w 313"/>
                <a:gd name="T55" fmla="*/ 28 h 34"/>
                <a:gd name="T56" fmla="*/ 153 w 313"/>
                <a:gd name="T57" fmla="*/ 29 h 34"/>
                <a:gd name="T58" fmla="*/ 129 w 313"/>
                <a:gd name="T59" fmla="*/ 32 h 34"/>
                <a:gd name="T60" fmla="*/ 103 w 313"/>
                <a:gd name="T61" fmla="*/ 33 h 34"/>
                <a:gd name="T62" fmla="*/ 76 w 313"/>
                <a:gd name="T63" fmla="*/ 32 h 34"/>
                <a:gd name="T64" fmla="*/ 50 w 313"/>
                <a:gd name="T65" fmla="*/ 33 h 34"/>
                <a:gd name="T66" fmla="*/ 44 w 313"/>
                <a:gd name="T67" fmla="*/ 33 h 34"/>
                <a:gd name="T68" fmla="*/ 38 w 313"/>
                <a:gd name="T69" fmla="*/ 33 h 34"/>
                <a:gd name="T70" fmla="*/ 28 w 313"/>
                <a:gd name="T71" fmla="*/ 33 h 34"/>
                <a:gd name="T72" fmla="*/ 21 w 313"/>
                <a:gd name="T73" fmla="*/ 31 h 34"/>
                <a:gd name="T74" fmla="*/ 14 w 313"/>
                <a:gd name="T75" fmla="*/ 30 h 34"/>
                <a:gd name="T76" fmla="*/ 8 w 313"/>
                <a:gd name="T77" fmla="*/ 29 h 34"/>
                <a:gd name="T78" fmla="*/ 3 w 313"/>
                <a:gd name="T79" fmla="*/ 25 h 34"/>
                <a:gd name="T80" fmla="*/ 2 w 313"/>
                <a:gd name="T81" fmla="*/ 21 h 34"/>
                <a:gd name="T82" fmla="*/ 0 w 313"/>
                <a:gd name="T83" fmla="*/ 20 h 34"/>
                <a:gd name="T84" fmla="*/ 1 w 313"/>
                <a:gd name="T85" fmla="*/ 17 h 34"/>
                <a:gd name="T86" fmla="*/ 5 w 313"/>
                <a:gd name="T87" fmla="*/ 15 h 34"/>
                <a:gd name="T88" fmla="*/ 10 w 313"/>
                <a:gd name="T89" fmla="*/ 13 h 34"/>
                <a:gd name="T90" fmla="*/ 17 w 313"/>
                <a:gd name="T91" fmla="*/ 11 h 34"/>
                <a:gd name="T92" fmla="*/ 26 w 313"/>
                <a:gd name="T93" fmla="*/ 9 h 34"/>
                <a:gd name="T94" fmla="*/ 37 w 313"/>
                <a:gd name="T95" fmla="*/ 7 h 34"/>
                <a:gd name="T96" fmla="*/ 48 w 313"/>
                <a:gd name="T97" fmla="*/ 5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4"/>
                <a:gd name="T149" fmla="*/ 313 w 313"/>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4">
                  <a:moveTo>
                    <a:pt x="48" y="5"/>
                  </a:moveTo>
                  <a:lnTo>
                    <a:pt x="49" y="6"/>
                  </a:lnTo>
                  <a:lnTo>
                    <a:pt x="52" y="6"/>
                  </a:lnTo>
                  <a:lnTo>
                    <a:pt x="58" y="4"/>
                  </a:lnTo>
                  <a:lnTo>
                    <a:pt x="65" y="4"/>
                  </a:lnTo>
                  <a:lnTo>
                    <a:pt x="75" y="2"/>
                  </a:lnTo>
                  <a:lnTo>
                    <a:pt x="87" y="1"/>
                  </a:lnTo>
                  <a:lnTo>
                    <a:pt x="101" y="1"/>
                  </a:lnTo>
                  <a:lnTo>
                    <a:pt x="117" y="0"/>
                  </a:lnTo>
                  <a:lnTo>
                    <a:pt x="134" y="1"/>
                  </a:lnTo>
                  <a:lnTo>
                    <a:pt x="154" y="0"/>
                  </a:lnTo>
                  <a:lnTo>
                    <a:pt x="175" y="1"/>
                  </a:lnTo>
                  <a:lnTo>
                    <a:pt x="200" y="3"/>
                  </a:lnTo>
                  <a:lnTo>
                    <a:pt x="225" y="4"/>
                  </a:lnTo>
                  <a:lnTo>
                    <a:pt x="252" y="5"/>
                  </a:lnTo>
                  <a:lnTo>
                    <a:pt x="282" y="8"/>
                  </a:lnTo>
                  <a:lnTo>
                    <a:pt x="312" y="12"/>
                  </a:lnTo>
                  <a:lnTo>
                    <a:pt x="310" y="13"/>
                  </a:lnTo>
                  <a:lnTo>
                    <a:pt x="307" y="15"/>
                  </a:lnTo>
                  <a:lnTo>
                    <a:pt x="301" y="16"/>
                  </a:lnTo>
                  <a:lnTo>
                    <a:pt x="292" y="17"/>
                  </a:lnTo>
                  <a:lnTo>
                    <a:pt x="281" y="19"/>
                  </a:lnTo>
                  <a:lnTo>
                    <a:pt x="268" y="19"/>
                  </a:lnTo>
                  <a:lnTo>
                    <a:pt x="253" y="21"/>
                  </a:lnTo>
                  <a:lnTo>
                    <a:pt x="237" y="23"/>
                  </a:lnTo>
                  <a:lnTo>
                    <a:pt x="218" y="25"/>
                  </a:lnTo>
                  <a:lnTo>
                    <a:pt x="198" y="27"/>
                  </a:lnTo>
                  <a:lnTo>
                    <a:pt x="177" y="28"/>
                  </a:lnTo>
                  <a:lnTo>
                    <a:pt x="153" y="29"/>
                  </a:lnTo>
                  <a:lnTo>
                    <a:pt x="129" y="32"/>
                  </a:lnTo>
                  <a:lnTo>
                    <a:pt x="103" y="33"/>
                  </a:lnTo>
                  <a:lnTo>
                    <a:pt x="76" y="32"/>
                  </a:lnTo>
                  <a:lnTo>
                    <a:pt x="50" y="33"/>
                  </a:lnTo>
                  <a:lnTo>
                    <a:pt x="44" y="33"/>
                  </a:lnTo>
                  <a:lnTo>
                    <a:pt x="38" y="33"/>
                  </a:lnTo>
                  <a:lnTo>
                    <a:pt x="28" y="33"/>
                  </a:lnTo>
                  <a:lnTo>
                    <a:pt x="21" y="31"/>
                  </a:lnTo>
                  <a:lnTo>
                    <a:pt x="14" y="30"/>
                  </a:lnTo>
                  <a:lnTo>
                    <a:pt x="8" y="29"/>
                  </a:lnTo>
                  <a:lnTo>
                    <a:pt x="3" y="25"/>
                  </a:lnTo>
                  <a:lnTo>
                    <a:pt x="2" y="21"/>
                  </a:lnTo>
                  <a:lnTo>
                    <a:pt x="0" y="20"/>
                  </a:lnTo>
                  <a:lnTo>
                    <a:pt x="1" y="17"/>
                  </a:lnTo>
                  <a:lnTo>
                    <a:pt x="5" y="15"/>
                  </a:lnTo>
                  <a:lnTo>
                    <a:pt x="10" y="13"/>
                  </a:lnTo>
                  <a:lnTo>
                    <a:pt x="17" y="11"/>
                  </a:lnTo>
                  <a:lnTo>
                    <a:pt x="26" y="9"/>
                  </a:lnTo>
                  <a:lnTo>
                    <a:pt x="37" y="7"/>
                  </a:lnTo>
                  <a:lnTo>
                    <a:pt x="48" y="5"/>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1550" name="Freeform 45"/>
            <p:cNvSpPr>
              <a:spLocks/>
            </p:cNvSpPr>
            <p:nvPr/>
          </p:nvSpPr>
          <p:spPr bwMode="auto">
            <a:xfrm>
              <a:off x="3730" y="2275"/>
              <a:ext cx="327" cy="35"/>
            </a:xfrm>
            <a:custGeom>
              <a:avLst/>
              <a:gdLst>
                <a:gd name="T0" fmla="*/ 49 w 327"/>
                <a:gd name="T1" fmla="*/ 4 h 35"/>
                <a:gd name="T2" fmla="*/ 49 w 327"/>
                <a:gd name="T3" fmla="*/ 4 h 35"/>
                <a:gd name="T4" fmla="*/ 51 w 327"/>
                <a:gd name="T5" fmla="*/ 4 h 35"/>
                <a:gd name="T6" fmla="*/ 54 w 327"/>
                <a:gd name="T7" fmla="*/ 5 h 35"/>
                <a:gd name="T8" fmla="*/ 59 w 327"/>
                <a:gd name="T9" fmla="*/ 3 h 35"/>
                <a:gd name="T10" fmla="*/ 68 w 327"/>
                <a:gd name="T11" fmla="*/ 3 h 35"/>
                <a:gd name="T12" fmla="*/ 78 w 327"/>
                <a:gd name="T13" fmla="*/ 1 h 35"/>
                <a:gd name="T14" fmla="*/ 91 w 327"/>
                <a:gd name="T15" fmla="*/ 1 h 35"/>
                <a:gd name="T16" fmla="*/ 105 w 327"/>
                <a:gd name="T17" fmla="*/ 0 h 35"/>
                <a:gd name="T18" fmla="*/ 122 w 327"/>
                <a:gd name="T19" fmla="*/ 1 h 35"/>
                <a:gd name="T20" fmla="*/ 141 w 327"/>
                <a:gd name="T21" fmla="*/ 1 h 35"/>
                <a:gd name="T22" fmla="*/ 161 w 327"/>
                <a:gd name="T23" fmla="*/ 0 h 35"/>
                <a:gd name="T24" fmla="*/ 183 w 327"/>
                <a:gd name="T25" fmla="*/ 2 h 35"/>
                <a:gd name="T26" fmla="*/ 209 w 327"/>
                <a:gd name="T27" fmla="*/ 3 h 35"/>
                <a:gd name="T28" fmla="*/ 234 w 327"/>
                <a:gd name="T29" fmla="*/ 6 h 35"/>
                <a:gd name="T30" fmla="*/ 263 w 327"/>
                <a:gd name="T31" fmla="*/ 9 h 35"/>
                <a:gd name="T32" fmla="*/ 294 w 327"/>
                <a:gd name="T33" fmla="*/ 12 h 35"/>
                <a:gd name="T34" fmla="*/ 326 w 327"/>
                <a:gd name="T35" fmla="*/ 17 h 35"/>
                <a:gd name="T36" fmla="*/ 324 w 327"/>
                <a:gd name="T37" fmla="*/ 18 h 35"/>
                <a:gd name="T38" fmla="*/ 320 w 327"/>
                <a:gd name="T39" fmla="*/ 19 h 35"/>
                <a:gd name="T40" fmla="*/ 314 w 327"/>
                <a:gd name="T41" fmla="*/ 20 h 35"/>
                <a:gd name="T42" fmla="*/ 304 w 327"/>
                <a:gd name="T43" fmla="*/ 21 h 35"/>
                <a:gd name="T44" fmla="*/ 293 w 327"/>
                <a:gd name="T45" fmla="*/ 23 h 35"/>
                <a:gd name="T46" fmla="*/ 279 w 327"/>
                <a:gd name="T47" fmla="*/ 23 h 35"/>
                <a:gd name="T48" fmla="*/ 264 w 327"/>
                <a:gd name="T49" fmla="*/ 25 h 35"/>
                <a:gd name="T50" fmla="*/ 246 w 327"/>
                <a:gd name="T51" fmla="*/ 26 h 35"/>
                <a:gd name="T52" fmla="*/ 227 w 327"/>
                <a:gd name="T53" fmla="*/ 28 h 35"/>
                <a:gd name="T54" fmla="*/ 206 w 327"/>
                <a:gd name="T55" fmla="*/ 30 h 35"/>
                <a:gd name="T56" fmla="*/ 184 w 327"/>
                <a:gd name="T57" fmla="*/ 32 h 35"/>
                <a:gd name="T58" fmla="*/ 160 w 327"/>
                <a:gd name="T59" fmla="*/ 32 h 35"/>
                <a:gd name="T60" fmla="*/ 134 w 327"/>
                <a:gd name="T61" fmla="*/ 33 h 35"/>
                <a:gd name="T62" fmla="*/ 107 w 327"/>
                <a:gd name="T63" fmla="*/ 33 h 35"/>
                <a:gd name="T64" fmla="*/ 80 w 327"/>
                <a:gd name="T65" fmla="*/ 33 h 35"/>
                <a:gd name="T66" fmla="*/ 51 w 327"/>
                <a:gd name="T67" fmla="*/ 34 h 35"/>
                <a:gd name="T68" fmla="*/ 46 w 327"/>
                <a:gd name="T69" fmla="*/ 34 h 35"/>
                <a:gd name="T70" fmla="*/ 39 w 327"/>
                <a:gd name="T71" fmla="*/ 34 h 35"/>
                <a:gd name="T72" fmla="*/ 30 w 327"/>
                <a:gd name="T73" fmla="*/ 33 h 35"/>
                <a:gd name="T74" fmla="*/ 22 w 327"/>
                <a:gd name="T75" fmla="*/ 32 h 35"/>
                <a:gd name="T76" fmla="*/ 14 w 327"/>
                <a:gd name="T77" fmla="*/ 30 h 35"/>
                <a:gd name="T78" fmla="*/ 8 w 327"/>
                <a:gd name="T79" fmla="*/ 29 h 35"/>
                <a:gd name="T80" fmla="*/ 3 w 327"/>
                <a:gd name="T81" fmla="*/ 25 h 35"/>
                <a:gd name="T82" fmla="*/ 2 w 327"/>
                <a:gd name="T83" fmla="*/ 21 h 35"/>
                <a:gd name="T84" fmla="*/ 0 w 327"/>
                <a:gd name="T85" fmla="*/ 19 h 35"/>
                <a:gd name="T86" fmla="*/ 1 w 327"/>
                <a:gd name="T87" fmla="*/ 16 h 35"/>
                <a:gd name="T88" fmla="*/ 5 w 327"/>
                <a:gd name="T89" fmla="*/ 15 h 35"/>
                <a:gd name="T90" fmla="*/ 10 w 327"/>
                <a:gd name="T91" fmla="*/ 12 h 35"/>
                <a:gd name="T92" fmla="*/ 17 w 327"/>
                <a:gd name="T93" fmla="*/ 10 h 35"/>
                <a:gd name="T94" fmla="*/ 27 w 327"/>
                <a:gd name="T95" fmla="*/ 8 h 35"/>
                <a:gd name="T96" fmla="*/ 38 w 327"/>
                <a:gd name="T97" fmla="*/ 6 h 35"/>
                <a:gd name="T98" fmla="*/ 49 w 327"/>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5"/>
                <a:gd name="T152" fmla="*/ 327 w 327"/>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5">
                  <a:moveTo>
                    <a:pt x="49" y="4"/>
                  </a:moveTo>
                  <a:lnTo>
                    <a:pt x="49" y="4"/>
                  </a:lnTo>
                  <a:lnTo>
                    <a:pt x="51" y="4"/>
                  </a:lnTo>
                  <a:lnTo>
                    <a:pt x="54" y="5"/>
                  </a:lnTo>
                  <a:lnTo>
                    <a:pt x="59" y="3"/>
                  </a:lnTo>
                  <a:lnTo>
                    <a:pt x="68" y="3"/>
                  </a:lnTo>
                  <a:lnTo>
                    <a:pt x="78" y="1"/>
                  </a:lnTo>
                  <a:lnTo>
                    <a:pt x="91" y="1"/>
                  </a:lnTo>
                  <a:lnTo>
                    <a:pt x="105" y="0"/>
                  </a:lnTo>
                  <a:lnTo>
                    <a:pt x="122" y="1"/>
                  </a:lnTo>
                  <a:lnTo>
                    <a:pt x="141" y="1"/>
                  </a:lnTo>
                  <a:lnTo>
                    <a:pt x="161" y="0"/>
                  </a:lnTo>
                  <a:lnTo>
                    <a:pt x="183" y="2"/>
                  </a:lnTo>
                  <a:lnTo>
                    <a:pt x="209" y="3"/>
                  </a:lnTo>
                  <a:lnTo>
                    <a:pt x="234" y="6"/>
                  </a:lnTo>
                  <a:lnTo>
                    <a:pt x="263" y="9"/>
                  </a:lnTo>
                  <a:lnTo>
                    <a:pt x="294" y="12"/>
                  </a:lnTo>
                  <a:lnTo>
                    <a:pt x="326" y="17"/>
                  </a:lnTo>
                  <a:lnTo>
                    <a:pt x="324" y="18"/>
                  </a:lnTo>
                  <a:lnTo>
                    <a:pt x="320" y="19"/>
                  </a:lnTo>
                  <a:lnTo>
                    <a:pt x="314" y="20"/>
                  </a:lnTo>
                  <a:lnTo>
                    <a:pt x="304" y="21"/>
                  </a:lnTo>
                  <a:lnTo>
                    <a:pt x="293" y="23"/>
                  </a:lnTo>
                  <a:lnTo>
                    <a:pt x="279" y="23"/>
                  </a:lnTo>
                  <a:lnTo>
                    <a:pt x="264" y="25"/>
                  </a:lnTo>
                  <a:lnTo>
                    <a:pt x="246" y="26"/>
                  </a:lnTo>
                  <a:lnTo>
                    <a:pt x="227" y="28"/>
                  </a:lnTo>
                  <a:lnTo>
                    <a:pt x="206" y="30"/>
                  </a:lnTo>
                  <a:lnTo>
                    <a:pt x="184" y="32"/>
                  </a:lnTo>
                  <a:lnTo>
                    <a:pt x="160" y="32"/>
                  </a:lnTo>
                  <a:lnTo>
                    <a:pt x="134" y="33"/>
                  </a:lnTo>
                  <a:lnTo>
                    <a:pt x="107" y="33"/>
                  </a:lnTo>
                  <a:lnTo>
                    <a:pt x="80" y="33"/>
                  </a:lnTo>
                  <a:lnTo>
                    <a:pt x="51" y="34"/>
                  </a:lnTo>
                  <a:lnTo>
                    <a:pt x="46" y="34"/>
                  </a:lnTo>
                  <a:lnTo>
                    <a:pt x="39" y="34"/>
                  </a:lnTo>
                  <a:lnTo>
                    <a:pt x="30" y="33"/>
                  </a:lnTo>
                  <a:lnTo>
                    <a:pt x="22" y="32"/>
                  </a:lnTo>
                  <a:lnTo>
                    <a:pt x="14" y="30"/>
                  </a:lnTo>
                  <a:lnTo>
                    <a:pt x="8" y="29"/>
                  </a:lnTo>
                  <a:lnTo>
                    <a:pt x="3" y="25"/>
                  </a:lnTo>
                  <a:lnTo>
                    <a:pt x="2" y="21"/>
                  </a:lnTo>
                  <a:lnTo>
                    <a:pt x="0" y="19"/>
                  </a:lnTo>
                  <a:lnTo>
                    <a:pt x="1" y="16"/>
                  </a:lnTo>
                  <a:lnTo>
                    <a:pt x="5" y="15"/>
                  </a:lnTo>
                  <a:lnTo>
                    <a:pt x="10" y="12"/>
                  </a:lnTo>
                  <a:lnTo>
                    <a:pt x="17" y="10"/>
                  </a:lnTo>
                  <a:lnTo>
                    <a:pt x="27" y="8"/>
                  </a:lnTo>
                  <a:lnTo>
                    <a:pt x="38" y="6"/>
                  </a:lnTo>
                  <a:lnTo>
                    <a:pt x="49" y="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51" name="Freeform 46"/>
            <p:cNvSpPr>
              <a:spLocks/>
            </p:cNvSpPr>
            <p:nvPr/>
          </p:nvSpPr>
          <p:spPr bwMode="auto">
            <a:xfrm>
              <a:off x="2403" y="2099"/>
              <a:ext cx="84" cy="148"/>
            </a:xfrm>
            <a:custGeom>
              <a:avLst/>
              <a:gdLst>
                <a:gd name="T0" fmla="*/ 0 w 84"/>
                <a:gd name="T1" fmla="*/ 147 h 148"/>
                <a:gd name="T2" fmla="*/ 20 w 84"/>
                <a:gd name="T3" fmla="*/ 145 h 148"/>
                <a:gd name="T4" fmla="*/ 83 w 84"/>
                <a:gd name="T5" fmla="*/ 0 h 148"/>
                <a:gd name="T6" fmla="*/ 63 w 84"/>
                <a:gd name="T7" fmla="*/ 2 h 148"/>
                <a:gd name="T8" fmla="*/ 0 w 84"/>
                <a:gd name="T9" fmla="*/ 147 h 148"/>
                <a:gd name="T10" fmla="*/ 0 60000 65536"/>
                <a:gd name="T11" fmla="*/ 0 60000 65536"/>
                <a:gd name="T12" fmla="*/ 0 60000 65536"/>
                <a:gd name="T13" fmla="*/ 0 60000 65536"/>
                <a:gd name="T14" fmla="*/ 0 60000 65536"/>
                <a:gd name="T15" fmla="*/ 0 w 84"/>
                <a:gd name="T16" fmla="*/ 0 h 148"/>
                <a:gd name="T17" fmla="*/ 84 w 84"/>
                <a:gd name="T18" fmla="*/ 148 h 148"/>
              </a:gdLst>
              <a:ahLst/>
              <a:cxnLst>
                <a:cxn ang="T10">
                  <a:pos x="T0" y="T1"/>
                </a:cxn>
                <a:cxn ang="T11">
                  <a:pos x="T2" y="T3"/>
                </a:cxn>
                <a:cxn ang="T12">
                  <a:pos x="T4" y="T5"/>
                </a:cxn>
                <a:cxn ang="T13">
                  <a:pos x="T6" y="T7"/>
                </a:cxn>
                <a:cxn ang="T14">
                  <a:pos x="T8" y="T9"/>
                </a:cxn>
              </a:cxnLst>
              <a:rect l="T15" t="T16" r="T17" b="T18"/>
              <a:pathLst>
                <a:path w="84" h="148">
                  <a:moveTo>
                    <a:pt x="0" y="147"/>
                  </a:moveTo>
                  <a:lnTo>
                    <a:pt x="20" y="145"/>
                  </a:lnTo>
                  <a:lnTo>
                    <a:pt x="83" y="0"/>
                  </a:lnTo>
                  <a:lnTo>
                    <a:pt x="63" y="2"/>
                  </a:lnTo>
                  <a:lnTo>
                    <a:pt x="0" y="147"/>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52" name="Freeform 47"/>
            <p:cNvSpPr>
              <a:spLocks/>
            </p:cNvSpPr>
            <p:nvPr/>
          </p:nvSpPr>
          <p:spPr bwMode="auto">
            <a:xfrm>
              <a:off x="2399" y="2099"/>
              <a:ext cx="88" cy="162"/>
            </a:xfrm>
            <a:custGeom>
              <a:avLst/>
              <a:gdLst>
                <a:gd name="T0" fmla="*/ 0 w 88"/>
                <a:gd name="T1" fmla="*/ 161 h 162"/>
                <a:gd name="T2" fmla="*/ 21 w 88"/>
                <a:gd name="T3" fmla="*/ 158 h 162"/>
                <a:gd name="T4" fmla="*/ 87 w 88"/>
                <a:gd name="T5" fmla="*/ 0 h 162"/>
                <a:gd name="T6" fmla="*/ 66 w 88"/>
                <a:gd name="T7" fmla="*/ 3 h 162"/>
                <a:gd name="T8" fmla="*/ 0 w 88"/>
                <a:gd name="T9" fmla="*/ 161 h 162"/>
                <a:gd name="T10" fmla="*/ 0 60000 65536"/>
                <a:gd name="T11" fmla="*/ 0 60000 65536"/>
                <a:gd name="T12" fmla="*/ 0 60000 65536"/>
                <a:gd name="T13" fmla="*/ 0 60000 65536"/>
                <a:gd name="T14" fmla="*/ 0 60000 65536"/>
                <a:gd name="T15" fmla="*/ 0 w 88"/>
                <a:gd name="T16" fmla="*/ 0 h 162"/>
                <a:gd name="T17" fmla="*/ 88 w 88"/>
                <a:gd name="T18" fmla="*/ 162 h 162"/>
              </a:gdLst>
              <a:ahLst/>
              <a:cxnLst>
                <a:cxn ang="T10">
                  <a:pos x="T0" y="T1"/>
                </a:cxn>
                <a:cxn ang="T11">
                  <a:pos x="T2" y="T3"/>
                </a:cxn>
                <a:cxn ang="T12">
                  <a:pos x="T4" y="T5"/>
                </a:cxn>
                <a:cxn ang="T13">
                  <a:pos x="T6" y="T7"/>
                </a:cxn>
                <a:cxn ang="T14">
                  <a:pos x="T8" y="T9"/>
                </a:cxn>
              </a:cxnLst>
              <a:rect l="T15" t="T16" r="T17" b="T18"/>
              <a:pathLst>
                <a:path w="88" h="162">
                  <a:moveTo>
                    <a:pt x="0" y="161"/>
                  </a:moveTo>
                  <a:lnTo>
                    <a:pt x="21" y="158"/>
                  </a:lnTo>
                  <a:lnTo>
                    <a:pt x="87" y="0"/>
                  </a:lnTo>
                  <a:lnTo>
                    <a:pt x="66" y="3"/>
                  </a:lnTo>
                  <a:lnTo>
                    <a:pt x="0" y="16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53" name="Freeform 48"/>
            <p:cNvSpPr>
              <a:spLocks/>
            </p:cNvSpPr>
            <p:nvPr/>
          </p:nvSpPr>
          <p:spPr bwMode="auto">
            <a:xfrm>
              <a:off x="2406" y="2098"/>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54" name="Freeform 49"/>
            <p:cNvSpPr>
              <a:spLocks/>
            </p:cNvSpPr>
            <p:nvPr/>
          </p:nvSpPr>
          <p:spPr bwMode="auto">
            <a:xfrm>
              <a:off x="2402" y="2098"/>
              <a:ext cx="82" cy="161"/>
            </a:xfrm>
            <a:custGeom>
              <a:avLst/>
              <a:gdLst>
                <a:gd name="T0" fmla="*/ 0 w 82"/>
                <a:gd name="T1" fmla="*/ 160 h 161"/>
                <a:gd name="T2" fmla="*/ 14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4"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55" name="Freeform 50"/>
            <p:cNvSpPr>
              <a:spLocks/>
            </p:cNvSpPr>
            <p:nvPr/>
          </p:nvSpPr>
          <p:spPr bwMode="auto">
            <a:xfrm>
              <a:off x="2138" y="2532"/>
              <a:ext cx="852" cy="29"/>
            </a:xfrm>
            <a:custGeom>
              <a:avLst/>
              <a:gdLst>
                <a:gd name="T0" fmla="*/ 0 w 852"/>
                <a:gd name="T1" fmla="*/ 18 h 29"/>
                <a:gd name="T2" fmla="*/ 0 w 852"/>
                <a:gd name="T3" fmla="*/ 18 h 29"/>
                <a:gd name="T4" fmla="*/ 5 w 852"/>
                <a:gd name="T5" fmla="*/ 16 h 29"/>
                <a:gd name="T6" fmla="*/ 14 w 852"/>
                <a:gd name="T7" fmla="*/ 14 h 29"/>
                <a:gd name="T8" fmla="*/ 25 w 852"/>
                <a:gd name="T9" fmla="*/ 11 h 29"/>
                <a:gd name="T10" fmla="*/ 40 w 852"/>
                <a:gd name="T11" fmla="*/ 9 h 29"/>
                <a:gd name="T12" fmla="*/ 53 w 852"/>
                <a:gd name="T13" fmla="*/ 6 h 29"/>
                <a:gd name="T14" fmla="*/ 64 w 852"/>
                <a:gd name="T15" fmla="*/ 2 h 29"/>
                <a:gd name="T16" fmla="*/ 72 w 852"/>
                <a:gd name="T17" fmla="*/ 1 h 29"/>
                <a:gd name="T18" fmla="*/ 75 w 852"/>
                <a:gd name="T19" fmla="*/ 0 h 29"/>
                <a:gd name="T20" fmla="*/ 76 w 852"/>
                <a:gd name="T21" fmla="*/ 0 h 29"/>
                <a:gd name="T22" fmla="*/ 80 w 852"/>
                <a:gd name="T23" fmla="*/ 1 h 29"/>
                <a:gd name="T24" fmla="*/ 87 w 852"/>
                <a:gd name="T25" fmla="*/ 0 h 29"/>
                <a:gd name="T26" fmla="*/ 95 w 852"/>
                <a:gd name="T27" fmla="*/ 1 h 29"/>
                <a:gd name="T28" fmla="*/ 108 w 852"/>
                <a:gd name="T29" fmla="*/ 1 h 29"/>
                <a:gd name="T30" fmla="*/ 122 w 852"/>
                <a:gd name="T31" fmla="*/ 1 h 29"/>
                <a:gd name="T32" fmla="*/ 138 w 852"/>
                <a:gd name="T33" fmla="*/ 2 h 29"/>
                <a:gd name="T34" fmla="*/ 156 w 852"/>
                <a:gd name="T35" fmla="*/ 2 h 29"/>
                <a:gd name="T36" fmla="*/ 175 w 852"/>
                <a:gd name="T37" fmla="*/ 1 h 29"/>
                <a:gd name="T38" fmla="*/ 196 w 852"/>
                <a:gd name="T39" fmla="*/ 1 h 29"/>
                <a:gd name="T40" fmla="*/ 218 w 852"/>
                <a:gd name="T41" fmla="*/ 2 h 29"/>
                <a:gd name="T42" fmla="*/ 240 w 852"/>
                <a:gd name="T43" fmla="*/ 2 h 29"/>
                <a:gd name="T44" fmla="*/ 264 w 852"/>
                <a:gd name="T45" fmla="*/ 2 h 29"/>
                <a:gd name="T46" fmla="*/ 288 w 852"/>
                <a:gd name="T47" fmla="*/ 3 h 29"/>
                <a:gd name="T48" fmla="*/ 313 w 852"/>
                <a:gd name="T49" fmla="*/ 2 h 29"/>
                <a:gd name="T50" fmla="*/ 338 w 852"/>
                <a:gd name="T51" fmla="*/ 3 h 29"/>
                <a:gd name="T52" fmla="*/ 363 w 852"/>
                <a:gd name="T53" fmla="*/ 2 h 29"/>
                <a:gd name="T54" fmla="*/ 388 w 852"/>
                <a:gd name="T55" fmla="*/ 4 h 29"/>
                <a:gd name="T56" fmla="*/ 411 w 852"/>
                <a:gd name="T57" fmla="*/ 4 h 29"/>
                <a:gd name="T58" fmla="*/ 435 w 852"/>
                <a:gd name="T59" fmla="*/ 3 h 29"/>
                <a:gd name="T60" fmla="*/ 458 w 852"/>
                <a:gd name="T61" fmla="*/ 4 h 29"/>
                <a:gd name="T62" fmla="*/ 481 w 852"/>
                <a:gd name="T63" fmla="*/ 4 h 29"/>
                <a:gd name="T64" fmla="*/ 500 w 852"/>
                <a:gd name="T65" fmla="*/ 5 h 29"/>
                <a:gd name="T66" fmla="*/ 520 w 852"/>
                <a:gd name="T67" fmla="*/ 6 h 29"/>
                <a:gd name="T68" fmla="*/ 538 w 852"/>
                <a:gd name="T69" fmla="*/ 5 h 29"/>
                <a:gd name="T70" fmla="*/ 554 w 852"/>
                <a:gd name="T71" fmla="*/ 6 h 29"/>
                <a:gd name="T72" fmla="*/ 568 w 852"/>
                <a:gd name="T73" fmla="*/ 7 h 29"/>
                <a:gd name="T74" fmla="*/ 580 w 852"/>
                <a:gd name="T75" fmla="*/ 6 h 29"/>
                <a:gd name="T76" fmla="*/ 589 w 852"/>
                <a:gd name="T77" fmla="*/ 6 h 29"/>
                <a:gd name="T78" fmla="*/ 597 w 852"/>
                <a:gd name="T79" fmla="*/ 8 h 29"/>
                <a:gd name="T80" fmla="*/ 602 w 852"/>
                <a:gd name="T81" fmla="*/ 6 h 29"/>
                <a:gd name="T82" fmla="*/ 603 w 852"/>
                <a:gd name="T83" fmla="*/ 7 h 29"/>
                <a:gd name="T84" fmla="*/ 606 w 852"/>
                <a:gd name="T85" fmla="*/ 8 h 29"/>
                <a:gd name="T86" fmla="*/ 614 w 852"/>
                <a:gd name="T87" fmla="*/ 10 h 29"/>
                <a:gd name="T88" fmla="*/ 627 w 852"/>
                <a:gd name="T89" fmla="*/ 11 h 29"/>
                <a:gd name="T90" fmla="*/ 642 w 852"/>
                <a:gd name="T91" fmla="*/ 13 h 29"/>
                <a:gd name="T92" fmla="*/ 661 w 852"/>
                <a:gd name="T93" fmla="*/ 14 h 29"/>
                <a:gd name="T94" fmla="*/ 682 w 852"/>
                <a:gd name="T95" fmla="*/ 16 h 29"/>
                <a:gd name="T96" fmla="*/ 703 w 852"/>
                <a:gd name="T97" fmla="*/ 17 h 29"/>
                <a:gd name="T98" fmla="*/ 727 w 852"/>
                <a:gd name="T99" fmla="*/ 19 h 29"/>
                <a:gd name="T100" fmla="*/ 749 w 852"/>
                <a:gd name="T101" fmla="*/ 21 h 29"/>
                <a:gd name="T102" fmla="*/ 772 w 852"/>
                <a:gd name="T103" fmla="*/ 22 h 29"/>
                <a:gd name="T104" fmla="*/ 794 w 852"/>
                <a:gd name="T105" fmla="*/ 24 h 29"/>
                <a:gd name="T106" fmla="*/ 812 w 852"/>
                <a:gd name="T107" fmla="*/ 26 h 29"/>
                <a:gd name="T108" fmla="*/ 828 w 852"/>
                <a:gd name="T109" fmla="*/ 26 h 29"/>
                <a:gd name="T110" fmla="*/ 841 w 852"/>
                <a:gd name="T111" fmla="*/ 28 h 29"/>
                <a:gd name="T112" fmla="*/ 848 w 852"/>
                <a:gd name="T113" fmla="*/ 27 h 29"/>
                <a:gd name="T114" fmla="*/ 851 w 852"/>
                <a:gd name="T115" fmla="*/ 28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2"/>
                <a:gd name="T175" fmla="*/ 0 h 29"/>
                <a:gd name="T176" fmla="*/ 852 w 852"/>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2" h="29">
                  <a:moveTo>
                    <a:pt x="0" y="18"/>
                  </a:moveTo>
                  <a:lnTo>
                    <a:pt x="0" y="18"/>
                  </a:lnTo>
                  <a:lnTo>
                    <a:pt x="5" y="16"/>
                  </a:lnTo>
                  <a:lnTo>
                    <a:pt x="14" y="14"/>
                  </a:lnTo>
                  <a:lnTo>
                    <a:pt x="25" y="11"/>
                  </a:lnTo>
                  <a:lnTo>
                    <a:pt x="40" y="9"/>
                  </a:lnTo>
                  <a:lnTo>
                    <a:pt x="53" y="6"/>
                  </a:lnTo>
                  <a:lnTo>
                    <a:pt x="64" y="2"/>
                  </a:lnTo>
                  <a:lnTo>
                    <a:pt x="72" y="1"/>
                  </a:lnTo>
                  <a:lnTo>
                    <a:pt x="75" y="0"/>
                  </a:lnTo>
                  <a:lnTo>
                    <a:pt x="76" y="0"/>
                  </a:lnTo>
                  <a:lnTo>
                    <a:pt x="80" y="1"/>
                  </a:lnTo>
                  <a:lnTo>
                    <a:pt x="87" y="0"/>
                  </a:lnTo>
                  <a:lnTo>
                    <a:pt x="95" y="1"/>
                  </a:lnTo>
                  <a:lnTo>
                    <a:pt x="108" y="1"/>
                  </a:lnTo>
                  <a:lnTo>
                    <a:pt x="122" y="1"/>
                  </a:lnTo>
                  <a:lnTo>
                    <a:pt x="138" y="2"/>
                  </a:lnTo>
                  <a:lnTo>
                    <a:pt x="156" y="2"/>
                  </a:lnTo>
                  <a:lnTo>
                    <a:pt x="175" y="1"/>
                  </a:lnTo>
                  <a:lnTo>
                    <a:pt x="196" y="1"/>
                  </a:lnTo>
                  <a:lnTo>
                    <a:pt x="218" y="2"/>
                  </a:lnTo>
                  <a:lnTo>
                    <a:pt x="240" y="2"/>
                  </a:lnTo>
                  <a:lnTo>
                    <a:pt x="264" y="2"/>
                  </a:lnTo>
                  <a:lnTo>
                    <a:pt x="288" y="3"/>
                  </a:lnTo>
                  <a:lnTo>
                    <a:pt x="313" y="2"/>
                  </a:lnTo>
                  <a:lnTo>
                    <a:pt x="338" y="3"/>
                  </a:lnTo>
                  <a:lnTo>
                    <a:pt x="363" y="2"/>
                  </a:lnTo>
                  <a:lnTo>
                    <a:pt x="388" y="4"/>
                  </a:lnTo>
                  <a:lnTo>
                    <a:pt x="411" y="4"/>
                  </a:lnTo>
                  <a:lnTo>
                    <a:pt x="435" y="3"/>
                  </a:lnTo>
                  <a:lnTo>
                    <a:pt x="458" y="4"/>
                  </a:lnTo>
                  <a:lnTo>
                    <a:pt x="481" y="4"/>
                  </a:lnTo>
                  <a:lnTo>
                    <a:pt x="500" y="5"/>
                  </a:lnTo>
                  <a:lnTo>
                    <a:pt x="520" y="6"/>
                  </a:lnTo>
                  <a:lnTo>
                    <a:pt x="538" y="5"/>
                  </a:lnTo>
                  <a:lnTo>
                    <a:pt x="554" y="6"/>
                  </a:lnTo>
                  <a:lnTo>
                    <a:pt x="568" y="7"/>
                  </a:lnTo>
                  <a:lnTo>
                    <a:pt x="580" y="6"/>
                  </a:lnTo>
                  <a:lnTo>
                    <a:pt x="589" y="6"/>
                  </a:lnTo>
                  <a:lnTo>
                    <a:pt x="597" y="8"/>
                  </a:lnTo>
                  <a:lnTo>
                    <a:pt x="602" y="6"/>
                  </a:lnTo>
                  <a:lnTo>
                    <a:pt x="603" y="7"/>
                  </a:lnTo>
                  <a:lnTo>
                    <a:pt x="606" y="8"/>
                  </a:lnTo>
                  <a:lnTo>
                    <a:pt x="614" y="10"/>
                  </a:lnTo>
                  <a:lnTo>
                    <a:pt x="627" y="11"/>
                  </a:lnTo>
                  <a:lnTo>
                    <a:pt x="642" y="13"/>
                  </a:lnTo>
                  <a:lnTo>
                    <a:pt x="661" y="14"/>
                  </a:lnTo>
                  <a:lnTo>
                    <a:pt x="682" y="16"/>
                  </a:lnTo>
                  <a:lnTo>
                    <a:pt x="703" y="17"/>
                  </a:lnTo>
                  <a:lnTo>
                    <a:pt x="727" y="19"/>
                  </a:lnTo>
                  <a:lnTo>
                    <a:pt x="749" y="21"/>
                  </a:lnTo>
                  <a:lnTo>
                    <a:pt x="772" y="22"/>
                  </a:lnTo>
                  <a:lnTo>
                    <a:pt x="794" y="24"/>
                  </a:lnTo>
                  <a:lnTo>
                    <a:pt x="812" y="26"/>
                  </a:lnTo>
                  <a:lnTo>
                    <a:pt x="828" y="26"/>
                  </a:lnTo>
                  <a:lnTo>
                    <a:pt x="841" y="28"/>
                  </a:lnTo>
                  <a:lnTo>
                    <a:pt x="848" y="27"/>
                  </a:lnTo>
                  <a:lnTo>
                    <a:pt x="851" y="2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56" name="Line 51"/>
            <p:cNvSpPr>
              <a:spLocks noChangeShapeType="1"/>
            </p:cNvSpPr>
            <p:nvPr/>
          </p:nvSpPr>
          <p:spPr bwMode="auto">
            <a:xfrm flipV="1">
              <a:off x="3183" y="2197"/>
              <a:ext cx="1" cy="9"/>
            </a:xfrm>
            <a:prstGeom prst="line">
              <a:avLst/>
            </a:prstGeom>
            <a:noFill/>
            <a:ln w="12700">
              <a:solidFill>
                <a:srgbClr val="99FFFF"/>
              </a:solidFill>
              <a:round/>
              <a:headEnd/>
              <a:tailEnd/>
            </a:ln>
          </p:spPr>
          <p:txBody>
            <a:bodyPr wrap="none" anchor="ctr"/>
            <a:lstStyle/>
            <a:p>
              <a:endParaRPr lang="en-GB"/>
            </a:p>
          </p:txBody>
        </p:sp>
        <p:sp>
          <p:nvSpPr>
            <p:cNvPr id="21557" name="Freeform 52"/>
            <p:cNvSpPr>
              <a:spLocks/>
            </p:cNvSpPr>
            <p:nvPr/>
          </p:nvSpPr>
          <p:spPr bwMode="auto">
            <a:xfrm>
              <a:off x="3188" y="2199"/>
              <a:ext cx="135" cy="343"/>
            </a:xfrm>
            <a:custGeom>
              <a:avLst/>
              <a:gdLst>
                <a:gd name="T0" fmla="*/ 0 w 135"/>
                <a:gd name="T1" fmla="*/ 1 h 343"/>
                <a:gd name="T2" fmla="*/ 125 w 135"/>
                <a:gd name="T3" fmla="*/ 27 h 343"/>
                <a:gd name="T4" fmla="*/ 134 w 135"/>
                <a:gd name="T5" fmla="*/ 340 h 343"/>
                <a:gd name="T6" fmla="*/ 10 w 135"/>
                <a:gd name="T7" fmla="*/ 342 h 343"/>
                <a:gd name="T8" fmla="*/ 0 w 135"/>
                <a:gd name="T9" fmla="*/ 0 h 343"/>
                <a:gd name="T10" fmla="*/ 0 w 135"/>
                <a:gd name="T11" fmla="*/ 1 h 343"/>
                <a:gd name="T12" fmla="*/ 0 60000 65536"/>
                <a:gd name="T13" fmla="*/ 0 60000 65536"/>
                <a:gd name="T14" fmla="*/ 0 60000 65536"/>
                <a:gd name="T15" fmla="*/ 0 60000 65536"/>
                <a:gd name="T16" fmla="*/ 0 60000 65536"/>
                <a:gd name="T17" fmla="*/ 0 60000 65536"/>
                <a:gd name="T18" fmla="*/ 0 w 135"/>
                <a:gd name="T19" fmla="*/ 0 h 343"/>
                <a:gd name="T20" fmla="*/ 135 w 135"/>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5" h="343">
                  <a:moveTo>
                    <a:pt x="0" y="1"/>
                  </a:moveTo>
                  <a:lnTo>
                    <a:pt x="125" y="27"/>
                  </a:lnTo>
                  <a:lnTo>
                    <a:pt x="134" y="340"/>
                  </a:lnTo>
                  <a:lnTo>
                    <a:pt x="10"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a:p>
          </p:txBody>
        </p:sp>
        <p:sp>
          <p:nvSpPr>
            <p:cNvPr id="21558" name="Freeform 53"/>
            <p:cNvSpPr>
              <a:spLocks/>
            </p:cNvSpPr>
            <p:nvPr/>
          </p:nvSpPr>
          <p:spPr bwMode="auto">
            <a:xfrm>
              <a:off x="3184" y="2201"/>
              <a:ext cx="137" cy="353"/>
            </a:xfrm>
            <a:custGeom>
              <a:avLst/>
              <a:gdLst>
                <a:gd name="T0" fmla="*/ 0 w 137"/>
                <a:gd name="T1" fmla="*/ 1 h 353"/>
                <a:gd name="T2" fmla="*/ 129 w 137"/>
                <a:gd name="T3" fmla="*/ 27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7"/>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59" name="Freeform 54"/>
            <p:cNvSpPr>
              <a:spLocks/>
            </p:cNvSpPr>
            <p:nvPr/>
          </p:nvSpPr>
          <p:spPr bwMode="auto">
            <a:xfrm>
              <a:off x="3183" y="2201"/>
              <a:ext cx="27" cy="341"/>
            </a:xfrm>
            <a:custGeom>
              <a:avLst/>
              <a:gdLst>
                <a:gd name="T0" fmla="*/ 0 w 27"/>
                <a:gd name="T1" fmla="*/ 1 h 341"/>
                <a:gd name="T2" fmla="*/ 14 w 27"/>
                <a:gd name="T3" fmla="*/ 3 h 341"/>
                <a:gd name="T4" fmla="*/ 26 w 27"/>
                <a:gd name="T5" fmla="*/ 340 h 341"/>
                <a:gd name="T6" fmla="*/ 13 w 27"/>
                <a:gd name="T7" fmla="*/ 339 h 341"/>
                <a:gd name="T8" fmla="*/ 1 w 27"/>
                <a:gd name="T9" fmla="*/ 0 h 341"/>
                <a:gd name="T10" fmla="*/ 0 w 27"/>
                <a:gd name="T11" fmla="*/ 1 h 341"/>
                <a:gd name="T12" fmla="*/ 0 60000 65536"/>
                <a:gd name="T13" fmla="*/ 0 60000 65536"/>
                <a:gd name="T14" fmla="*/ 0 60000 65536"/>
                <a:gd name="T15" fmla="*/ 0 60000 65536"/>
                <a:gd name="T16" fmla="*/ 0 60000 65536"/>
                <a:gd name="T17" fmla="*/ 0 60000 65536"/>
                <a:gd name="T18" fmla="*/ 0 w 27"/>
                <a:gd name="T19" fmla="*/ 0 h 341"/>
                <a:gd name="T20" fmla="*/ 27 w 27"/>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27" h="341">
                  <a:moveTo>
                    <a:pt x="0" y="1"/>
                  </a:moveTo>
                  <a:lnTo>
                    <a:pt x="14" y="3"/>
                  </a:lnTo>
                  <a:lnTo>
                    <a:pt x="26" y="340"/>
                  </a:lnTo>
                  <a:lnTo>
                    <a:pt x="13" y="339"/>
                  </a:lnTo>
                  <a:lnTo>
                    <a:pt x="1" y="0"/>
                  </a:lnTo>
                  <a:lnTo>
                    <a:pt x="0" y="1"/>
                  </a:lnTo>
                </a:path>
              </a:pathLst>
            </a:custGeom>
            <a:solidFill>
              <a:srgbClr val="000066"/>
            </a:solidFill>
            <a:ln w="12700" cap="rnd" cmpd="sng">
              <a:noFill/>
              <a:prstDash val="solid"/>
              <a:round/>
              <a:headEnd type="none" w="med" len="med"/>
              <a:tailEnd type="none" w="med" len="med"/>
            </a:ln>
          </p:spPr>
          <p:txBody>
            <a:bodyPr/>
            <a:lstStyle/>
            <a:p>
              <a:endParaRPr lang="en-GB"/>
            </a:p>
          </p:txBody>
        </p:sp>
        <p:sp>
          <p:nvSpPr>
            <p:cNvPr id="21560" name="Freeform 55"/>
            <p:cNvSpPr>
              <a:spLocks/>
            </p:cNvSpPr>
            <p:nvPr/>
          </p:nvSpPr>
          <p:spPr bwMode="auto">
            <a:xfrm>
              <a:off x="3183" y="2201"/>
              <a:ext cx="23" cy="353"/>
            </a:xfrm>
            <a:custGeom>
              <a:avLst/>
              <a:gdLst>
                <a:gd name="T0" fmla="*/ 0 w 23"/>
                <a:gd name="T1" fmla="*/ 2 h 353"/>
                <a:gd name="T2" fmla="*/ 14 w 23"/>
                <a:gd name="T3" fmla="*/ 3 h 353"/>
                <a:gd name="T4" fmla="*/ 22 w 23"/>
                <a:gd name="T5" fmla="*/ 352 h 353"/>
                <a:gd name="T6" fmla="*/ 8 w 23"/>
                <a:gd name="T7" fmla="*/ 352 h 353"/>
                <a:gd name="T8" fmla="*/ 0 w 23"/>
                <a:gd name="T9" fmla="*/ 0 h 353"/>
                <a:gd name="T10" fmla="*/ 0 w 23"/>
                <a:gd name="T11" fmla="*/ 2 h 353"/>
                <a:gd name="T12" fmla="*/ 0 60000 65536"/>
                <a:gd name="T13" fmla="*/ 0 60000 65536"/>
                <a:gd name="T14" fmla="*/ 0 60000 65536"/>
                <a:gd name="T15" fmla="*/ 0 60000 65536"/>
                <a:gd name="T16" fmla="*/ 0 60000 65536"/>
                <a:gd name="T17" fmla="*/ 0 60000 65536"/>
                <a:gd name="T18" fmla="*/ 0 w 23"/>
                <a:gd name="T19" fmla="*/ 0 h 353"/>
                <a:gd name="T20" fmla="*/ 23 w 23"/>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23" h="353">
                  <a:moveTo>
                    <a:pt x="0" y="2"/>
                  </a:moveTo>
                  <a:lnTo>
                    <a:pt x="14" y="3"/>
                  </a:lnTo>
                  <a:lnTo>
                    <a:pt x="22" y="352"/>
                  </a:lnTo>
                  <a:lnTo>
                    <a:pt x="8" y="352"/>
                  </a:lnTo>
                  <a:lnTo>
                    <a:pt x="0" y="0"/>
                  </a:lnTo>
                  <a:lnTo>
                    <a:pt x="0" y="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61" name="Freeform 56"/>
            <p:cNvSpPr>
              <a:spLocks/>
            </p:cNvSpPr>
            <p:nvPr/>
          </p:nvSpPr>
          <p:spPr bwMode="auto">
            <a:xfrm>
              <a:off x="3301" y="2224"/>
              <a:ext cx="26" cy="315"/>
            </a:xfrm>
            <a:custGeom>
              <a:avLst/>
              <a:gdLst>
                <a:gd name="T0" fmla="*/ 0 w 26"/>
                <a:gd name="T1" fmla="*/ 1 h 315"/>
                <a:gd name="T2" fmla="*/ 12 w 26"/>
                <a:gd name="T3" fmla="*/ 4 h 315"/>
                <a:gd name="T4" fmla="*/ 25 w 26"/>
                <a:gd name="T5" fmla="*/ 314 h 315"/>
                <a:gd name="T6" fmla="*/ 12 w 26"/>
                <a:gd name="T7" fmla="*/ 313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3"/>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a:p>
          </p:txBody>
        </p:sp>
        <p:sp>
          <p:nvSpPr>
            <p:cNvPr id="21562" name="Freeform 57"/>
            <p:cNvSpPr>
              <a:spLocks/>
            </p:cNvSpPr>
            <p:nvPr/>
          </p:nvSpPr>
          <p:spPr bwMode="auto">
            <a:xfrm>
              <a:off x="3300" y="2224"/>
              <a:ext cx="22" cy="328"/>
            </a:xfrm>
            <a:custGeom>
              <a:avLst/>
              <a:gdLst>
                <a:gd name="T0" fmla="*/ 0 w 22"/>
                <a:gd name="T1" fmla="*/ 1 h 328"/>
                <a:gd name="T2" fmla="*/ 13 w 22"/>
                <a:gd name="T3" fmla="*/ 4 h 328"/>
                <a:gd name="T4" fmla="*/ 21 w 22"/>
                <a:gd name="T5" fmla="*/ 327 h 328"/>
                <a:gd name="T6" fmla="*/ 7 w 22"/>
                <a:gd name="T7" fmla="*/ 327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4"/>
                  </a:lnTo>
                  <a:lnTo>
                    <a:pt x="21" y="327"/>
                  </a:lnTo>
                  <a:lnTo>
                    <a:pt x="7" y="327"/>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63" name="Freeform 58"/>
            <p:cNvSpPr>
              <a:spLocks/>
            </p:cNvSpPr>
            <p:nvPr/>
          </p:nvSpPr>
          <p:spPr bwMode="auto">
            <a:xfrm>
              <a:off x="3177" y="2298"/>
              <a:ext cx="157" cy="164"/>
            </a:xfrm>
            <a:custGeom>
              <a:avLst/>
              <a:gdLst>
                <a:gd name="T0" fmla="*/ 78 w 157"/>
                <a:gd name="T1" fmla="*/ 163 h 164"/>
                <a:gd name="T2" fmla="*/ 87 w 157"/>
                <a:gd name="T3" fmla="*/ 162 h 164"/>
                <a:gd name="T4" fmla="*/ 94 w 157"/>
                <a:gd name="T5" fmla="*/ 162 h 164"/>
                <a:gd name="T6" fmla="*/ 103 w 157"/>
                <a:gd name="T7" fmla="*/ 159 h 164"/>
                <a:gd name="T8" fmla="*/ 109 w 157"/>
                <a:gd name="T9" fmla="*/ 156 h 164"/>
                <a:gd name="T10" fmla="*/ 116 w 157"/>
                <a:gd name="T11" fmla="*/ 152 h 164"/>
                <a:gd name="T12" fmla="*/ 122 w 157"/>
                <a:gd name="T13" fmla="*/ 148 h 164"/>
                <a:gd name="T14" fmla="*/ 128 w 157"/>
                <a:gd name="T15" fmla="*/ 142 h 164"/>
                <a:gd name="T16" fmla="*/ 134 w 157"/>
                <a:gd name="T17" fmla="*/ 137 h 164"/>
                <a:gd name="T18" fmla="*/ 139 w 157"/>
                <a:gd name="T19" fmla="*/ 133 h 164"/>
                <a:gd name="T20" fmla="*/ 142 w 157"/>
                <a:gd name="T21" fmla="*/ 126 h 164"/>
                <a:gd name="T22" fmla="*/ 147 w 157"/>
                <a:gd name="T23" fmla="*/ 120 h 164"/>
                <a:gd name="T24" fmla="*/ 151 w 157"/>
                <a:gd name="T25" fmla="*/ 111 h 164"/>
                <a:gd name="T26" fmla="*/ 153 w 157"/>
                <a:gd name="T27" fmla="*/ 106 h 164"/>
                <a:gd name="T28" fmla="*/ 154 w 157"/>
                <a:gd name="T29" fmla="*/ 97 h 164"/>
                <a:gd name="T30" fmla="*/ 156 w 157"/>
                <a:gd name="T31" fmla="*/ 89 h 164"/>
                <a:gd name="T32" fmla="*/ 154 w 157"/>
                <a:gd name="T33" fmla="*/ 80 h 164"/>
                <a:gd name="T34" fmla="*/ 154 w 157"/>
                <a:gd name="T35" fmla="*/ 64 h 164"/>
                <a:gd name="T36" fmla="*/ 148 w 157"/>
                <a:gd name="T37" fmla="*/ 50 h 164"/>
                <a:gd name="T38" fmla="*/ 140 w 157"/>
                <a:gd name="T39" fmla="*/ 34 h 164"/>
                <a:gd name="T40" fmla="*/ 130 w 157"/>
                <a:gd name="T41" fmla="*/ 23 h 164"/>
                <a:gd name="T42" fmla="*/ 121 w 157"/>
                <a:gd name="T43" fmla="*/ 13 h 164"/>
                <a:gd name="T44" fmla="*/ 106 w 157"/>
                <a:gd name="T45" fmla="*/ 6 h 164"/>
                <a:gd name="T46" fmla="*/ 92 w 157"/>
                <a:gd name="T47" fmla="*/ 1 h 164"/>
                <a:gd name="T48" fmla="*/ 76 w 157"/>
                <a:gd name="T49" fmla="*/ 0 h 164"/>
                <a:gd name="T50" fmla="*/ 68 w 157"/>
                <a:gd name="T51" fmla="*/ 1 h 164"/>
                <a:gd name="T52" fmla="*/ 60 w 157"/>
                <a:gd name="T53" fmla="*/ 2 h 164"/>
                <a:gd name="T54" fmla="*/ 51 w 157"/>
                <a:gd name="T55" fmla="*/ 4 h 164"/>
                <a:gd name="T56" fmla="*/ 45 w 157"/>
                <a:gd name="T57" fmla="*/ 7 h 164"/>
                <a:gd name="T58" fmla="*/ 38 w 157"/>
                <a:gd name="T59" fmla="*/ 11 h 164"/>
                <a:gd name="T60" fmla="*/ 32 w 157"/>
                <a:gd name="T61" fmla="*/ 15 h 164"/>
                <a:gd name="T62" fmla="*/ 26 w 157"/>
                <a:gd name="T63" fmla="*/ 20 h 164"/>
                <a:gd name="T64" fmla="*/ 21 w 157"/>
                <a:gd name="T65" fmla="*/ 26 h 164"/>
                <a:gd name="T66" fmla="*/ 17 w 157"/>
                <a:gd name="T67" fmla="*/ 31 h 164"/>
                <a:gd name="T68" fmla="*/ 11 w 157"/>
                <a:gd name="T69" fmla="*/ 37 h 164"/>
                <a:gd name="T70" fmla="*/ 8 w 157"/>
                <a:gd name="T71" fmla="*/ 44 h 164"/>
                <a:gd name="T72" fmla="*/ 5 w 157"/>
                <a:gd name="T73" fmla="*/ 52 h 164"/>
                <a:gd name="T74" fmla="*/ 3 w 157"/>
                <a:gd name="T75" fmla="*/ 59 h 164"/>
                <a:gd name="T76" fmla="*/ 2 w 157"/>
                <a:gd name="T77" fmla="*/ 67 h 164"/>
                <a:gd name="T78" fmla="*/ 0 w 157"/>
                <a:gd name="T79" fmla="*/ 75 h 164"/>
                <a:gd name="T80" fmla="*/ 0 w 157"/>
                <a:gd name="T81" fmla="*/ 84 h 164"/>
                <a:gd name="T82" fmla="*/ 2 w 157"/>
                <a:gd name="T83" fmla="*/ 100 h 164"/>
                <a:gd name="T84" fmla="*/ 7 w 157"/>
                <a:gd name="T85" fmla="*/ 115 h 164"/>
                <a:gd name="T86" fmla="*/ 13 w 157"/>
                <a:gd name="T87" fmla="*/ 129 h 164"/>
                <a:gd name="T88" fmla="*/ 23 w 157"/>
                <a:gd name="T89" fmla="*/ 141 h 164"/>
                <a:gd name="T90" fmla="*/ 35 w 157"/>
                <a:gd name="T91" fmla="*/ 151 h 164"/>
                <a:gd name="T92" fmla="*/ 49 w 157"/>
                <a:gd name="T93" fmla="*/ 157 h 164"/>
                <a:gd name="T94" fmla="*/ 63 w 157"/>
                <a:gd name="T95" fmla="*/ 162 h 164"/>
                <a:gd name="T96" fmla="*/ 78 w 157"/>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64"/>
                <a:gd name="T149" fmla="*/ 157 w 157"/>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64">
                  <a:moveTo>
                    <a:pt x="78" y="163"/>
                  </a:moveTo>
                  <a:lnTo>
                    <a:pt x="87" y="162"/>
                  </a:lnTo>
                  <a:lnTo>
                    <a:pt x="94" y="162"/>
                  </a:lnTo>
                  <a:lnTo>
                    <a:pt x="103" y="159"/>
                  </a:lnTo>
                  <a:lnTo>
                    <a:pt x="109" y="156"/>
                  </a:lnTo>
                  <a:lnTo>
                    <a:pt x="116" y="152"/>
                  </a:lnTo>
                  <a:lnTo>
                    <a:pt x="122" y="148"/>
                  </a:lnTo>
                  <a:lnTo>
                    <a:pt x="128" y="142"/>
                  </a:lnTo>
                  <a:lnTo>
                    <a:pt x="134" y="137"/>
                  </a:lnTo>
                  <a:lnTo>
                    <a:pt x="139" y="133"/>
                  </a:lnTo>
                  <a:lnTo>
                    <a:pt x="142" y="126"/>
                  </a:lnTo>
                  <a:lnTo>
                    <a:pt x="147" y="120"/>
                  </a:lnTo>
                  <a:lnTo>
                    <a:pt x="151" y="111"/>
                  </a:lnTo>
                  <a:lnTo>
                    <a:pt x="153" y="106"/>
                  </a:lnTo>
                  <a:lnTo>
                    <a:pt x="154" y="97"/>
                  </a:lnTo>
                  <a:lnTo>
                    <a:pt x="156" y="89"/>
                  </a:lnTo>
                  <a:lnTo>
                    <a:pt x="154" y="80"/>
                  </a:lnTo>
                  <a:lnTo>
                    <a:pt x="154" y="64"/>
                  </a:lnTo>
                  <a:lnTo>
                    <a:pt x="148" y="50"/>
                  </a:lnTo>
                  <a:lnTo>
                    <a:pt x="140" y="34"/>
                  </a:lnTo>
                  <a:lnTo>
                    <a:pt x="130" y="23"/>
                  </a:lnTo>
                  <a:lnTo>
                    <a:pt x="121" y="13"/>
                  </a:lnTo>
                  <a:lnTo>
                    <a:pt x="106" y="6"/>
                  </a:lnTo>
                  <a:lnTo>
                    <a:pt x="92" y="1"/>
                  </a:lnTo>
                  <a:lnTo>
                    <a:pt x="76" y="0"/>
                  </a:lnTo>
                  <a:lnTo>
                    <a:pt x="68" y="1"/>
                  </a:lnTo>
                  <a:lnTo>
                    <a:pt x="60" y="2"/>
                  </a:lnTo>
                  <a:lnTo>
                    <a:pt x="51" y="4"/>
                  </a:lnTo>
                  <a:lnTo>
                    <a:pt x="45" y="7"/>
                  </a:lnTo>
                  <a:lnTo>
                    <a:pt x="38" y="11"/>
                  </a:lnTo>
                  <a:lnTo>
                    <a:pt x="32" y="15"/>
                  </a:lnTo>
                  <a:lnTo>
                    <a:pt x="26" y="20"/>
                  </a:lnTo>
                  <a:lnTo>
                    <a:pt x="21" y="26"/>
                  </a:lnTo>
                  <a:lnTo>
                    <a:pt x="17" y="31"/>
                  </a:lnTo>
                  <a:lnTo>
                    <a:pt x="11" y="37"/>
                  </a:lnTo>
                  <a:lnTo>
                    <a:pt x="8" y="44"/>
                  </a:lnTo>
                  <a:lnTo>
                    <a:pt x="5" y="52"/>
                  </a:lnTo>
                  <a:lnTo>
                    <a:pt x="3" y="59"/>
                  </a:lnTo>
                  <a:lnTo>
                    <a:pt x="2" y="67"/>
                  </a:lnTo>
                  <a:lnTo>
                    <a:pt x="0" y="75"/>
                  </a:lnTo>
                  <a:lnTo>
                    <a:pt x="0" y="84"/>
                  </a:lnTo>
                  <a:lnTo>
                    <a:pt x="2" y="100"/>
                  </a:lnTo>
                  <a:lnTo>
                    <a:pt x="7" y="115"/>
                  </a:lnTo>
                  <a:lnTo>
                    <a:pt x="13" y="129"/>
                  </a:lnTo>
                  <a:lnTo>
                    <a:pt x="23" y="141"/>
                  </a:lnTo>
                  <a:lnTo>
                    <a:pt x="35" y="151"/>
                  </a:lnTo>
                  <a:lnTo>
                    <a:pt x="49" y="157"/>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a:p>
          </p:txBody>
        </p:sp>
        <p:sp>
          <p:nvSpPr>
            <p:cNvPr id="21564" name="Freeform 59"/>
            <p:cNvSpPr>
              <a:spLocks/>
            </p:cNvSpPr>
            <p:nvPr/>
          </p:nvSpPr>
          <p:spPr bwMode="auto">
            <a:xfrm>
              <a:off x="3169" y="2299"/>
              <a:ext cx="167" cy="175"/>
            </a:xfrm>
            <a:custGeom>
              <a:avLst/>
              <a:gdLst>
                <a:gd name="T0" fmla="*/ 85 w 167"/>
                <a:gd name="T1" fmla="*/ 174 h 175"/>
                <a:gd name="T2" fmla="*/ 85 w 167"/>
                <a:gd name="T3" fmla="*/ 174 h 175"/>
                <a:gd name="T4" fmla="*/ 93 w 167"/>
                <a:gd name="T5" fmla="*/ 173 h 175"/>
                <a:gd name="T6" fmla="*/ 101 w 167"/>
                <a:gd name="T7" fmla="*/ 172 h 175"/>
                <a:gd name="T8" fmla="*/ 110 w 167"/>
                <a:gd name="T9" fmla="*/ 170 h 175"/>
                <a:gd name="T10" fmla="*/ 117 w 167"/>
                <a:gd name="T11" fmla="*/ 166 h 175"/>
                <a:gd name="T12" fmla="*/ 124 w 167"/>
                <a:gd name="T13" fmla="*/ 162 h 175"/>
                <a:gd name="T14" fmla="*/ 130 w 167"/>
                <a:gd name="T15" fmla="*/ 158 h 175"/>
                <a:gd name="T16" fmla="*/ 137 w 167"/>
                <a:gd name="T17" fmla="*/ 152 h 175"/>
                <a:gd name="T18" fmla="*/ 143 w 167"/>
                <a:gd name="T19" fmla="*/ 147 h 175"/>
                <a:gd name="T20" fmla="*/ 148 w 167"/>
                <a:gd name="T21" fmla="*/ 141 h 175"/>
                <a:gd name="T22" fmla="*/ 152 w 167"/>
                <a:gd name="T23" fmla="*/ 134 h 175"/>
                <a:gd name="T24" fmla="*/ 157 w 167"/>
                <a:gd name="T25" fmla="*/ 128 h 175"/>
                <a:gd name="T26" fmla="*/ 161 w 167"/>
                <a:gd name="T27" fmla="*/ 119 h 175"/>
                <a:gd name="T28" fmla="*/ 163 w 167"/>
                <a:gd name="T29" fmla="*/ 112 h 175"/>
                <a:gd name="T30" fmla="*/ 164 w 167"/>
                <a:gd name="T31" fmla="*/ 104 h 175"/>
                <a:gd name="T32" fmla="*/ 166 w 167"/>
                <a:gd name="T33" fmla="*/ 94 h 175"/>
                <a:gd name="T34" fmla="*/ 165 w 167"/>
                <a:gd name="T35" fmla="*/ 85 h 175"/>
                <a:gd name="T36" fmla="*/ 165 w 167"/>
                <a:gd name="T37" fmla="*/ 69 h 175"/>
                <a:gd name="T38" fmla="*/ 158 w 167"/>
                <a:gd name="T39" fmla="*/ 53 h 175"/>
                <a:gd name="T40" fmla="*/ 150 w 167"/>
                <a:gd name="T41" fmla="*/ 37 h 175"/>
                <a:gd name="T42" fmla="*/ 139 w 167"/>
                <a:gd name="T43" fmla="*/ 24 h 175"/>
                <a:gd name="T44" fmla="*/ 127 w 167"/>
                <a:gd name="T45" fmla="*/ 15 h 175"/>
                <a:gd name="T46" fmla="*/ 114 w 167"/>
                <a:gd name="T47" fmla="*/ 6 h 175"/>
                <a:gd name="T48" fmla="*/ 98 w 167"/>
                <a:gd name="T49" fmla="*/ 1 h 175"/>
                <a:gd name="T50" fmla="*/ 82 w 167"/>
                <a:gd name="T51" fmla="*/ 0 h 175"/>
                <a:gd name="T52" fmla="*/ 73 w 167"/>
                <a:gd name="T53" fmla="*/ 1 h 175"/>
                <a:gd name="T54" fmla="*/ 64 w 167"/>
                <a:gd name="T55" fmla="*/ 3 h 175"/>
                <a:gd name="T56" fmla="*/ 56 w 167"/>
                <a:gd name="T57" fmla="*/ 5 h 175"/>
                <a:gd name="T58" fmla="*/ 49 w 167"/>
                <a:gd name="T59" fmla="*/ 8 h 175"/>
                <a:gd name="T60" fmla="*/ 40 w 167"/>
                <a:gd name="T61" fmla="*/ 11 h 175"/>
                <a:gd name="T62" fmla="*/ 34 w 167"/>
                <a:gd name="T63" fmla="*/ 16 h 175"/>
                <a:gd name="T64" fmla="*/ 29 w 167"/>
                <a:gd name="T65" fmla="*/ 21 h 175"/>
                <a:gd name="T66" fmla="*/ 23 w 167"/>
                <a:gd name="T67" fmla="*/ 28 h 175"/>
                <a:gd name="T68" fmla="*/ 18 w 167"/>
                <a:gd name="T69" fmla="*/ 33 h 175"/>
                <a:gd name="T70" fmla="*/ 13 w 167"/>
                <a:gd name="T71" fmla="*/ 41 h 175"/>
                <a:gd name="T72" fmla="*/ 9 w 167"/>
                <a:gd name="T73" fmla="*/ 47 h 175"/>
                <a:gd name="T74" fmla="*/ 6 w 167"/>
                <a:gd name="T75" fmla="*/ 56 h 175"/>
                <a:gd name="T76" fmla="*/ 4 w 167"/>
                <a:gd name="T77" fmla="*/ 63 h 175"/>
                <a:gd name="T78" fmla="*/ 2 w 167"/>
                <a:gd name="T79" fmla="*/ 72 h 175"/>
                <a:gd name="T80" fmla="*/ 0 w 167"/>
                <a:gd name="T81" fmla="*/ 81 h 175"/>
                <a:gd name="T82" fmla="*/ 1 w 167"/>
                <a:gd name="T83" fmla="*/ 90 h 175"/>
                <a:gd name="T84" fmla="*/ 2 w 167"/>
                <a:gd name="T85" fmla="*/ 107 h 175"/>
                <a:gd name="T86" fmla="*/ 8 w 167"/>
                <a:gd name="T87" fmla="*/ 123 h 175"/>
                <a:gd name="T88" fmla="*/ 15 w 167"/>
                <a:gd name="T89" fmla="*/ 138 h 175"/>
                <a:gd name="T90" fmla="*/ 25 w 167"/>
                <a:gd name="T91" fmla="*/ 150 h 175"/>
                <a:gd name="T92" fmla="*/ 38 w 167"/>
                <a:gd name="T93" fmla="*/ 160 h 175"/>
                <a:gd name="T94" fmla="*/ 52 w 167"/>
                <a:gd name="T95" fmla="*/ 168 h 175"/>
                <a:gd name="T96" fmla="*/ 68 w 167"/>
                <a:gd name="T97" fmla="*/ 172 h 175"/>
                <a:gd name="T98" fmla="*/ 85 w 167"/>
                <a:gd name="T99" fmla="*/ 174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5"/>
                <a:gd name="T152" fmla="*/ 167 w 167"/>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5">
                  <a:moveTo>
                    <a:pt x="85" y="174"/>
                  </a:moveTo>
                  <a:lnTo>
                    <a:pt x="85" y="174"/>
                  </a:lnTo>
                  <a:lnTo>
                    <a:pt x="93" y="173"/>
                  </a:lnTo>
                  <a:lnTo>
                    <a:pt x="101" y="172"/>
                  </a:lnTo>
                  <a:lnTo>
                    <a:pt x="110" y="170"/>
                  </a:lnTo>
                  <a:lnTo>
                    <a:pt x="117" y="166"/>
                  </a:lnTo>
                  <a:lnTo>
                    <a:pt x="124" y="162"/>
                  </a:lnTo>
                  <a:lnTo>
                    <a:pt x="130" y="158"/>
                  </a:lnTo>
                  <a:lnTo>
                    <a:pt x="137" y="152"/>
                  </a:lnTo>
                  <a:lnTo>
                    <a:pt x="143" y="147"/>
                  </a:lnTo>
                  <a:lnTo>
                    <a:pt x="148" y="141"/>
                  </a:lnTo>
                  <a:lnTo>
                    <a:pt x="152" y="134"/>
                  </a:lnTo>
                  <a:lnTo>
                    <a:pt x="157" y="128"/>
                  </a:lnTo>
                  <a:lnTo>
                    <a:pt x="161" y="119"/>
                  </a:lnTo>
                  <a:lnTo>
                    <a:pt x="163" y="112"/>
                  </a:lnTo>
                  <a:lnTo>
                    <a:pt x="164" y="104"/>
                  </a:lnTo>
                  <a:lnTo>
                    <a:pt x="166" y="94"/>
                  </a:lnTo>
                  <a:lnTo>
                    <a:pt x="165" y="85"/>
                  </a:lnTo>
                  <a:lnTo>
                    <a:pt x="165" y="69"/>
                  </a:lnTo>
                  <a:lnTo>
                    <a:pt x="158" y="53"/>
                  </a:lnTo>
                  <a:lnTo>
                    <a:pt x="150" y="37"/>
                  </a:lnTo>
                  <a:lnTo>
                    <a:pt x="139" y="24"/>
                  </a:lnTo>
                  <a:lnTo>
                    <a:pt x="127" y="15"/>
                  </a:lnTo>
                  <a:lnTo>
                    <a:pt x="114" y="6"/>
                  </a:lnTo>
                  <a:lnTo>
                    <a:pt x="98" y="1"/>
                  </a:lnTo>
                  <a:lnTo>
                    <a:pt x="82" y="0"/>
                  </a:lnTo>
                  <a:lnTo>
                    <a:pt x="73" y="1"/>
                  </a:lnTo>
                  <a:lnTo>
                    <a:pt x="64" y="3"/>
                  </a:lnTo>
                  <a:lnTo>
                    <a:pt x="56" y="5"/>
                  </a:lnTo>
                  <a:lnTo>
                    <a:pt x="49" y="8"/>
                  </a:lnTo>
                  <a:lnTo>
                    <a:pt x="40" y="11"/>
                  </a:lnTo>
                  <a:lnTo>
                    <a:pt x="34" y="16"/>
                  </a:lnTo>
                  <a:lnTo>
                    <a:pt x="29" y="21"/>
                  </a:lnTo>
                  <a:lnTo>
                    <a:pt x="23" y="28"/>
                  </a:lnTo>
                  <a:lnTo>
                    <a:pt x="18" y="33"/>
                  </a:lnTo>
                  <a:lnTo>
                    <a:pt x="13" y="41"/>
                  </a:lnTo>
                  <a:lnTo>
                    <a:pt x="9" y="47"/>
                  </a:lnTo>
                  <a:lnTo>
                    <a:pt x="6" y="56"/>
                  </a:lnTo>
                  <a:lnTo>
                    <a:pt x="4" y="63"/>
                  </a:lnTo>
                  <a:lnTo>
                    <a:pt x="2" y="72"/>
                  </a:lnTo>
                  <a:lnTo>
                    <a:pt x="0" y="81"/>
                  </a:lnTo>
                  <a:lnTo>
                    <a:pt x="1" y="90"/>
                  </a:lnTo>
                  <a:lnTo>
                    <a:pt x="2" y="107"/>
                  </a:lnTo>
                  <a:lnTo>
                    <a:pt x="8" y="123"/>
                  </a:lnTo>
                  <a:lnTo>
                    <a:pt x="15" y="138"/>
                  </a:lnTo>
                  <a:lnTo>
                    <a:pt x="25" y="150"/>
                  </a:lnTo>
                  <a:lnTo>
                    <a:pt x="38" y="160"/>
                  </a:lnTo>
                  <a:lnTo>
                    <a:pt x="52" y="168"/>
                  </a:lnTo>
                  <a:lnTo>
                    <a:pt x="68" y="172"/>
                  </a:lnTo>
                  <a:lnTo>
                    <a:pt x="85" y="17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1565" name="Freeform 60"/>
            <p:cNvSpPr>
              <a:spLocks/>
            </p:cNvSpPr>
            <p:nvPr/>
          </p:nvSpPr>
          <p:spPr bwMode="auto">
            <a:xfrm>
              <a:off x="3207" y="2333"/>
              <a:ext cx="95" cy="95"/>
            </a:xfrm>
            <a:custGeom>
              <a:avLst/>
              <a:gdLst>
                <a:gd name="T0" fmla="*/ 47 w 95"/>
                <a:gd name="T1" fmla="*/ 94 h 95"/>
                <a:gd name="T2" fmla="*/ 58 w 95"/>
                <a:gd name="T3" fmla="*/ 94 h 95"/>
                <a:gd name="T4" fmla="*/ 67 w 95"/>
                <a:gd name="T5" fmla="*/ 91 h 95"/>
                <a:gd name="T6" fmla="*/ 74 w 95"/>
                <a:gd name="T7" fmla="*/ 86 h 95"/>
                <a:gd name="T8" fmla="*/ 81 w 95"/>
                <a:gd name="T9" fmla="*/ 80 h 95"/>
                <a:gd name="T10" fmla="*/ 87 w 95"/>
                <a:gd name="T11" fmla="*/ 73 h 95"/>
                <a:gd name="T12" fmla="*/ 91 w 95"/>
                <a:gd name="T13" fmla="*/ 64 h 95"/>
                <a:gd name="T14" fmla="*/ 94 w 95"/>
                <a:gd name="T15" fmla="*/ 54 h 95"/>
                <a:gd name="T16" fmla="*/ 94 w 95"/>
                <a:gd name="T17" fmla="*/ 45 h 95"/>
                <a:gd name="T18" fmla="*/ 94 w 95"/>
                <a:gd name="T19" fmla="*/ 36 h 95"/>
                <a:gd name="T20" fmla="*/ 91 w 95"/>
                <a:gd name="T21" fmla="*/ 28 h 95"/>
                <a:gd name="T22" fmla="*/ 87 w 95"/>
                <a:gd name="T23" fmla="*/ 19 h 95"/>
                <a:gd name="T24" fmla="*/ 80 w 95"/>
                <a:gd name="T25" fmla="*/ 13 h 95"/>
                <a:gd name="T26" fmla="*/ 73 w 95"/>
                <a:gd name="T27" fmla="*/ 8 h 95"/>
                <a:gd name="T28" fmla="*/ 64 w 95"/>
                <a:gd name="T29" fmla="*/ 4 h 95"/>
                <a:gd name="T30" fmla="*/ 56 w 95"/>
                <a:gd name="T31" fmla="*/ 1 h 95"/>
                <a:gd name="T32" fmla="*/ 46 w 95"/>
                <a:gd name="T33" fmla="*/ 0 h 95"/>
                <a:gd name="T34" fmla="*/ 36 w 95"/>
                <a:gd name="T35" fmla="*/ 1 h 95"/>
                <a:gd name="T36" fmla="*/ 28 w 95"/>
                <a:gd name="T37" fmla="*/ 4 h 95"/>
                <a:gd name="T38" fmla="*/ 20 w 95"/>
                <a:gd name="T39" fmla="*/ 9 h 95"/>
                <a:gd name="T40" fmla="*/ 14 w 95"/>
                <a:gd name="T41" fmla="*/ 15 h 95"/>
                <a:gd name="T42" fmla="*/ 9 w 95"/>
                <a:gd name="T43" fmla="*/ 20 h 95"/>
                <a:gd name="T44" fmla="*/ 4 w 95"/>
                <a:gd name="T45" fmla="*/ 31 h 95"/>
                <a:gd name="T46" fmla="*/ 1 w 95"/>
                <a:gd name="T47" fmla="*/ 38 h 95"/>
                <a:gd name="T48" fmla="*/ 0 w 95"/>
                <a:gd name="T49" fmla="*/ 47 h 95"/>
                <a:gd name="T50" fmla="*/ 2 w 95"/>
                <a:gd name="T51" fmla="*/ 57 h 95"/>
                <a:gd name="T52" fmla="*/ 5 w 95"/>
                <a:gd name="T53" fmla="*/ 67 h 95"/>
                <a:gd name="T54" fmla="*/ 9 w 95"/>
                <a:gd name="T55" fmla="*/ 74 h 95"/>
                <a:gd name="T56" fmla="*/ 14 w 95"/>
                <a:gd name="T57" fmla="*/ 81 h 95"/>
                <a:gd name="T58" fmla="*/ 22 w 95"/>
                <a:gd name="T59" fmla="*/ 87 h 95"/>
                <a:gd name="T60" fmla="*/ 31 w 95"/>
                <a:gd name="T61" fmla="*/ 91 h 95"/>
                <a:gd name="T62" fmla="*/ 39 w 95"/>
                <a:gd name="T63" fmla="*/ 94 h 95"/>
                <a:gd name="T64" fmla="*/ 47 w 95"/>
                <a:gd name="T65" fmla="*/ 94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47" y="94"/>
                  </a:moveTo>
                  <a:lnTo>
                    <a:pt x="58" y="94"/>
                  </a:lnTo>
                  <a:lnTo>
                    <a:pt x="67" y="91"/>
                  </a:lnTo>
                  <a:lnTo>
                    <a:pt x="74" y="86"/>
                  </a:lnTo>
                  <a:lnTo>
                    <a:pt x="81" y="80"/>
                  </a:lnTo>
                  <a:lnTo>
                    <a:pt x="87" y="73"/>
                  </a:lnTo>
                  <a:lnTo>
                    <a:pt x="91" y="64"/>
                  </a:lnTo>
                  <a:lnTo>
                    <a:pt x="94" y="54"/>
                  </a:lnTo>
                  <a:lnTo>
                    <a:pt x="94" y="45"/>
                  </a:lnTo>
                  <a:lnTo>
                    <a:pt x="94" y="36"/>
                  </a:lnTo>
                  <a:lnTo>
                    <a:pt x="91" y="28"/>
                  </a:lnTo>
                  <a:lnTo>
                    <a:pt x="87" y="19"/>
                  </a:lnTo>
                  <a:lnTo>
                    <a:pt x="80" y="13"/>
                  </a:lnTo>
                  <a:lnTo>
                    <a:pt x="73" y="8"/>
                  </a:lnTo>
                  <a:lnTo>
                    <a:pt x="64" y="4"/>
                  </a:lnTo>
                  <a:lnTo>
                    <a:pt x="56" y="1"/>
                  </a:lnTo>
                  <a:lnTo>
                    <a:pt x="46" y="0"/>
                  </a:lnTo>
                  <a:lnTo>
                    <a:pt x="36" y="1"/>
                  </a:lnTo>
                  <a:lnTo>
                    <a:pt x="28" y="4"/>
                  </a:lnTo>
                  <a:lnTo>
                    <a:pt x="20" y="9"/>
                  </a:lnTo>
                  <a:lnTo>
                    <a:pt x="14" y="15"/>
                  </a:lnTo>
                  <a:lnTo>
                    <a:pt x="9" y="20"/>
                  </a:lnTo>
                  <a:lnTo>
                    <a:pt x="4" y="31"/>
                  </a:lnTo>
                  <a:lnTo>
                    <a:pt x="1" y="38"/>
                  </a:lnTo>
                  <a:lnTo>
                    <a:pt x="0" y="47"/>
                  </a:lnTo>
                  <a:lnTo>
                    <a:pt x="2" y="57"/>
                  </a:lnTo>
                  <a:lnTo>
                    <a:pt x="5" y="67"/>
                  </a:lnTo>
                  <a:lnTo>
                    <a:pt x="9" y="74"/>
                  </a:lnTo>
                  <a:lnTo>
                    <a:pt x="14" y="81"/>
                  </a:lnTo>
                  <a:lnTo>
                    <a:pt x="22" y="87"/>
                  </a:lnTo>
                  <a:lnTo>
                    <a:pt x="31" y="91"/>
                  </a:lnTo>
                  <a:lnTo>
                    <a:pt x="39" y="94"/>
                  </a:lnTo>
                  <a:lnTo>
                    <a:pt x="47" y="94"/>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66" name="Freeform 61"/>
            <p:cNvSpPr>
              <a:spLocks/>
            </p:cNvSpPr>
            <p:nvPr/>
          </p:nvSpPr>
          <p:spPr bwMode="auto">
            <a:xfrm>
              <a:off x="3234" y="2363"/>
              <a:ext cx="38" cy="38"/>
            </a:xfrm>
            <a:custGeom>
              <a:avLst/>
              <a:gdLst>
                <a:gd name="T0" fmla="*/ 18 w 38"/>
                <a:gd name="T1" fmla="*/ 1 h 38"/>
                <a:gd name="T2" fmla="*/ 22 w 38"/>
                <a:gd name="T3" fmla="*/ 0 h 38"/>
                <a:gd name="T4" fmla="*/ 26 w 38"/>
                <a:gd name="T5" fmla="*/ 2 h 38"/>
                <a:gd name="T6" fmla="*/ 29 w 38"/>
                <a:gd name="T7" fmla="*/ 2 h 38"/>
                <a:gd name="T8" fmla="*/ 33 w 38"/>
                <a:gd name="T9" fmla="*/ 6 h 38"/>
                <a:gd name="T10" fmla="*/ 34 w 38"/>
                <a:gd name="T11" fmla="*/ 9 h 38"/>
                <a:gd name="T12" fmla="*/ 36 w 38"/>
                <a:gd name="T13" fmla="*/ 12 h 38"/>
                <a:gd name="T14" fmla="*/ 37 w 38"/>
                <a:gd name="T15" fmla="*/ 15 h 38"/>
                <a:gd name="T16" fmla="*/ 37 w 38"/>
                <a:gd name="T17" fmla="*/ 19 h 38"/>
                <a:gd name="T18" fmla="*/ 37 w 38"/>
                <a:gd name="T19" fmla="*/ 22 h 38"/>
                <a:gd name="T20" fmla="*/ 36 w 38"/>
                <a:gd name="T21" fmla="*/ 25 h 38"/>
                <a:gd name="T22" fmla="*/ 34 w 38"/>
                <a:gd name="T23" fmla="*/ 29 h 38"/>
                <a:gd name="T24" fmla="*/ 31 w 38"/>
                <a:gd name="T25" fmla="*/ 31 h 38"/>
                <a:gd name="T26" fmla="*/ 29 w 38"/>
                <a:gd name="T27" fmla="*/ 33 h 38"/>
                <a:gd name="T28" fmla="*/ 26 w 38"/>
                <a:gd name="T29" fmla="*/ 36 h 38"/>
                <a:gd name="T30" fmla="*/ 23 w 38"/>
                <a:gd name="T31" fmla="*/ 36 h 38"/>
                <a:gd name="T32" fmla="*/ 18 w 38"/>
                <a:gd name="T33" fmla="*/ 37 h 38"/>
                <a:gd name="T34" fmla="*/ 13 w 38"/>
                <a:gd name="T35" fmla="*/ 35 h 38"/>
                <a:gd name="T36" fmla="*/ 5 w 38"/>
                <a:gd name="T37" fmla="*/ 32 h 38"/>
                <a:gd name="T38" fmla="*/ 1 w 38"/>
                <a:gd name="T39" fmla="*/ 27 h 38"/>
                <a:gd name="T40" fmla="*/ 1 w 38"/>
                <a:gd name="T41" fmla="*/ 20 h 38"/>
                <a:gd name="T42" fmla="*/ 0 w 38"/>
                <a:gd name="T43" fmla="*/ 15 h 38"/>
                <a:gd name="T44" fmla="*/ 2 w 38"/>
                <a:gd name="T45" fmla="*/ 13 h 38"/>
                <a:gd name="T46" fmla="*/ 3 w 38"/>
                <a:gd name="T47" fmla="*/ 9 h 38"/>
                <a:gd name="T48" fmla="*/ 4 w 38"/>
                <a:gd name="T49" fmla="*/ 7 h 38"/>
                <a:gd name="T50" fmla="*/ 9 w 38"/>
                <a:gd name="T51" fmla="*/ 4 h 38"/>
                <a:gd name="T52" fmla="*/ 11 w 38"/>
                <a:gd name="T53" fmla="*/ 2 h 38"/>
                <a:gd name="T54" fmla="*/ 15 w 38"/>
                <a:gd name="T55" fmla="*/ 1 h 38"/>
                <a:gd name="T56" fmla="*/ 18 w 38"/>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38"/>
                <a:gd name="T89" fmla="*/ 38 w 38"/>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38">
                  <a:moveTo>
                    <a:pt x="18" y="1"/>
                  </a:moveTo>
                  <a:lnTo>
                    <a:pt x="22" y="0"/>
                  </a:lnTo>
                  <a:lnTo>
                    <a:pt x="26" y="2"/>
                  </a:lnTo>
                  <a:lnTo>
                    <a:pt x="29" y="2"/>
                  </a:lnTo>
                  <a:lnTo>
                    <a:pt x="33" y="6"/>
                  </a:lnTo>
                  <a:lnTo>
                    <a:pt x="34" y="9"/>
                  </a:lnTo>
                  <a:lnTo>
                    <a:pt x="36" y="12"/>
                  </a:lnTo>
                  <a:lnTo>
                    <a:pt x="37" y="15"/>
                  </a:lnTo>
                  <a:lnTo>
                    <a:pt x="37" y="19"/>
                  </a:lnTo>
                  <a:lnTo>
                    <a:pt x="37" y="22"/>
                  </a:lnTo>
                  <a:lnTo>
                    <a:pt x="36" y="25"/>
                  </a:lnTo>
                  <a:lnTo>
                    <a:pt x="34" y="29"/>
                  </a:lnTo>
                  <a:lnTo>
                    <a:pt x="31" y="31"/>
                  </a:lnTo>
                  <a:lnTo>
                    <a:pt x="29" y="33"/>
                  </a:lnTo>
                  <a:lnTo>
                    <a:pt x="26" y="36"/>
                  </a:lnTo>
                  <a:lnTo>
                    <a:pt x="23" y="36"/>
                  </a:lnTo>
                  <a:lnTo>
                    <a:pt x="18" y="37"/>
                  </a:lnTo>
                  <a:lnTo>
                    <a:pt x="13" y="35"/>
                  </a:lnTo>
                  <a:lnTo>
                    <a:pt x="5" y="32"/>
                  </a:lnTo>
                  <a:lnTo>
                    <a:pt x="1" y="27"/>
                  </a:lnTo>
                  <a:lnTo>
                    <a:pt x="1" y="20"/>
                  </a:lnTo>
                  <a:lnTo>
                    <a:pt x="0" y="15"/>
                  </a:lnTo>
                  <a:lnTo>
                    <a:pt x="2" y="13"/>
                  </a:lnTo>
                  <a:lnTo>
                    <a:pt x="3" y="9"/>
                  </a:lnTo>
                  <a:lnTo>
                    <a:pt x="4" y="7"/>
                  </a:lnTo>
                  <a:lnTo>
                    <a:pt x="9" y="4"/>
                  </a:lnTo>
                  <a:lnTo>
                    <a:pt x="11" y="2"/>
                  </a:lnTo>
                  <a:lnTo>
                    <a:pt x="15" y="1"/>
                  </a:lnTo>
                  <a:lnTo>
                    <a:pt x="18" y="1"/>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1567" name="Freeform 62"/>
            <p:cNvSpPr>
              <a:spLocks/>
            </p:cNvSpPr>
            <p:nvPr/>
          </p:nvSpPr>
          <p:spPr bwMode="auto">
            <a:xfrm>
              <a:off x="3898" y="2096"/>
              <a:ext cx="45" cy="152"/>
            </a:xfrm>
            <a:custGeom>
              <a:avLst/>
              <a:gdLst>
                <a:gd name="T0" fmla="*/ 0 w 45"/>
                <a:gd name="T1" fmla="*/ 0 h 152"/>
                <a:gd name="T2" fmla="*/ 39 w 45"/>
                <a:gd name="T3" fmla="*/ 0 h 152"/>
                <a:gd name="T4" fmla="*/ 44 w 45"/>
                <a:gd name="T5" fmla="*/ 150 h 152"/>
                <a:gd name="T6" fmla="*/ 6 w 45"/>
                <a:gd name="T7" fmla="*/ 151 h 152"/>
                <a:gd name="T8" fmla="*/ 0 w 45"/>
                <a:gd name="T9" fmla="*/ 0 h 152"/>
                <a:gd name="T10" fmla="*/ 0 60000 65536"/>
                <a:gd name="T11" fmla="*/ 0 60000 65536"/>
                <a:gd name="T12" fmla="*/ 0 60000 65536"/>
                <a:gd name="T13" fmla="*/ 0 60000 65536"/>
                <a:gd name="T14" fmla="*/ 0 60000 65536"/>
                <a:gd name="T15" fmla="*/ 0 w 45"/>
                <a:gd name="T16" fmla="*/ 0 h 152"/>
                <a:gd name="T17" fmla="*/ 45 w 45"/>
                <a:gd name="T18" fmla="*/ 152 h 152"/>
              </a:gdLst>
              <a:ahLst/>
              <a:cxnLst>
                <a:cxn ang="T10">
                  <a:pos x="T0" y="T1"/>
                </a:cxn>
                <a:cxn ang="T11">
                  <a:pos x="T2" y="T3"/>
                </a:cxn>
                <a:cxn ang="T12">
                  <a:pos x="T4" y="T5"/>
                </a:cxn>
                <a:cxn ang="T13">
                  <a:pos x="T6" y="T7"/>
                </a:cxn>
                <a:cxn ang="T14">
                  <a:pos x="T8" y="T9"/>
                </a:cxn>
              </a:cxnLst>
              <a:rect l="T15" t="T16" r="T17" b="T18"/>
              <a:pathLst>
                <a:path w="45" h="152">
                  <a:moveTo>
                    <a:pt x="0" y="0"/>
                  </a:moveTo>
                  <a:lnTo>
                    <a:pt x="39" y="0"/>
                  </a:lnTo>
                  <a:lnTo>
                    <a:pt x="44" y="150"/>
                  </a:lnTo>
                  <a:lnTo>
                    <a:pt x="6"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1568" name="Freeform 63"/>
            <p:cNvSpPr>
              <a:spLocks/>
            </p:cNvSpPr>
            <p:nvPr/>
          </p:nvSpPr>
          <p:spPr bwMode="auto">
            <a:xfrm>
              <a:off x="3943" y="2095"/>
              <a:ext cx="47" cy="151"/>
            </a:xfrm>
            <a:custGeom>
              <a:avLst/>
              <a:gdLst>
                <a:gd name="T0" fmla="*/ 0 w 47"/>
                <a:gd name="T1" fmla="*/ 1 h 151"/>
                <a:gd name="T2" fmla="*/ 39 w 47"/>
                <a:gd name="T3" fmla="*/ 0 h 151"/>
                <a:gd name="T4" fmla="*/ 46 w 47"/>
                <a:gd name="T5" fmla="*/ 149 h 151"/>
                <a:gd name="T6" fmla="*/ 7 w 47"/>
                <a:gd name="T7" fmla="*/ 150 h 151"/>
                <a:gd name="T8" fmla="*/ 0 w 47"/>
                <a:gd name="T9" fmla="*/ 1 h 151"/>
                <a:gd name="T10" fmla="*/ 0 60000 65536"/>
                <a:gd name="T11" fmla="*/ 0 60000 65536"/>
                <a:gd name="T12" fmla="*/ 0 60000 65536"/>
                <a:gd name="T13" fmla="*/ 0 60000 65536"/>
                <a:gd name="T14" fmla="*/ 0 60000 65536"/>
                <a:gd name="T15" fmla="*/ 0 w 47"/>
                <a:gd name="T16" fmla="*/ 0 h 151"/>
                <a:gd name="T17" fmla="*/ 47 w 47"/>
                <a:gd name="T18" fmla="*/ 151 h 151"/>
              </a:gdLst>
              <a:ahLst/>
              <a:cxnLst>
                <a:cxn ang="T10">
                  <a:pos x="T0" y="T1"/>
                </a:cxn>
                <a:cxn ang="T11">
                  <a:pos x="T2" y="T3"/>
                </a:cxn>
                <a:cxn ang="T12">
                  <a:pos x="T4" y="T5"/>
                </a:cxn>
                <a:cxn ang="T13">
                  <a:pos x="T6" y="T7"/>
                </a:cxn>
                <a:cxn ang="T14">
                  <a:pos x="T8" y="T9"/>
                </a:cxn>
              </a:cxnLst>
              <a:rect l="T15" t="T16" r="T17" b="T18"/>
              <a:pathLst>
                <a:path w="47" h="151">
                  <a:moveTo>
                    <a:pt x="0" y="1"/>
                  </a:moveTo>
                  <a:lnTo>
                    <a:pt x="39" y="0"/>
                  </a:lnTo>
                  <a:lnTo>
                    <a:pt x="46" y="149"/>
                  </a:lnTo>
                  <a:lnTo>
                    <a:pt x="7" y="150"/>
                  </a:lnTo>
                  <a:lnTo>
                    <a:pt x="0"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1569" name="Freeform 64"/>
            <p:cNvSpPr>
              <a:spLocks/>
            </p:cNvSpPr>
            <p:nvPr/>
          </p:nvSpPr>
          <p:spPr bwMode="auto">
            <a:xfrm>
              <a:off x="3984" y="2091"/>
              <a:ext cx="45" cy="151"/>
            </a:xfrm>
            <a:custGeom>
              <a:avLst/>
              <a:gdLst>
                <a:gd name="T0" fmla="*/ 0 w 45"/>
                <a:gd name="T1" fmla="*/ 0 h 151"/>
                <a:gd name="T2" fmla="*/ 38 w 45"/>
                <a:gd name="T3" fmla="*/ 1 h 151"/>
                <a:gd name="T4" fmla="*/ 44 w 45"/>
                <a:gd name="T5" fmla="*/ 150 h 151"/>
                <a:gd name="T6" fmla="*/ 5 w 45"/>
                <a:gd name="T7" fmla="*/ 149 h 151"/>
                <a:gd name="T8" fmla="*/ 0 w 45"/>
                <a:gd name="T9" fmla="*/ 0 h 151"/>
                <a:gd name="T10" fmla="*/ 0 60000 65536"/>
                <a:gd name="T11" fmla="*/ 0 60000 65536"/>
                <a:gd name="T12" fmla="*/ 0 60000 65536"/>
                <a:gd name="T13" fmla="*/ 0 60000 65536"/>
                <a:gd name="T14" fmla="*/ 0 60000 65536"/>
                <a:gd name="T15" fmla="*/ 0 w 45"/>
                <a:gd name="T16" fmla="*/ 0 h 151"/>
                <a:gd name="T17" fmla="*/ 45 w 45"/>
                <a:gd name="T18" fmla="*/ 151 h 151"/>
              </a:gdLst>
              <a:ahLst/>
              <a:cxnLst>
                <a:cxn ang="T10">
                  <a:pos x="T0" y="T1"/>
                </a:cxn>
                <a:cxn ang="T11">
                  <a:pos x="T2" y="T3"/>
                </a:cxn>
                <a:cxn ang="T12">
                  <a:pos x="T4" y="T5"/>
                </a:cxn>
                <a:cxn ang="T13">
                  <a:pos x="T6" y="T7"/>
                </a:cxn>
                <a:cxn ang="T14">
                  <a:pos x="T8" y="T9"/>
                </a:cxn>
              </a:cxnLst>
              <a:rect l="T15" t="T16" r="T17" b="T18"/>
              <a:pathLst>
                <a:path w="45" h="151">
                  <a:moveTo>
                    <a:pt x="0" y="0"/>
                  </a:moveTo>
                  <a:lnTo>
                    <a:pt x="38" y="1"/>
                  </a:lnTo>
                  <a:lnTo>
                    <a:pt x="44" y="150"/>
                  </a:lnTo>
                  <a:lnTo>
                    <a:pt x="5"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a:p>
          </p:txBody>
        </p:sp>
      </p:grpSp>
      <p:sp>
        <p:nvSpPr>
          <p:cNvPr id="77892" name="Rectangle 68"/>
          <p:cNvSpPr>
            <a:spLocks noChangeArrowheads="1"/>
          </p:cNvSpPr>
          <p:nvPr/>
        </p:nvSpPr>
        <p:spPr bwMode="auto">
          <a:xfrm>
            <a:off x="7020272" y="3212976"/>
            <a:ext cx="1017908"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rPr>
              <a:t>Flight</a:t>
            </a:r>
          </a:p>
        </p:txBody>
      </p:sp>
      <p:sp>
        <p:nvSpPr>
          <p:cNvPr id="77893" name="Rectangle 69"/>
          <p:cNvSpPr>
            <a:spLocks noChangeArrowheads="1"/>
          </p:cNvSpPr>
          <p:nvPr/>
        </p:nvSpPr>
        <p:spPr bwMode="auto">
          <a:xfrm>
            <a:off x="7092280" y="3789040"/>
            <a:ext cx="831960"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rPr>
              <a:t>p</a:t>
            </a:r>
            <a:r>
              <a:rPr lang="en-GB" sz="2400" b="1" dirty="0" smtClean="0">
                <a:solidFill>
                  <a:srgbClr val="FAFD00"/>
                </a:solidFill>
              </a:rPr>
              <a:t>ath</a:t>
            </a:r>
            <a:endParaRPr lang="en-GB" sz="2400" b="1" dirty="0">
              <a:solidFill>
                <a:srgbClr val="FAFD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827"/>
                                        </p:tgtEl>
                                        <p:attrNameLst>
                                          <p:attrName>style.visibility</p:attrName>
                                        </p:attrNameLst>
                                      </p:cBhvr>
                                      <p:to>
                                        <p:strVal val="visible"/>
                                      </p:to>
                                    </p:set>
                                    <p:anim calcmode="lin" valueType="num">
                                      <p:cBhvr additive="base">
                                        <p:cTn id="11" dur="2000" fill="hold"/>
                                        <p:tgtEl>
                                          <p:spTgt spid="77827"/>
                                        </p:tgtEl>
                                        <p:attrNameLst>
                                          <p:attrName>ppt_x</p:attrName>
                                        </p:attrNameLst>
                                      </p:cBhvr>
                                      <p:tavLst>
                                        <p:tav tm="0">
                                          <p:val>
                                            <p:strVal val="1+#ppt_w/2"/>
                                          </p:val>
                                        </p:tav>
                                        <p:tav tm="100000">
                                          <p:val>
                                            <p:strVal val="#ppt_x"/>
                                          </p:val>
                                        </p:tav>
                                      </p:tavLst>
                                    </p:anim>
                                    <p:anim calcmode="lin" valueType="num">
                                      <p:cBhvr additive="base">
                                        <p:cTn id="12" dur="2000" fill="hold"/>
                                        <p:tgtEl>
                                          <p:spTgt spid="778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7892"/>
                                        </p:tgtEl>
                                        <p:attrNameLst>
                                          <p:attrName>style.visibility</p:attrName>
                                        </p:attrNameLst>
                                      </p:cBhvr>
                                      <p:to>
                                        <p:strVal val="visible"/>
                                      </p:to>
                                    </p:set>
                                    <p:anim calcmode="lin" valueType="num">
                                      <p:cBhvr additive="base">
                                        <p:cTn id="15" dur="3000" fill="hold"/>
                                        <p:tgtEl>
                                          <p:spTgt spid="77892"/>
                                        </p:tgtEl>
                                        <p:attrNameLst>
                                          <p:attrName>ppt_x</p:attrName>
                                        </p:attrNameLst>
                                      </p:cBhvr>
                                      <p:tavLst>
                                        <p:tav tm="0">
                                          <p:val>
                                            <p:strVal val="1+#ppt_w/2"/>
                                          </p:val>
                                        </p:tav>
                                        <p:tav tm="100000">
                                          <p:val>
                                            <p:strVal val="#ppt_x"/>
                                          </p:val>
                                        </p:tav>
                                      </p:tavLst>
                                    </p:anim>
                                    <p:anim calcmode="lin" valueType="num">
                                      <p:cBhvr additive="base">
                                        <p:cTn id="16" dur="3000" fill="hold"/>
                                        <p:tgtEl>
                                          <p:spTgt spid="7789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7893"/>
                                        </p:tgtEl>
                                        <p:attrNameLst>
                                          <p:attrName>style.visibility</p:attrName>
                                        </p:attrNameLst>
                                      </p:cBhvr>
                                      <p:to>
                                        <p:strVal val="visible"/>
                                      </p:to>
                                    </p:set>
                                    <p:anim calcmode="lin" valueType="num">
                                      <p:cBhvr additive="base">
                                        <p:cTn id="19" dur="3000" fill="hold"/>
                                        <p:tgtEl>
                                          <p:spTgt spid="77893"/>
                                        </p:tgtEl>
                                        <p:attrNameLst>
                                          <p:attrName>ppt_x</p:attrName>
                                        </p:attrNameLst>
                                      </p:cBhvr>
                                      <p:tavLst>
                                        <p:tav tm="0">
                                          <p:val>
                                            <p:strVal val="1+#ppt_w/2"/>
                                          </p:val>
                                        </p:tav>
                                        <p:tav tm="100000">
                                          <p:val>
                                            <p:strVal val="#ppt_x"/>
                                          </p:val>
                                        </p:tav>
                                      </p:tavLst>
                                    </p:anim>
                                    <p:anim calcmode="lin" valueType="num">
                                      <p:cBhvr additive="base">
                                        <p:cTn id="20" dur="3000" fill="hold"/>
                                        <p:tgtEl>
                                          <p:spTgt spid="778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77892"/>
                                        </p:tgtEl>
                                      </p:cBhvr>
                                    </p:animEffect>
                                    <p:set>
                                      <p:cBhvr>
                                        <p:cTn id="25" dur="1" fill="hold">
                                          <p:stCondLst>
                                            <p:cond delay="1999"/>
                                          </p:stCondLst>
                                        </p:cTn>
                                        <p:tgtEl>
                                          <p:spTgt spid="7789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77893"/>
                                        </p:tgtEl>
                                      </p:cBhvr>
                                    </p:animEffect>
                                    <p:set>
                                      <p:cBhvr>
                                        <p:cTn id="28" dur="1" fill="hold">
                                          <p:stCondLst>
                                            <p:cond delay="1999"/>
                                          </p:stCondLst>
                                        </p:cTn>
                                        <p:tgtEl>
                                          <p:spTgt spid="7789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77827"/>
                                        </p:tgtEl>
                                      </p:cBhvr>
                                    </p:animEffect>
                                    <p:set>
                                      <p:cBhvr>
                                        <p:cTn id="31" dur="1" fill="hold">
                                          <p:stCondLst>
                                            <p:cond delay="1999"/>
                                          </p:stCondLst>
                                        </p:cTn>
                                        <p:tgtEl>
                                          <p:spTgt spid="77827"/>
                                        </p:tgtEl>
                                        <p:attrNameLst>
                                          <p:attrName>style.visibility</p:attrName>
                                        </p:attrNameLst>
                                      </p:cBhvr>
                                      <p:to>
                                        <p:strVal val="hidden"/>
                                      </p:to>
                                    </p:set>
                                  </p:childTnLst>
                                </p:cTn>
                              </p:par>
                              <p:par>
                                <p:cTn id="32" presetID="8" presetClass="emph" presetSubtype="0" fill="hold" nodeType="withEffect">
                                  <p:stCondLst>
                                    <p:cond delay="0"/>
                                  </p:stCondLst>
                                  <p:childTnLst>
                                    <p:animRot by="1200000">
                                      <p:cBhvr>
                                        <p:cTn id="33" dur="2000" fill="hold"/>
                                        <p:tgtEl>
                                          <p:spTgt spid="2"/>
                                        </p:tgtEl>
                                        <p:attrNameLst>
                                          <p:attrName>r</p:attrName>
                                        </p:attrNameLst>
                                      </p:cBhvr>
                                    </p:animRot>
                                  </p:childTnLst>
                                </p:cTn>
                              </p:par>
                            </p:childTnLst>
                          </p:cTn>
                        </p:par>
                        <p:par>
                          <p:cTn id="34" fill="hold">
                            <p:stCondLst>
                              <p:cond delay="2000"/>
                            </p:stCondLst>
                            <p:childTnLst>
                              <p:par>
                                <p:cTn id="35" presetID="8" presetClass="emph" presetSubtype="0" fill="hold" nodeType="afterEffect">
                                  <p:stCondLst>
                                    <p:cond delay="0"/>
                                  </p:stCondLst>
                                  <p:childTnLst>
                                    <p:animRot by="-2400000">
                                      <p:cBhvr>
                                        <p:cTn id="36" dur="2000" fill="hold"/>
                                        <p:tgtEl>
                                          <p:spTgt spid="2"/>
                                        </p:tgtEl>
                                        <p:attrNameLst>
                                          <p:attrName>r</p:attrName>
                                        </p:attrNameLst>
                                      </p:cBhvr>
                                    </p:animRot>
                                  </p:childTnLst>
                                </p:cTn>
                              </p:par>
                            </p:childTnLst>
                          </p:cTn>
                        </p:par>
                        <p:par>
                          <p:cTn id="37" fill="hold">
                            <p:stCondLst>
                              <p:cond delay="4000"/>
                            </p:stCondLst>
                            <p:childTnLst>
                              <p:par>
                                <p:cTn id="38" presetID="8" presetClass="emph" presetSubtype="0" fill="hold" nodeType="afterEffect">
                                  <p:stCondLst>
                                    <p:cond delay="0"/>
                                  </p:stCondLst>
                                  <p:childTnLst>
                                    <p:animRot by="2400000">
                                      <p:cBhvr>
                                        <p:cTn id="39" dur="2000" fill="hold"/>
                                        <p:tgtEl>
                                          <p:spTgt spid="2"/>
                                        </p:tgtEl>
                                        <p:attrNameLst>
                                          <p:attrName>r</p:attrName>
                                        </p:attrNameLst>
                                      </p:cBhvr>
                                    </p:animRot>
                                  </p:childTnLst>
                                </p:cTn>
                              </p:par>
                            </p:childTnLst>
                          </p:cTn>
                        </p:par>
                        <p:par>
                          <p:cTn id="40" fill="hold">
                            <p:stCondLst>
                              <p:cond delay="6000"/>
                            </p:stCondLst>
                            <p:childTnLst>
                              <p:par>
                                <p:cTn id="41" presetID="8" presetClass="emph" presetSubtype="0" fill="hold" nodeType="afterEffect">
                                  <p:stCondLst>
                                    <p:cond delay="0"/>
                                  </p:stCondLst>
                                  <p:childTnLst>
                                    <p:animRot by="-2400000">
                                      <p:cBhvr>
                                        <p:cTn id="42" dur="2000" fill="hold"/>
                                        <p:tgtEl>
                                          <p:spTgt spid="2"/>
                                        </p:tgtEl>
                                        <p:attrNameLst>
                                          <p:attrName>r</p:attrName>
                                        </p:attrNameLst>
                                      </p:cBhvr>
                                    </p:animRot>
                                  </p:childTnLst>
                                </p:cTn>
                              </p:par>
                            </p:childTnLst>
                          </p:cTn>
                        </p:par>
                        <p:par>
                          <p:cTn id="43" fill="hold">
                            <p:stCondLst>
                              <p:cond delay="8000"/>
                            </p:stCondLst>
                            <p:childTnLst>
                              <p:par>
                                <p:cTn id="44" presetID="8" presetClass="emph" presetSubtype="0" fill="hold" nodeType="afterEffect">
                                  <p:stCondLst>
                                    <p:cond delay="0"/>
                                  </p:stCondLst>
                                  <p:childTnLst>
                                    <p:animRot by="1200000">
                                      <p:cBhvr>
                                        <p:cTn id="45"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7" grpId="1" animBg="1"/>
      <p:bldP spid="77892" grpId="0"/>
      <p:bldP spid="77892" grpId="1"/>
      <p:bldP spid="77893" grpId="0"/>
      <p:bldP spid="7789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104452">
            <a:off x="2051050" y="3141663"/>
            <a:ext cx="4892675" cy="1730375"/>
            <a:chOff x="1308" y="1997"/>
            <a:chExt cx="3082" cy="1090"/>
          </a:xfrm>
        </p:grpSpPr>
        <p:sp>
          <p:nvSpPr>
            <p:cNvPr id="23556" name="Freeform 3"/>
            <p:cNvSpPr>
              <a:spLocks/>
            </p:cNvSpPr>
            <p:nvPr/>
          </p:nvSpPr>
          <p:spPr bwMode="auto">
            <a:xfrm>
              <a:off x="2696" y="2685"/>
              <a:ext cx="49" cy="63"/>
            </a:xfrm>
            <a:custGeom>
              <a:avLst/>
              <a:gdLst>
                <a:gd name="T0" fmla="*/ 11 w 49"/>
                <a:gd name="T1" fmla="*/ 0 h 63"/>
                <a:gd name="T2" fmla="*/ 1 w 49"/>
                <a:gd name="T3" fmla="*/ 35 h 63"/>
                <a:gd name="T4" fmla="*/ 0 w 49"/>
                <a:gd name="T5" fmla="*/ 40 h 63"/>
                <a:gd name="T6" fmla="*/ 0 w 49"/>
                <a:gd name="T7" fmla="*/ 44 h 63"/>
                <a:gd name="T8" fmla="*/ 1 w 49"/>
                <a:gd name="T9" fmla="*/ 49 h 63"/>
                <a:gd name="T10" fmla="*/ 2 w 49"/>
                <a:gd name="T11" fmla="*/ 51 h 63"/>
                <a:gd name="T12" fmla="*/ 4 w 49"/>
                <a:gd name="T13" fmla="*/ 55 h 63"/>
                <a:gd name="T14" fmla="*/ 6 w 49"/>
                <a:gd name="T15" fmla="*/ 57 h 63"/>
                <a:gd name="T16" fmla="*/ 9 w 49"/>
                <a:gd name="T17" fmla="*/ 60 h 63"/>
                <a:gd name="T18" fmla="*/ 12 w 49"/>
                <a:gd name="T19" fmla="*/ 61 h 63"/>
                <a:gd name="T20" fmla="*/ 16 w 49"/>
                <a:gd name="T21" fmla="*/ 62 h 63"/>
                <a:gd name="T22" fmla="*/ 18 w 49"/>
                <a:gd name="T23" fmla="*/ 62 h 63"/>
                <a:gd name="T24" fmla="*/ 21 w 49"/>
                <a:gd name="T25" fmla="*/ 61 h 63"/>
                <a:gd name="T26" fmla="*/ 26 w 49"/>
                <a:gd name="T27" fmla="*/ 60 h 63"/>
                <a:gd name="T28" fmla="*/ 28 w 49"/>
                <a:gd name="T29" fmla="*/ 58 h 63"/>
                <a:gd name="T30" fmla="*/ 31 w 49"/>
                <a:gd name="T31" fmla="*/ 56 h 63"/>
                <a:gd name="T32" fmla="*/ 34 w 49"/>
                <a:gd name="T33" fmla="*/ 52 h 63"/>
                <a:gd name="T34" fmla="*/ 37 w 49"/>
                <a:gd name="T35" fmla="*/ 47 h 63"/>
                <a:gd name="T36" fmla="*/ 48 w 49"/>
                <a:gd name="T37" fmla="*/ 30 h 63"/>
                <a:gd name="T38" fmla="*/ 11 w 49"/>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63"/>
                <a:gd name="T62" fmla="*/ 49 w 49"/>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63">
                  <a:moveTo>
                    <a:pt x="11" y="0"/>
                  </a:moveTo>
                  <a:lnTo>
                    <a:pt x="1" y="35"/>
                  </a:lnTo>
                  <a:lnTo>
                    <a:pt x="0" y="40"/>
                  </a:lnTo>
                  <a:lnTo>
                    <a:pt x="0" y="44"/>
                  </a:lnTo>
                  <a:lnTo>
                    <a:pt x="1" y="49"/>
                  </a:lnTo>
                  <a:lnTo>
                    <a:pt x="2" y="51"/>
                  </a:lnTo>
                  <a:lnTo>
                    <a:pt x="4" y="55"/>
                  </a:lnTo>
                  <a:lnTo>
                    <a:pt x="6" y="57"/>
                  </a:lnTo>
                  <a:lnTo>
                    <a:pt x="9" y="60"/>
                  </a:lnTo>
                  <a:lnTo>
                    <a:pt x="12" y="61"/>
                  </a:lnTo>
                  <a:lnTo>
                    <a:pt x="16" y="62"/>
                  </a:lnTo>
                  <a:lnTo>
                    <a:pt x="18" y="62"/>
                  </a:lnTo>
                  <a:lnTo>
                    <a:pt x="21" y="61"/>
                  </a:lnTo>
                  <a:lnTo>
                    <a:pt x="26" y="60"/>
                  </a:lnTo>
                  <a:lnTo>
                    <a:pt x="28" y="58"/>
                  </a:lnTo>
                  <a:lnTo>
                    <a:pt x="31" y="56"/>
                  </a:lnTo>
                  <a:lnTo>
                    <a:pt x="34" y="52"/>
                  </a:lnTo>
                  <a:lnTo>
                    <a:pt x="37" y="47"/>
                  </a:lnTo>
                  <a:lnTo>
                    <a:pt x="48" y="30"/>
                  </a:lnTo>
                  <a:lnTo>
                    <a:pt x="11" y="0"/>
                  </a:lnTo>
                </a:path>
              </a:pathLst>
            </a:custGeom>
            <a:solidFill>
              <a:srgbClr val="FFFFCC"/>
            </a:solidFill>
            <a:ln w="12700" cap="rnd" cmpd="sng">
              <a:noFill/>
              <a:prstDash val="solid"/>
              <a:round/>
              <a:headEnd type="none" w="med" len="med"/>
              <a:tailEnd type="none" w="med" len="med"/>
            </a:ln>
          </p:spPr>
          <p:txBody>
            <a:bodyPr/>
            <a:lstStyle/>
            <a:p>
              <a:endParaRPr lang="en-GB"/>
            </a:p>
          </p:txBody>
        </p:sp>
        <p:sp>
          <p:nvSpPr>
            <p:cNvPr id="23557" name="Freeform 4"/>
            <p:cNvSpPr>
              <a:spLocks/>
            </p:cNvSpPr>
            <p:nvPr/>
          </p:nvSpPr>
          <p:spPr bwMode="auto">
            <a:xfrm>
              <a:off x="2694" y="2685"/>
              <a:ext cx="59" cy="74"/>
            </a:xfrm>
            <a:custGeom>
              <a:avLst/>
              <a:gdLst>
                <a:gd name="T0" fmla="*/ 13 w 59"/>
                <a:gd name="T1" fmla="*/ 0 h 74"/>
                <a:gd name="T2" fmla="*/ 1 w 59"/>
                <a:gd name="T3" fmla="*/ 41 h 74"/>
                <a:gd name="T4" fmla="*/ 2 w 59"/>
                <a:gd name="T5" fmla="*/ 47 h 74"/>
                <a:gd name="T6" fmla="*/ 0 w 59"/>
                <a:gd name="T7" fmla="*/ 52 h 74"/>
                <a:gd name="T8" fmla="*/ 2 w 59"/>
                <a:gd name="T9" fmla="*/ 57 h 74"/>
                <a:gd name="T10" fmla="*/ 4 w 59"/>
                <a:gd name="T11" fmla="*/ 61 h 74"/>
                <a:gd name="T12" fmla="*/ 5 w 59"/>
                <a:gd name="T13" fmla="*/ 64 h 74"/>
                <a:gd name="T14" fmla="*/ 8 w 59"/>
                <a:gd name="T15" fmla="*/ 67 h 74"/>
                <a:gd name="T16" fmla="*/ 11 w 59"/>
                <a:gd name="T17" fmla="*/ 70 h 74"/>
                <a:gd name="T18" fmla="*/ 15 w 59"/>
                <a:gd name="T19" fmla="*/ 71 h 74"/>
                <a:gd name="T20" fmla="*/ 19 w 59"/>
                <a:gd name="T21" fmla="*/ 73 h 74"/>
                <a:gd name="T22" fmla="*/ 23 w 59"/>
                <a:gd name="T23" fmla="*/ 72 h 74"/>
                <a:gd name="T24" fmla="*/ 27 w 59"/>
                <a:gd name="T25" fmla="*/ 72 h 74"/>
                <a:gd name="T26" fmla="*/ 32 w 59"/>
                <a:gd name="T27" fmla="*/ 71 h 74"/>
                <a:gd name="T28" fmla="*/ 34 w 59"/>
                <a:gd name="T29" fmla="*/ 69 h 74"/>
                <a:gd name="T30" fmla="*/ 37 w 59"/>
                <a:gd name="T31" fmla="*/ 65 h 74"/>
                <a:gd name="T32" fmla="*/ 41 w 59"/>
                <a:gd name="T33" fmla="*/ 61 h 74"/>
                <a:gd name="T34" fmla="*/ 45 w 59"/>
                <a:gd name="T35" fmla="*/ 57 h 74"/>
                <a:gd name="T36" fmla="*/ 58 w 59"/>
                <a:gd name="T37" fmla="*/ 37 h 74"/>
                <a:gd name="T38" fmla="*/ 13 w 59"/>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74"/>
                <a:gd name="T62" fmla="*/ 59 w 5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74">
                  <a:moveTo>
                    <a:pt x="13" y="0"/>
                  </a:moveTo>
                  <a:lnTo>
                    <a:pt x="1" y="41"/>
                  </a:lnTo>
                  <a:lnTo>
                    <a:pt x="2" y="47"/>
                  </a:lnTo>
                  <a:lnTo>
                    <a:pt x="0" y="52"/>
                  </a:lnTo>
                  <a:lnTo>
                    <a:pt x="2" y="57"/>
                  </a:lnTo>
                  <a:lnTo>
                    <a:pt x="4" y="61"/>
                  </a:lnTo>
                  <a:lnTo>
                    <a:pt x="5" y="64"/>
                  </a:lnTo>
                  <a:lnTo>
                    <a:pt x="8" y="67"/>
                  </a:lnTo>
                  <a:lnTo>
                    <a:pt x="11" y="70"/>
                  </a:lnTo>
                  <a:lnTo>
                    <a:pt x="15" y="71"/>
                  </a:lnTo>
                  <a:lnTo>
                    <a:pt x="19" y="73"/>
                  </a:lnTo>
                  <a:lnTo>
                    <a:pt x="23" y="72"/>
                  </a:lnTo>
                  <a:lnTo>
                    <a:pt x="27" y="72"/>
                  </a:lnTo>
                  <a:lnTo>
                    <a:pt x="32" y="71"/>
                  </a:lnTo>
                  <a:lnTo>
                    <a:pt x="34" y="69"/>
                  </a:lnTo>
                  <a:lnTo>
                    <a:pt x="37" y="65"/>
                  </a:lnTo>
                  <a:lnTo>
                    <a:pt x="41" y="61"/>
                  </a:lnTo>
                  <a:lnTo>
                    <a:pt x="45" y="57"/>
                  </a:lnTo>
                  <a:lnTo>
                    <a:pt x="58" y="37"/>
                  </a:lnTo>
                  <a:lnTo>
                    <a:pt x="13"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58" name="Freeform 5"/>
            <p:cNvSpPr>
              <a:spLocks/>
            </p:cNvSpPr>
            <p:nvPr/>
          </p:nvSpPr>
          <p:spPr bwMode="auto">
            <a:xfrm>
              <a:off x="2777" y="2493"/>
              <a:ext cx="144" cy="143"/>
            </a:xfrm>
            <a:custGeom>
              <a:avLst/>
              <a:gdLst>
                <a:gd name="T0" fmla="*/ 57 w 144"/>
                <a:gd name="T1" fmla="*/ 140 h 143"/>
                <a:gd name="T2" fmla="*/ 72 w 144"/>
                <a:gd name="T3" fmla="*/ 142 h 143"/>
                <a:gd name="T4" fmla="*/ 85 w 144"/>
                <a:gd name="T5" fmla="*/ 142 h 143"/>
                <a:gd name="T6" fmla="*/ 99 w 144"/>
                <a:gd name="T7" fmla="*/ 138 h 143"/>
                <a:gd name="T8" fmla="*/ 111 w 144"/>
                <a:gd name="T9" fmla="*/ 131 h 143"/>
                <a:gd name="T10" fmla="*/ 122 w 144"/>
                <a:gd name="T11" fmla="*/ 123 h 143"/>
                <a:gd name="T12" fmla="*/ 129 w 144"/>
                <a:gd name="T13" fmla="*/ 112 h 143"/>
                <a:gd name="T14" fmla="*/ 138 w 144"/>
                <a:gd name="T15" fmla="*/ 101 h 143"/>
                <a:gd name="T16" fmla="*/ 143 w 144"/>
                <a:gd name="T17" fmla="*/ 86 h 143"/>
                <a:gd name="T18" fmla="*/ 143 w 144"/>
                <a:gd name="T19" fmla="*/ 72 h 143"/>
                <a:gd name="T20" fmla="*/ 143 w 144"/>
                <a:gd name="T21" fmla="*/ 58 h 143"/>
                <a:gd name="T22" fmla="*/ 139 w 144"/>
                <a:gd name="T23" fmla="*/ 45 h 143"/>
                <a:gd name="T24" fmla="*/ 133 w 144"/>
                <a:gd name="T25" fmla="*/ 34 h 143"/>
                <a:gd name="T26" fmla="*/ 125 w 144"/>
                <a:gd name="T27" fmla="*/ 21 h 143"/>
                <a:gd name="T28" fmla="*/ 114 w 144"/>
                <a:gd name="T29" fmla="*/ 13 h 143"/>
                <a:gd name="T30" fmla="*/ 101 w 144"/>
                <a:gd name="T31" fmla="*/ 6 h 143"/>
                <a:gd name="T32" fmla="*/ 87 w 144"/>
                <a:gd name="T33" fmla="*/ 2 h 143"/>
                <a:gd name="T34" fmla="*/ 73 w 144"/>
                <a:gd name="T35" fmla="*/ 0 h 143"/>
                <a:gd name="T36" fmla="*/ 60 w 144"/>
                <a:gd name="T37" fmla="*/ 0 h 143"/>
                <a:gd name="T38" fmla="*/ 46 w 144"/>
                <a:gd name="T39" fmla="*/ 5 h 143"/>
                <a:gd name="T40" fmla="*/ 35 w 144"/>
                <a:gd name="T41" fmla="*/ 10 h 143"/>
                <a:gd name="T42" fmla="*/ 23 w 144"/>
                <a:gd name="T43" fmla="*/ 18 h 143"/>
                <a:gd name="T44" fmla="*/ 14 w 144"/>
                <a:gd name="T45" fmla="*/ 30 h 143"/>
                <a:gd name="T46" fmla="*/ 7 w 144"/>
                <a:gd name="T47" fmla="*/ 41 h 143"/>
                <a:gd name="T48" fmla="*/ 2 w 144"/>
                <a:gd name="T49" fmla="*/ 56 h 143"/>
                <a:gd name="T50" fmla="*/ 0 w 144"/>
                <a:gd name="T51" fmla="*/ 71 h 143"/>
                <a:gd name="T52" fmla="*/ 2 w 144"/>
                <a:gd name="T53" fmla="*/ 84 h 143"/>
                <a:gd name="T54" fmla="*/ 6 w 144"/>
                <a:gd name="T55" fmla="*/ 97 h 143"/>
                <a:gd name="T56" fmla="*/ 12 w 144"/>
                <a:gd name="T57" fmla="*/ 109 h 143"/>
                <a:gd name="T58" fmla="*/ 20 w 144"/>
                <a:gd name="T59" fmla="*/ 121 h 143"/>
                <a:gd name="T60" fmla="*/ 31 w 144"/>
                <a:gd name="T61" fmla="*/ 129 h 143"/>
                <a:gd name="T62" fmla="*/ 43 w 144"/>
                <a:gd name="T63" fmla="*/ 13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0" y="139"/>
                  </a:moveTo>
                  <a:lnTo>
                    <a:pt x="57" y="140"/>
                  </a:lnTo>
                  <a:lnTo>
                    <a:pt x="64" y="142"/>
                  </a:lnTo>
                  <a:lnTo>
                    <a:pt x="72" y="142"/>
                  </a:lnTo>
                  <a:lnTo>
                    <a:pt x="78" y="142"/>
                  </a:lnTo>
                  <a:lnTo>
                    <a:pt x="85" y="142"/>
                  </a:lnTo>
                  <a:lnTo>
                    <a:pt x="92" y="139"/>
                  </a:lnTo>
                  <a:lnTo>
                    <a:pt x="99" y="138"/>
                  </a:lnTo>
                  <a:lnTo>
                    <a:pt x="105" y="134"/>
                  </a:lnTo>
                  <a:lnTo>
                    <a:pt x="111" y="131"/>
                  </a:lnTo>
                  <a:lnTo>
                    <a:pt x="117" y="127"/>
                  </a:lnTo>
                  <a:lnTo>
                    <a:pt x="122" y="123"/>
                  </a:lnTo>
                  <a:lnTo>
                    <a:pt x="126" y="118"/>
                  </a:lnTo>
                  <a:lnTo>
                    <a:pt x="129" y="112"/>
                  </a:lnTo>
                  <a:lnTo>
                    <a:pt x="134" y="107"/>
                  </a:lnTo>
                  <a:lnTo>
                    <a:pt x="138" y="101"/>
                  </a:lnTo>
                  <a:lnTo>
                    <a:pt x="140" y="94"/>
                  </a:lnTo>
                  <a:lnTo>
                    <a:pt x="143" y="86"/>
                  </a:lnTo>
                  <a:lnTo>
                    <a:pt x="143" y="79"/>
                  </a:lnTo>
                  <a:lnTo>
                    <a:pt x="143" y="72"/>
                  </a:lnTo>
                  <a:lnTo>
                    <a:pt x="143" y="65"/>
                  </a:lnTo>
                  <a:lnTo>
                    <a:pt x="143" y="58"/>
                  </a:lnTo>
                  <a:lnTo>
                    <a:pt x="142" y="52"/>
                  </a:lnTo>
                  <a:lnTo>
                    <a:pt x="139" y="45"/>
                  </a:lnTo>
                  <a:lnTo>
                    <a:pt x="137" y="39"/>
                  </a:lnTo>
                  <a:lnTo>
                    <a:pt x="133" y="34"/>
                  </a:lnTo>
                  <a:lnTo>
                    <a:pt x="129" y="27"/>
                  </a:lnTo>
                  <a:lnTo>
                    <a:pt x="125" y="21"/>
                  </a:lnTo>
                  <a:lnTo>
                    <a:pt x="119" y="18"/>
                  </a:lnTo>
                  <a:lnTo>
                    <a:pt x="114" y="13"/>
                  </a:lnTo>
                  <a:lnTo>
                    <a:pt x="108" y="10"/>
                  </a:lnTo>
                  <a:lnTo>
                    <a:pt x="101" y="6"/>
                  </a:lnTo>
                  <a:lnTo>
                    <a:pt x="95" y="3"/>
                  </a:lnTo>
                  <a:lnTo>
                    <a:pt x="87" y="2"/>
                  </a:lnTo>
                  <a:lnTo>
                    <a:pt x="80" y="0"/>
                  </a:lnTo>
                  <a:lnTo>
                    <a:pt x="73" y="0"/>
                  </a:lnTo>
                  <a:lnTo>
                    <a:pt x="67" y="0"/>
                  </a:lnTo>
                  <a:lnTo>
                    <a:pt x="60" y="0"/>
                  </a:lnTo>
                  <a:lnTo>
                    <a:pt x="53" y="3"/>
                  </a:lnTo>
                  <a:lnTo>
                    <a:pt x="46" y="5"/>
                  </a:lnTo>
                  <a:lnTo>
                    <a:pt x="40" y="8"/>
                  </a:lnTo>
                  <a:lnTo>
                    <a:pt x="35" y="10"/>
                  </a:lnTo>
                  <a:lnTo>
                    <a:pt x="28" y="15"/>
                  </a:lnTo>
                  <a:lnTo>
                    <a:pt x="23" y="18"/>
                  </a:lnTo>
                  <a:lnTo>
                    <a:pt x="18" y="25"/>
                  </a:lnTo>
                  <a:lnTo>
                    <a:pt x="14" y="30"/>
                  </a:lnTo>
                  <a:lnTo>
                    <a:pt x="10" y="36"/>
                  </a:lnTo>
                  <a:lnTo>
                    <a:pt x="7" y="41"/>
                  </a:lnTo>
                  <a:lnTo>
                    <a:pt x="4" y="49"/>
                  </a:lnTo>
                  <a:lnTo>
                    <a:pt x="2" y="56"/>
                  </a:lnTo>
                  <a:lnTo>
                    <a:pt x="1" y="64"/>
                  </a:lnTo>
                  <a:lnTo>
                    <a:pt x="0" y="71"/>
                  </a:lnTo>
                  <a:lnTo>
                    <a:pt x="1" y="79"/>
                  </a:lnTo>
                  <a:lnTo>
                    <a:pt x="2" y="84"/>
                  </a:lnTo>
                  <a:lnTo>
                    <a:pt x="3" y="91"/>
                  </a:lnTo>
                  <a:lnTo>
                    <a:pt x="6" y="97"/>
                  </a:lnTo>
                  <a:lnTo>
                    <a:pt x="8" y="103"/>
                  </a:lnTo>
                  <a:lnTo>
                    <a:pt x="12" y="109"/>
                  </a:lnTo>
                  <a:lnTo>
                    <a:pt x="16" y="115"/>
                  </a:lnTo>
                  <a:lnTo>
                    <a:pt x="20" y="121"/>
                  </a:lnTo>
                  <a:lnTo>
                    <a:pt x="26" y="124"/>
                  </a:lnTo>
                  <a:lnTo>
                    <a:pt x="31" y="129"/>
                  </a:lnTo>
                  <a:lnTo>
                    <a:pt x="36" y="132"/>
                  </a:lnTo>
                  <a:lnTo>
                    <a:pt x="43" y="136"/>
                  </a:lnTo>
                  <a:lnTo>
                    <a:pt x="50" y="139"/>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59" name="Freeform 6"/>
            <p:cNvSpPr>
              <a:spLocks/>
            </p:cNvSpPr>
            <p:nvPr/>
          </p:nvSpPr>
          <p:spPr bwMode="auto">
            <a:xfrm>
              <a:off x="2776" y="2494"/>
              <a:ext cx="154" cy="154"/>
            </a:xfrm>
            <a:custGeom>
              <a:avLst/>
              <a:gdLst>
                <a:gd name="T0" fmla="*/ 53 w 154"/>
                <a:gd name="T1" fmla="*/ 149 h 154"/>
                <a:gd name="T2" fmla="*/ 68 w 154"/>
                <a:gd name="T3" fmla="*/ 152 h 154"/>
                <a:gd name="T4" fmla="*/ 82 w 154"/>
                <a:gd name="T5" fmla="*/ 151 h 154"/>
                <a:gd name="T6" fmla="*/ 98 w 154"/>
                <a:gd name="T7" fmla="*/ 149 h 154"/>
                <a:gd name="T8" fmla="*/ 111 w 154"/>
                <a:gd name="T9" fmla="*/ 145 h 154"/>
                <a:gd name="T10" fmla="*/ 123 w 154"/>
                <a:gd name="T11" fmla="*/ 137 h 154"/>
                <a:gd name="T12" fmla="*/ 134 w 154"/>
                <a:gd name="T13" fmla="*/ 126 h 154"/>
                <a:gd name="T14" fmla="*/ 143 w 154"/>
                <a:gd name="T15" fmla="*/ 113 h 154"/>
                <a:gd name="T16" fmla="*/ 149 w 154"/>
                <a:gd name="T17" fmla="*/ 101 h 154"/>
                <a:gd name="T18" fmla="*/ 153 w 154"/>
                <a:gd name="T19" fmla="*/ 85 h 154"/>
                <a:gd name="T20" fmla="*/ 153 w 154"/>
                <a:gd name="T21" fmla="*/ 70 h 154"/>
                <a:gd name="T22" fmla="*/ 150 w 154"/>
                <a:gd name="T23" fmla="*/ 56 h 154"/>
                <a:gd name="T24" fmla="*/ 145 w 154"/>
                <a:gd name="T25" fmla="*/ 42 h 154"/>
                <a:gd name="T26" fmla="*/ 137 w 154"/>
                <a:gd name="T27" fmla="*/ 29 h 154"/>
                <a:gd name="T28" fmla="*/ 126 w 154"/>
                <a:gd name="T29" fmla="*/ 18 h 154"/>
                <a:gd name="T30" fmla="*/ 115 w 154"/>
                <a:gd name="T31" fmla="*/ 10 h 154"/>
                <a:gd name="T32" fmla="*/ 100 w 154"/>
                <a:gd name="T33" fmla="*/ 4 h 154"/>
                <a:gd name="T34" fmla="*/ 85 w 154"/>
                <a:gd name="T35" fmla="*/ 0 h 154"/>
                <a:gd name="T36" fmla="*/ 71 w 154"/>
                <a:gd name="T37" fmla="*/ 0 h 154"/>
                <a:gd name="T38" fmla="*/ 55 w 154"/>
                <a:gd name="T39" fmla="*/ 3 h 154"/>
                <a:gd name="T40" fmla="*/ 41 w 154"/>
                <a:gd name="T41" fmla="*/ 8 h 154"/>
                <a:gd name="T42" fmla="*/ 30 w 154"/>
                <a:gd name="T43" fmla="*/ 16 h 154"/>
                <a:gd name="T44" fmla="*/ 19 w 154"/>
                <a:gd name="T45" fmla="*/ 27 h 154"/>
                <a:gd name="T46" fmla="*/ 10 w 154"/>
                <a:gd name="T47" fmla="*/ 39 h 154"/>
                <a:gd name="T48" fmla="*/ 4 w 154"/>
                <a:gd name="T49" fmla="*/ 53 h 154"/>
                <a:gd name="T50" fmla="*/ 0 w 154"/>
                <a:gd name="T51" fmla="*/ 69 h 154"/>
                <a:gd name="T52" fmla="*/ 0 w 154"/>
                <a:gd name="T53" fmla="*/ 84 h 154"/>
                <a:gd name="T54" fmla="*/ 3 w 154"/>
                <a:gd name="T55" fmla="*/ 98 h 154"/>
                <a:gd name="T56" fmla="*/ 7 w 154"/>
                <a:gd name="T57" fmla="*/ 111 h 154"/>
                <a:gd name="T58" fmla="*/ 16 w 154"/>
                <a:gd name="T59" fmla="*/ 122 h 154"/>
                <a:gd name="T60" fmla="*/ 27 w 154"/>
                <a:gd name="T61" fmla="*/ 133 h 154"/>
                <a:gd name="T62" fmla="*/ 38 w 154"/>
                <a:gd name="T63" fmla="*/ 142 h 154"/>
                <a:gd name="T64" fmla="*/ 53 w 154"/>
                <a:gd name="T65" fmla="*/ 149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53" y="149"/>
                  </a:moveTo>
                  <a:lnTo>
                    <a:pt x="53" y="149"/>
                  </a:lnTo>
                  <a:lnTo>
                    <a:pt x="60" y="150"/>
                  </a:lnTo>
                  <a:lnTo>
                    <a:pt x="68" y="152"/>
                  </a:lnTo>
                  <a:lnTo>
                    <a:pt x="75" y="153"/>
                  </a:lnTo>
                  <a:lnTo>
                    <a:pt x="82" y="151"/>
                  </a:lnTo>
                  <a:lnTo>
                    <a:pt x="91" y="151"/>
                  </a:lnTo>
                  <a:lnTo>
                    <a:pt x="98" y="149"/>
                  </a:lnTo>
                  <a:lnTo>
                    <a:pt x="105" y="147"/>
                  </a:lnTo>
                  <a:lnTo>
                    <a:pt x="111" y="145"/>
                  </a:lnTo>
                  <a:lnTo>
                    <a:pt x="117" y="140"/>
                  </a:lnTo>
                  <a:lnTo>
                    <a:pt x="123" y="137"/>
                  </a:lnTo>
                  <a:lnTo>
                    <a:pt x="130" y="131"/>
                  </a:lnTo>
                  <a:lnTo>
                    <a:pt x="134" y="126"/>
                  </a:lnTo>
                  <a:lnTo>
                    <a:pt x="139" y="120"/>
                  </a:lnTo>
                  <a:lnTo>
                    <a:pt x="143" y="113"/>
                  </a:lnTo>
                  <a:lnTo>
                    <a:pt x="147" y="108"/>
                  </a:lnTo>
                  <a:lnTo>
                    <a:pt x="149" y="101"/>
                  </a:lnTo>
                  <a:lnTo>
                    <a:pt x="152" y="93"/>
                  </a:lnTo>
                  <a:lnTo>
                    <a:pt x="153" y="85"/>
                  </a:lnTo>
                  <a:lnTo>
                    <a:pt x="152" y="78"/>
                  </a:lnTo>
                  <a:lnTo>
                    <a:pt x="153" y="70"/>
                  </a:lnTo>
                  <a:lnTo>
                    <a:pt x="152" y="63"/>
                  </a:lnTo>
                  <a:lnTo>
                    <a:pt x="150" y="56"/>
                  </a:lnTo>
                  <a:lnTo>
                    <a:pt x="147" y="48"/>
                  </a:lnTo>
                  <a:lnTo>
                    <a:pt x="145" y="42"/>
                  </a:lnTo>
                  <a:lnTo>
                    <a:pt x="141" y="36"/>
                  </a:lnTo>
                  <a:lnTo>
                    <a:pt x="137" y="29"/>
                  </a:lnTo>
                  <a:lnTo>
                    <a:pt x="132" y="24"/>
                  </a:lnTo>
                  <a:lnTo>
                    <a:pt x="126" y="18"/>
                  </a:lnTo>
                  <a:lnTo>
                    <a:pt x="120" y="15"/>
                  </a:lnTo>
                  <a:lnTo>
                    <a:pt x="115" y="10"/>
                  </a:lnTo>
                  <a:lnTo>
                    <a:pt x="107" y="6"/>
                  </a:lnTo>
                  <a:lnTo>
                    <a:pt x="100" y="4"/>
                  </a:lnTo>
                  <a:lnTo>
                    <a:pt x="93" y="2"/>
                  </a:lnTo>
                  <a:lnTo>
                    <a:pt x="85" y="0"/>
                  </a:lnTo>
                  <a:lnTo>
                    <a:pt x="78" y="1"/>
                  </a:lnTo>
                  <a:lnTo>
                    <a:pt x="71" y="0"/>
                  </a:lnTo>
                  <a:lnTo>
                    <a:pt x="62" y="1"/>
                  </a:lnTo>
                  <a:lnTo>
                    <a:pt x="55" y="3"/>
                  </a:lnTo>
                  <a:lnTo>
                    <a:pt x="48" y="6"/>
                  </a:lnTo>
                  <a:lnTo>
                    <a:pt x="41" y="8"/>
                  </a:lnTo>
                  <a:lnTo>
                    <a:pt x="35" y="11"/>
                  </a:lnTo>
                  <a:lnTo>
                    <a:pt x="30" y="16"/>
                  </a:lnTo>
                  <a:lnTo>
                    <a:pt x="23" y="20"/>
                  </a:lnTo>
                  <a:lnTo>
                    <a:pt x="19" y="27"/>
                  </a:lnTo>
                  <a:lnTo>
                    <a:pt x="13" y="33"/>
                  </a:lnTo>
                  <a:lnTo>
                    <a:pt x="10" y="39"/>
                  </a:lnTo>
                  <a:lnTo>
                    <a:pt x="6" y="45"/>
                  </a:lnTo>
                  <a:lnTo>
                    <a:pt x="4" y="53"/>
                  </a:lnTo>
                  <a:lnTo>
                    <a:pt x="1" y="60"/>
                  </a:lnTo>
                  <a:lnTo>
                    <a:pt x="0" y="69"/>
                  </a:lnTo>
                  <a:lnTo>
                    <a:pt x="0" y="76"/>
                  </a:lnTo>
                  <a:lnTo>
                    <a:pt x="0" y="84"/>
                  </a:lnTo>
                  <a:lnTo>
                    <a:pt x="1" y="90"/>
                  </a:lnTo>
                  <a:lnTo>
                    <a:pt x="3" y="98"/>
                  </a:lnTo>
                  <a:lnTo>
                    <a:pt x="5" y="103"/>
                  </a:lnTo>
                  <a:lnTo>
                    <a:pt x="7" y="111"/>
                  </a:lnTo>
                  <a:lnTo>
                    <a:pt x="12" y="118"/>
                  </a:lnTo>
                  <a:lnTo>
                    <a:pt x="16" y="122"/>
                  </a:lnTo>
                  <a:lnTo>
                    <a:pt x="21" y="128"/>
                  </a:lnTo>
                  <a:lnTo>
                    <a:pt x="27" y="133"/>
                  </a:lnTo>
                  <a:lnTo>
                    <a:pt x="33" y="139"/>
                  </a:lnTo>
                  <a:lnTo>
                    <a:pt x="38" y="142"/>
                  </a:lnTo>
                  <a:lnTo>
                    <a:pt x="46" y="146"/>
                  </a:lnTo>
                  <a:lnTo>
                    <a:pt x="53" y="149"/>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60" name="Freeform 7"/>
            <p:cNvSpPr>
              <a:spLocks/>
            </p:cNvSpPr>
            <p:nvPr/>
          </p:nvSpPr>
          <p:spPr bwMode="auto">
            <a:xfrm>
              <a:off x="2741" y="2602"/>
              <a:ext cx="168" cy="97"/>
            </a:xfrm>
            <a:custGeom>
              <a:avLst/>
              <a:gdLst>
                <a:gd name="T0" fmla="*/ 30 w 168"/>
                <a:gd name="T1" fmla="*/ 5 h 97"/>
                <a:gd name="T2" fmla="*/ 34 w 168"/>
                <a:gd name="T3" fmla="*/ 9 h 97"/>
                <a:gd name="T4" fmla="*/ 37 w 168"/>
                <a:gd name="T5" fmla="*/ 15 h 97"/>
                <a:gd name="T6" fmla="*/ 41 w 168"/>
                <a:gd name="T7" fmla="*/ 23 h 97"/>
                <a:gd name="T8" fmla="*/ 46 w 168"/>
                <a:gd name="T9" fmla="*/ 29 h 97"/>
                <a:gd name="T10" fmla="*/ 54 w 168"/>
                <a:gd name="T11" fmla="*/ 36 h 97"/>
                <a:gd name="T12" fmla="*/ 62 w 168"/>
                <a:gd name="T13" fmla="*/ 43 h 97"/>
                <a:gd name="T14" fmla="*/ 72 w 168"/>
                <a:gd name="T15" fmla="*/ 48 h 97"/>
                <a:gd name="T16" fmla="*/ 87 w 168"/>
                <a:gd name="T17" fmla="*/ 53 h 97"/>
                <a:gd name="T18" fmla="*/ 100 w 168"/>
                <a:gd name="T19" fmla="*/ 55 h 97"/>
                <a:gd name="T20" fmla="*/ 109 w 168"/>
                <a:gd name="T21" fmla="*/ 55 h 97"/>
                <a:gd name="T22" fmla="*/ 120 w 168"/>
                <a:gd name="T23" fmla="*/ 55 h 97"/>
                <a:gd name="T24" fmla="*/ 127 w 168"/>
                <a:gd name="T25" fmla="*/ 53 h 97"/>
                <a:gd name="T26" fmla="*/ 134 w 168"/>
                <a:gd name="T27" fmla="*/ 51 h 97"/>
                <a:gd name="T28" fmla="*/ 141 w 168"/>
                <a:gd name="T29" fmla="*/ 48 h 97"/>
                <a:gd name="T30" fmla="*/ 146 w 168"/>
                <a:gd name="T31" fmla="*/ 45 h 97"/>
                <a:gd name="T32" fmla="*/ 155 w 168"/>
                <a:gd name="T33" fmla="*/ 46 h 97"/>
                <a:gd name="T34" fmla="*/ 161 w 168"/>
                <a:gd name="T35" fmla="*/ 49 h 97"/>
                <a:gd name="T36" fmla="*/ 165 w 168"/>
                <a:gd name="T37" fmla="*/ 55 h 97"/>
                <a:gd name="T38" fmla="*/ 166 w 168"/>
                <a:gd name="T39" fmla="*/ 62 h 97"/>
                <a:gd name="T40" fmla="*/ 165 w 168"/>
                <a:gd name="T41" fmla="*/ 69 h 97"/>
                <a:gd name="T42" fmla="*/ 160 w 168"/>
                <a:gd name="T43" fmla="*/ 75 h 97"/>
                <a:gd name="T44" fmla="*/ 154 w 168"/>
                <a:gd name="T45" fmla="*/ 83 h 97"/>
                <a:gd name="T46" fmla="*/ 146 w 168"/>
                <a:gd name="T47" fmla="*/ 88 h 97"/>
                <a:gd name="T48" fmla="*/ 134 w 168"/>
                <a:gd name="T49" fmla="*/ 92 h 97"/>
                <a:gd name="T50" fmla="*/ 124 w 168"/>
                <a:gd name="T51" fmla="*/ 95 h 97"/>
                <a:gd name="T52" fmla="*/ 111 w 168"/>
                <a:gd name="T53" fmla="*/ 95 h 97"/>
                <a:gd name="T54" fmla="*/ 98 w 168"/>
                <a:gd name="T55" fmla="*/ 96 h 97"/>
                <a:gd name="T56" fmla="*/ 87 w 168"/>
                <a:gd name="T57" fmla="*/ 93 h 97"/>
                <a:gd name="T58" fmla="*/ 76 w 168"/>
                <a:gd name="T59" fmla="*/ 92 h 97"/>
                <a:gd name="T60" fmla="*/ 67 w 168"/>
                <a:gd name="T61" fmla="*/ 90 h 97"/>
                <a:gd name="T62" fmla="*/ 62 w 168"/>
                <a:gd name="T63" fmla="*/ 88 h 97"/>
                <a:gd name="T64" fmla="*/ 60 w 168"/>
                <a:gd name="T65" fmla="*/ 88 h 97"/>
                <a:gd name="T66" fmla="*/ 57 w 168"/>
                <a:gd name="T67" fmla="*/ 86 h 97"/>
                <a:gd name="T68" fmla="*/ 52 w 168"/>
                <a:gd name="T69" fmla="*/ 84 h 97"/>
                <a:gd name="T70" fmla="*/ 47 w 168"/>
                <a:gd name="T71" fmla="*/ 82 h 97"/>
                <a:gd name="T72" fmla="*/ 40 w 168"/>
                <a:gd name="T73" fmla="*/ 77 h 97"/>
                <a:gd name="T74" fmla="*/ 31 w 168"/>
                <a:gd name="T75" fmla="*/ 72 h 97"/>
                <a:gd name="T76" fmla="*/ 24 w 168"/>
                <a:gd name="T77" fmla="*/ 65 h 97"/>
                <a:gd name="T78" fmla="*/ 16 w 168"/>
                <a:gd name="T79" fmla="*/ 59 h 97"/>
                <a:gd name="T80" fmla="*/ 8 w 168"/>
                <a:gd name="T81" fmla="*/ 44 h 97"/>
                <a:gd name="T82" fmla="*/ 1 w 168"/>
                <a:gd name="T83" fmla="*/ 27 h 97"/>
                <a:gd name="T84" fmla="*/ 0 w 168"/>
                <a:gd name="T85" fmla="*/ 16 h 97"/>
                <a:gd name="T86" fmla="*/ 4 w 168"/>
                <a:gd name="T87" fmla="*/ 8 h 97"/>
                <a:gd name="T88" fmla="*/ 9 w 168"/>
                <a:gd name="T89" fmla="*/ 3 h 97"/>
                <a:gd name="T90" fmla="*/ 15 w 168"/>
                <a:gd name="T91" fmla="*/ 1 h 97"/>
                <a:gd name="T92" fmla="*/ 22 w 168"/>
                <a:gd name="T93" fmla="*/ 1 h 97"/>
                <a:gd name="T94" fmla="*/ 26 w 168"/>
                <a:gd name="T95" fmla="*/ 1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97"/>
                <a:gd name="T146" fmla="*/ 168 w 16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97">
                  <a:moveTo>
                    <a:pt x="27" y="1"/>
                  </a:moveTo>
                  <a:lnTo>
                    <a:pt x="30" y="5"/>
                  </a:lnTo>
                  <a:lnTo>
                    <a:pt x="31" y="7"/>
                  </a:lnTo>
                  <a:lnTo>
                    <a:pt x="34" y="9"/>
                  </a:lnTo>
                  <a:lnTo>
                    <a:pt x="35" y="12"/>
                  </a:lnTo>
                  <a:lnTo>
                    <a:pt x="37" y="15"/>
                  </a:lnTo>
                  <a:lnTo>
                    <a:pt x="39" y="18"/>
                  </a:lnTo>
                  <a:lnTo>
                    <a:pt x="41" y="23"/>
                  </a:lnTo>
                  <a:lnTo>
                    <a:pt x="43" y="26"/>
                  </a:lnTo>
                  <a:lnTo>
                    <a:pt x="46" y="29"/>
                  </a:lnTo>
                  <a:lnTo>
                    <a:pt x="50" y="33"/>
                  </a:lnTo>
                  <a:lnTo>
                    <a:pt x="54" y="36"/>
                  </a:lnTo>
                  <a:lnTo>
                    <a:pt x="57" y="39"/>
                  </a:lnTo>
                  <a:lnTo>
                    <a:pt x="62" y="43"/>
                  </a:lnTo>
                  <a:lnTo>
                    <a:pt x="66" y="45"/>
                  </a:lnTo>
                  <a:lnTo>
                    <a:pt x="72" y="48"/>
                  </a:lnTo>
                  <a:lnTo>
                    <a:pt x="80" y="51"/>
                  </a:lnTo>
                  <a:lnTo>
                    <a:pt x="87" y="53"/>
                  </a:lnTo>
                  <a:lnTo>
                    <a:pt x="93" y="54"/>
                  </a:lnTo>
                  <a:lnTo>
                    <a:pt x="100" y="55"/>
                  </a:lnTo>
                  <a:lnTo>
                    <a:pt x="105" y="55"/>
                  </a:lnTo>
                  <a:lnTo>
                    <a:pt x="109" y="55"/>
                  </a:lnTo>
                  <a:lnTo>
                    <a:pt x="115" y="55"/>
                  </a:lnTo>
                  <a:lnTo>
                    <a:pt x="120" y="55"/>
                  </a:lnTo>
                  <a:lnTo>
                    <a:pt x="124" y="54"/>
                  </a:lnTo>
                  <a:lnTo>
                    <a:pt x="127" y="53"/>
                  </a:lnTo>
                  <a:lnTo>
                    <a:pt x="130" y="53"/>
                  </a:lnTo>
                  <a:lnTo>
                    <a:pt x="134" y="51"/>
                  </a:lnTo>
                  <a:lnTo>
                    <a:pt x="138" y="49"/>
                  </a:lnTo>
                  <a:lnTo>
                    <a:pt x="141" y="48"/>
                  </a:lnTo>
                  <a:lnTo>
                    <a:pt x="143" y="47"/>
                  </a:lnTo>
                  <a:lnTo>
                    <a:pt x="146" y="45"/>
                  </a:lnTo>
                  <a:lnTo>
                    <a:pt x="149" y="44"/>
                  </a:lnTo>
                  <a:lnTo>
                    <a:pt x="155" y="46"/>
                  </a:lnTo>
                  <a:lnTo>
                    <a:pt x="157" y="48"/>
                  </a:lnTo>
                  <a:lnTo>
                    <a:pt x="161" y="49"/>
                  </a:lnTo>
                  <a:lnTo>
                    <a:pt x="164" y="51"/>
                  </a:lnTo>
                  <a:lnTo>
                    <a:pt x="165" y="55"/>
                  </a:lnTo>
                  <a:lnTo>
                    <a:pt x="167" y="57"/>
                  </a:lnTo>
                  <a:lnTo>
                    <a:pt x="166" y="62"/>
                  </a:lnTo>
                  <a:lnTo>
                    <a:pt x="166" y="65"/>
                  </a:lnTo>
                  <a:lnTo>
                    <a:pt x="165" y="69"/>
                  </a:lnTo>
                  <a:lnTo>
                    <a:pt x="163" y="72"/>
                  </a:lnTo>
                  <a:lnTo>
                    <a:pt x="160" y="75"/>
                  </a:lnTo>
                  <a:lnTo>
                    <a:pt x="158" y="79"/>
                  </a:lnTo>
                  <a:lnTo>
                    <a:pt x="154" y="83"/>
                  </a:lnTo>
                  <a:lnTo>
                    <a:pt x="150" y="86"/>
                  </a:lnTo>
                  <a:lnTo>
                    <a:pt x="146" y="88"/>
                  </a:lnTo>
                  <a:lnTo>
                    <a:pt x="141" y="90"/>
                  </a:lnTo>
                  <a:lnTo>
                    <a:pt x="134" y="92"/>
                  </a:lnTo>
                  <a:lnTo>
                    <a:pt x="129" y="94"/>
                  </a:lnTo>
                  <a:lnTo>
                    <a:pt x="124" y="95"/>
                  </a:lnTo>
                  <a:lnTo>
                    <a:pt x="117" y="96"/>
                  </a:lnTo>
                  <a:lnTo>
                    <a:pt x="111" y="95"/>
                  </a:lnTo>
                  <a:lnTo>
                    <a:pt x="104" y="96"/>
                  </a:lnTo>
                  <a:lnTo>
                    <a:pt x="98" y="96"/>
                  </a:lnTo>
                  <a:lnTo>
                    <a:pt x="92" y="94"/>
                  </a:lnTo>
                  <a:lnTo>
                    <a:pt x="87" y="93"/>
                  </a:lnTo>
                  <a:lnTo>
                    <a:pt x="81" y="93"/>
                  </a:lnTo>
                  <a:lnTo>
                    <a:pt x="76" y="92"/>
                  </a:lnTo>
                  <a:lnTo>
                    <a:pt x="71" y="90"/>
                  </a:lnTo>
                  <a:lnTo>
                    <a:pt x="67" y="90"/>
                  </a:lnTo>
                  <a:lnTo>
                    <a:pt x="64" y="89"/>
                  </a:lnTo>
                  <a:lnTo>
                    <a:pt x="62" y="88"/>
                  </a:lnTo>
                  <a:lnTo>
                    <a:pt x="61" y="88"/>
                  </a:lnTo>
                  <a:lnTo>
                    <a:pt x="60" y="88"/>
                  </a:lnTo>
                  <a:lnTo>
                    <a:pt x="58" y="87"/>
                  </a:lnTo>
                  <a:lnTo>
                    <a:pt x="57" y="86"/>
                  </a:lnTo>
                  <a:lnTo>
                    <a:pt x="55" y="85"/>
                  </a:lnTo>
                  <a:lnTo>
                    <a:pt x="52" y="84"/>
                  </a:lnTo>
                  <a:lnTo>
                    <a:pt x="50" y="82"/>
                  </a:lnTo>
                  <a:lnTo>
                    <a:pt x="47" y="82"/>
                  </a:lnTo>
                  <a:lnTo>
                    <a:pt x="44" y="79"/>
                  </a:lnTo>
                  <a:lnTo>
                    <a:pt x="40" y="77"/>
                  </a:lnTo>
                  <a:lnTo>
                    <a:pt x="36" y="76"/>
                  </a:lnTo>
                  <a:lnTo>
                    <a:pt x="31" y="72"/>
                  </a:lnTo>
                  <a:lnTo>
                    <a:pt x="29" y="69"/>
                  </a:lnTo>
                  <a:lnTo>
                    <a:pt x="24" y="65"/>
                  </a:lnTo>
                  <a:lnTo>
                    <a:pt x="20" y="62"/>
                  </a:lnTo>
                  <a:lnTo>
                    <a:pt x="16" y="59"/>
                  </a:lnTo>
                  <a:lnTo>
                    <a:pt x="14" y="54"/>
                  </a:lnTo>
                  <a:lnTo>
                    <a:pt x="8" y="44"/>
                  </a:lnTo>
                  <a:lnTo>
                    <a:pt x="3" y="35"/>
                  </a:lnTo>
                  <a:lnTo>
                    <a:pt x="1" y="27"/>
                  </a:lnTo>
                  <a:lnTo>
                    <a:pt x="0" y="21"/>
                  </a:lnTo>
                  <a:lnTo>
                    <a:pt x="0" y="16"/>
                  </a:lnTo>
                  <a:lnTo>
                    <a:pt x="1" y="11"/>
                  </a:lnTo>
                  <a:lnTo>
                    <a:pt x="4" y="8"/>
                  </a:lnTo>
                  <a:lnTo>
                    <a:pt x="7" y="6"/>
                  </a:lnTo>
                  <a:lnTo>
                    <a:pt x="9" y="3"/>
                  </a:lnTo>
                  <a:lnTo>
                    <a:pt x="13" y="2"/>
                  </a:lnTo>
                  <a:lnTo>
                    <a:pt x="15" y="1"/>
                  </a:lnTo>
                  <a:lnTo>
                    <a:pt x="20" y="2"/>
                  </a:lnTo>
                  <a:lnTo>
                    <a:pt x="22" y="1"/>
                  </a:lnTo>
                  <a:lnTo>
                    <a:pt x="26" y="0"/>
                  </a:lnTo>
                  <a:lnTo>
                    <a:pt x="26" y="1"/>
                  </a:lnTo>
                  <a:lnTo>
                    <a:pt x="27"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61" name="Freeform 8"/>
            <p:cNvSpPr>
              <a:spLocks/>
            </p:cNvSpPr>
            <p:nvPr/>
          </p:nvSpPr>
          <p:spPr bwMode="auto">
            <a:xfrm>
              <a:off x="2739" y="2603"/>
              <a:ext cx="179" cy="107"/>
            </a:xfrm>
            <a:custGeom>
              <a:avLst/>
              <a:gdLst>
                <a:gd name="T0" fmla="*/ 30 w 179"/>
                <a:gd name="T1" fmla="*/ 0 h 107"/>
                <a:gd name="T2" fmla="*/ 35 w 179"/>
                <a:gd name="T3" fmla="*/ 7 h 107"/>
                <a:gd name="T4" fmla="*/ 38 w 179"/>
                <a:gd name="T5" fmla="*/ 13 h 107"/>
                <a:gd name="T6" fmla="*/ 43 w 179"/>
                <a:gd name="T7" fmla="*/ 20 h 107"/>
                <a:gd name="T8" fmla="*/ 47 w 179"/>
                <a:gd name="T9" fmla="*/ 29 h 107"/>
                <a:gd name="T10" fmla="*/ 53 w 179"/>
                <a:gd name="T11" fmla="*/ 37 h 107"/>
                <a:gd name="T12" fmla="*/ 62 w 179"/>
                <a:gd name="T13" fmla="*/ 43 h 107"/>
                <a:gd name="T14" fmla="*/ 72 w 179"/>
                <a:gd name="T15" fmla="*/ 49 h 107"/>
                <a:gd name="T16" fmla="*/ 85 w 179"/>
                <a:gd name="T17" fmla="*/ 56 h 107"/>
                <a:gd name="T18" fmla="*/ 101 w 179"/>
                <a:gd name="T19" fmla="*/ 59 h 107"/>
                <a:gd name="T20" fmla="*/ 112 w 179"/>
                <a:gd name="T21" fmla="*/ 61 h 107"/>
                <a:gd name="T22" fmla="*/ 123 w 179"/>
                <a:gd name="T23" fmla="*/ 60 h 107"/>
                <a:gd name="T24" fmla="*/ 132 w 179"/>
                <a:gd name="T25" fmla="*/ 59 h 107"/>
                <a:gd name="T26" fmla="*/ 139 w 179"/>
                <a:gd name="T27" fmla="*/ 56 h 107"/>
                <a:gd name="T28" fmla="*/ 146 w 179"/>
                <a:gd name="T29" fmla="*/ 52 h 107"/>
                <a:gd name="T30" fmla="*/ 152 w 179"/>
                <a:gd name="T31" fmla="*/ 49 h 107"/>
                <a:gd name="T32" fmla="*/ 159 w 179"/>
                <a:gd name="T33" fmla="*/ 46 h 107"/>
                <a:gd name="T34" fmla="*/ 168 w 179"/>
                <a:gd name="T35" fmla="*/ 50 h 107"/>
                <a:gd name="T36" fmla="*/ 176 w 179"/>
                <a:gd name="T37" fmla="*/ 54 h 107"/>
                <a:gd name="T38" fmla="*/ 177 w 179"/>
                <a:gd name="T39" fmla="*/ 62 h 107"/>
                <a:gd name="T40" fmla="*/ 178 w 179"/>
                <a:gd name="T41" fmla="*/ 69 h 107"/>
                <a:gd name="T42" fmla="*/ 174 w 179"/>
                <a:gd name="T43" fmla="*/ 77 h 107"/>
                <a:gd name="T44" fmla="*/ 167 w 179"/>
                <a:gd name="T45" fmla="*/ 86 h 107"/>
                <a:gd name="T46" fmla="*/ 158 w 179"/>
                <a:gd name="T47" fmla="*/ 92 h 107"/>
                <a:gd name="T48" fmla="*/ 149 w 179"/>
                <a:gd name="T49" fmla="*/ 98 h 107"/>
                <a:gd name="T50" fmla="*/ 137 w 179"/>
                <a:gd name="T51" fmla="*/ 103 h 107"/>
                <a:gd name="T52" fmla="*/ 124 w 179"/>
                <a:gd name="T53" fmla="*/ 105 h 107"/>
                <a:gd name="T54" fmla="*/ 110 w 179"/>
                <a:gd name="T55" fmla="*/ 105 h 107"/>
                <a:gd name="T56" fmla="*/ 97 w 179"/>
                <a:gd name="T57" fmla="*/ 105 h 107"/>
                <a:gd name="T58" fmla="*/ 86 w 179"/>
                <a:gd name="T59" fmla="*/ 103 h 107"/>
                <a:gd name="T60" fmla="*/ 75 w 179"/>
                <a:gd name="T61" fmla="*/ 101 h 107"/>
                <a:gd name="T62" fmla="*/ 68 w 179"/>
                <a:gd name="T63" fmla="*/ 99 h 107"/>
                <a:gd name="T64" fmla="*/ 65 w 179"/>
                <a:gd name="T65" fmla="*/ 98 h 107"/>
                <a:gd name="T66" fmla="*/ 62 w 179"/>
                <a:gd name="T67" fmla="*/ 97 h 107"/>
                <a:gd name="T68" fmla="*/ 58 w 179"/>
                <a:gd name="T69" fmla="*/ 96 h 107"/>
                <a:gd name="T70" fmla="*/ 52 w 179"/>
                <a:gd name="T71" fmla="*/ 92 h 107"/>
                <a:gd name="T72" fmla="*/ 46 w 179"/>
                <a:gd name="T73" fmla="*/ 89 h 107"/>
                <a:gd name="T74" fmla="*/ 38 w 179"/>
                <a:gd name="T75" fmla="*/ 85 h 107"/>
                <a:gd name="T76" fmla="*/ 30 w 179"/>
                <a:gd name="T77" fmla="*/ 77 h 107"/>
                <a:gd name="T78" fmla="*/ 21 w 179"/>
                <a:gd name="T79" fmla="*/ 69 h 107"/>
                <a:gd name="T80" fmla="*/ 14 w 179"/>
                <a:gd name="T81" fmla="*/ 60 h 107"/>
                <a:gd name="T82" fmla="*/ 4 w 179"/>
                <a:gd name="T83" fmla="*/ 39 h 107"/>
                <a:gd name="T84" fmla="*/ 0 w 179"/>
                <a:gd name="T85" fmla="*/ 24 h 107"/>
                <a:gd name="T86" fmla="*/ 2 w 179"/>
                <a:gd name="T87" fmla="*/ 13 h 107"/>
                <a:gd name="T88" fmla="*/ 8 w 179"/>
                <a:gd name="T89" fmla="*/ 6 h 107"/>
                <a:gd name="T90" fmla="*/ 15 w 179"/>
                <a:gd name="T91" fmla="*/ 2 h 107"/>
                <a:gd name="T92" fmla="*/ 23 w 179"/>
                <a:gd name="T93" fmla="*/ 2 h 107"/>
                <a:gd name="T94" fmla="*/ 28 w 179"/>
                <a:gd name="T95" fmla="*/ 0 h 107"/>
                <a:gd name="T96" fmla="*/ 30 w 179"/>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107"/>
                <a:gd name="T149" fmla="*/ 179 w 179"/>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107">
                  <a:moveTo>
                    <a:pt x="30" y="0"/>
                  </a:moveTo>
                  <a:lnTo>
                    <a:pt x="30" y="0"/>
                  </a:lnTo>
                  <a:lnTo>
                    <a:pt x="33" y="4"/>
                  </a:lnTo>
                  <a:lnTo>
                    <a:pt x="35" y="7"/>
                  </a:lnTo>
                  <a:lnTo>
                    <a:pt x="37" y="9"/>
                  </a:lnTo>
                  <a:lnTo>
                    <a:pt x="38" y="13"/>
                  </a:lnTo>
                  <a:lnTo>
                    <a:pt x="40" y="17"/>
                  </a:lnTo>
                  <a:lnTo>
                    <a:pt x="43" y="20"/>
                  </a:lnTo>
                  <a:lnTo>
                    <a:pt x="44" y="25"/>
                  </a:lnTo>
                  <a:lnTo>
                    <a:pt x="47" y="29"/>
                  </a:lnTo>
                  <a:lnTo>
                    <a:pt x="51" y="32"/>
                  </a:lnTo>
                  <a:lnTo>
                    <a:pt x="53" y="37"/>
                  </a:lnTo>
                  <a:lnTo>
                    <a:pt x="57" y="39"/>
                  </a:lnTo>
                  <a:lnTo>
                    <a:pt x="62" y="43"/>
                  </a:lnTo>
                  <a:lnTo>
                    <a:pt x="66" y="47"/>
                  </a:lnTo>
                  <a:lnTo>
                    <a:pt x="72" y="49"/>
                  </a:lnTo>
                  <a:lnTo>
                    <a:pt x="77" y="53"/>
                  </a:lnTo>
                  <a:lnTo>
                    <a:pt x="85" y="56"/>
                  </a:lnTo>
                  <a:lnTo>
                    <a:pt x="93" y="57"/>
                  </a:lnTo>
                  <a:lnTo>
                    <a:pt x="101" y="59"/>
                  </a:lnTo>
                  <a:lnTo>
                    <a:pt x="106" y="59"/>
                  </a:lnTo>
                  <a:lnTo>
                    <a:pt x="112" y="61"/>
                  </a:lnTo>
                  <a:lnTo>
                    <a:pt x="117" y="60"/>
                  </a:lnTo>
                  <a:lnTo>
                    <a:pt x="123" y="60"/>
                  </a:lnTo>
                  <a:lnTo>
                    <a:pt x="127" y="59"/>
                  </a:lnTo>
                  <a:lnTo>
                    <a:pt x="132" y="59"/>
                  </a:lnTo>
                  <a:lnTo>
                    <a:pt x="135" y="57"/>
                  </a:lnTo>
                  <a:lnTo>
                    <a:pt x="139" y="56"/>
                  </a:lnTo>
                  <a:lnTo>
                    <a:pt x="143" y="54"/>
                  </a:lnTo>
                  <a:lnTo>
                    <a:pt x="146" y="52"/>
                  </a:lnTo>
                  <a:lnTo>
                    <a:pt x="150" y="51"/>
                  </a:lnTo>
                  <a:lnTo>
                    <a:pt x="152" y="49"/>
                  </a:lnTo>
                  <a:lnTo>
                    <a:pt x="156" y="47"/>
                  </a:lnTo>
                  <a:lnTo>
                    <a:pt x="159" y="46"/>
                  </a:lnTo>
                  <a:lnTo>
                    <a:pt x="165" y="47"/>
                  </a:lnTo>
                  <a:lnTo>
                    <a:pt x="168" y="50"/>
                  </a:lnTo>
                  <a:lnTo>
                    <a:pt x="172" y="52"/>
                  </a:lnTo>
                  <a:lnTo>
                    <a:pt x="176" y="54"/>
                  </a:lnTo>
                  <a:lnTo>
                    <a:pt x="177" y="57"/>
                  </a:lnTo>
                  <a:lnTo>
                    <a:pt x="177" y="62"/>
                  </a:lnTo>
                  <a:lnTo>
                    <a:pt x="177" y="66"/>
                  </a:lnTo>
                  <a:lnTo>
                    <a:pt x="178" y="69"/>
                  </a:lnTo>
                  <a:lnTo>
                    <a:pt x="176" y="74"/>
                  </a:lnTo>
                  <a:lnTo>
                    <a:pt x="174" y="77"/>
                  </a:lnTo>
                  <a:lnTo>
                    <a:pt x="171" y="82"/>
                  </a:lnTo>
                  <a:lnTo>
                    <a:pt x="167" y="86"/>
                  </a:lnTo>
                  <a:lnTo>
                    <a:pt x="165" y="90"/>
                  </a:lnTo>
                  <a:lnTo>
                    <a:pt x="158" y="92"/>
                  </a:lnTo>
                  <a:lnTo>
                    <a:pt x="154" y="96"/>
                  </a:lnTo>
                  <a:lnTo>
                    <a:pt x="149" y="98"/>
                  </a:lnTo>
                  <a:lnTo>
                    <a:pt x="143" y="101"/>
                  </a:lnTo>
                  <a:lnTo>
                    <a:pt x="137" y="103"/>
                  </a:lnTo>
                  <a:lnTo>
                    <a:pt x="130" y="105"/>
                  </a:lnTo>
                  <a:lnTo>
                    <a:pt x="124" y="105"/>
                  </a:lnTo>
                  <a:lnTo>
                    <a:pt x="118" y="106"/>
                  </a:lnTo>
                  <a:lnTo>
                    <a:pt x="110" y="105"/>
                  </a:lnTo>
                  <a:lnTo>
                    <a:pt x="104" y="106"/>
                  </a:lnTo>
                  <a:lnTo>
                    <a:pt x="97" y="105"/>
                  </a:lnTo>
                  <a:lnTo>
                    <a:pt x="90" y="103"/>
                  </a:lnTo>
                  <a:lnTo>
                    <a:pt x="86" y="103"/>
                  </a:lnTo>
                  <a:lnTo>
                    <a:pt x="80" y="102"/>
                  </a:lnTo>
                  <a:lnTo>
                    <a:pt x="75" y="101"/>
                  </a:lnTo>
                  <a:lnTo>
                    <a:pt x="71" y="101"/>
                  </a:lnTo>
                  <a:lnTo>
                    <a:pt x="68" y="99"/>
                  </a:lnTo>
                  <a:lnTo>
                    <a:pt x="66" y="99"/>
                  </a:lnTo>
                  <a:lnTo>
                    <a:pt x="65" y="98"/>
                  </a:lnTo>
                  <a:lnTo>
                    <a:pt x="64" y="98"/>
                  </a:lnTo>
                  <a:lnTo>
                    <a:pt x="62" y="97"/>
                  </a:lnTo>
                  <a:lnTo>
                    <a:pt x="60" y="96"/>
                  </a:lnTo>
                  <a:lnTo>
                    <a:pt x="58" y="96"/>
                  </a:lnTo>
                  <a:lnTo>
                    <a:pt x="56" y="94"/>
                  </a:lnTo>
                  <a:lnTo>
                    <a:pt x="52" y="92"/>
                  </a:lnTo>
                  <a:lnTo>
                    <a:pt x="50" y="92"/>
                  </a:lnTo>
                  <a:lnTo>
                    <a:pt x="46" y="89"/>
                  </a:lnTo>
                  <a:lnTo>
                    <a:pt x="42" y="86"/>
                  </a:lnTo>
                  <a:lnTo>
                    <a:pt x="38" y="85"/>
                  </a:lnTo>
                  <a:lnTo>
                    <a:pt x="34" y="80"/>
                  </a:lnTo>
                  <a:lnTo>
                    <a:pt x="30" y="77"/>
                  </a:lnTo>
                  <a:lnTo>
                    <a:pt x="25" y="73"/>
                  </a:lnTo>
                  <a:lnTo>
                    <a:pt x="21" y="69"/>
                  </a:lnTo>
                  <a:lnTo>
                    <a:pt x="17" y="66"/>
                  </a:lnTo>
                  <a:lnTo>
                    <a:pt x="14" y="60"/>
                  </a:lnTo>
                  <a:lnTo>
                    <a:pt x="8" y="49"/>
                  </a:lnTo>
                  <a:lnTo>
                    <a:pt x="4" y="39"/>
                  </a:lnTo>
                  <a:lnTo>
                    <a:pt x="2" y="31"/>
                  </a:lnTo>
                  <a:lnTo>
                    <a:pt x="0" y="24"/>
                  </a:lnTo>
                  <a:lnTo>
                    <a:pt x="1" y="18"/>
                  </a:lnTo>
                  <a:lnTo>
                    <a:pt x="2" y="13"/>
                  </a:lnTo>
                  <a:lnTo>
                    <a:pt x="4" y="9"/>
                  </a:lnTo>
                  <a:lnTo>
                    <a:pt x="8" y="6"/>
                  </a:lnTo>
                  <a:lnTo>
                    <a:pt x="11" y="3"/>
                  </a:lnTo>
                  <a:lnTo>
                    <a:pt x="15" y="2"/>
                  </a:lnTo>
                  <a:lnTo>
                    <a:pt x="18" y="2"/>
                  </a:lnTo>
                  <a:lnTo>
                    <a:pt x="23" y="2"/>
                  </a:lnTo>
                  <a:lnTo>
                    <a:pt x="25" y="0"/>
                  </a:lnTo>
                  <a:lnTo>
                    <a:pt x="28" y="0"/>
                  </a:lnTo>
                  <a:lnTo>
                    <a:pt x="29" y="0"/>
                  </a:lnTo>
                  <a:lnTo>
                    <a:pt x="3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62" name="Freeform 9"/>
            <p:cNvSpPr>
              <a:spLocks/>
            </p:cNvSpPr>
            <p:nvPr/>
          </p:nvSpPr>
          <p:spPr bwMode="auto">
            <a:xfrm>
              <a:off x="2783" y="2496"/>
              <a:ext cx="84" cy="130"/>
            </a:xfrm>
            <a:custGeom>
              <a:avLst/>
              <a:gdLst>
                <a:gd name="T0" fmla="*/ 63 w 84"/>
                <a:gd name="T1" fmla="*/ 67 h 130"/>
                <a:gd name="T2" fmla="*/ 43 w 84"/>
                <a:gd name="T3" fmla="*/ 129 h 130"/>
                <a:gd name="T4" fmla="*/ 37 w 84"/>
                <a:gd name="T5" fmla="*/ 127 h 130"/>
                <a:gd name="T6" fmla="*/ 30 w 84"/>
                <a:gd name="T7" fmla="*/ 124 h 130"/>
                <a:gd name="T8" fmla="*/ 26 w 84"/>
                <a:gd name="T9" fmla="*/ 120 h 130"/>
                <a:gd name="T10" fmla="*/ 22 w 84"/>
                <a:gd name="T11" fmla="*/ 117 h 130"/>
                <a:gd name="T12" fmla="*/ 16 w 84"/>
                <a:gd name="T13" fmla="*/ 113 h 130"/>
                <a:gd name="T14" fmla="*/ 13 w 84"/>
                <a:gd name="T15" fmla="*/ 108 h 130"/>
                <a:gd name="T16" fmla="*/ 9 w 84"/>
                <a:gd name="T17" fmla="*/ 102 h 130"/>
                <a:gd name="T18" fmla="*/ 7 w 84"/>
                <a:gd name="T19" fmla="*/ 97 h 130"/>
                <a:gd name="T20" fmla="*/ 4 w 84"/>
                <a:gd name="T21" fmla="*/ 93 h 130"/>
                <a:gd name="T22" fmla="*/ 2 w 84"/>
                <a:gd name="T23" fmla="*/ 86 h 130"/>
                <a:gd name="T24" fmla="*/ 1 w 84"/>
                <a:gd name="T25" fmla="*/ 79 h 130"/>
                <a:gd name="T26" fmla="*/ 1 w 84"/>
                <a:gd name="T27" fmla="*/ 74 h 130"/>
                <a:gd name="T28" fmla="*/ 0 w 84"/>
                <a:gd name="T29" fmla="*/ 67 h 130"/>
                <a:gd name="T30" fmla="*/ 1 w 84"/>
                <a:gd name="T31" fmla="*/ 61 h 130"/>
                <a:gd name="T32" fmla="*/ 2 w 84"/>
                <a:gd name="T33" fmla="*/ 54 h 130"/>
                <a:gd name="T34" fmla="*/ 3 w 84"/>
                <a:gd name="T35" fmla="*/ 46 h 130"/>
                <a:gd name="T36" fmla="*/ 6 w 84"/>
                <a:gd name="T37" fmla="*/ 41 h 130"/>
                <a:gd name="T38" fmla="*/ 9 w 84"/>
                <a:gd name="T39" fmla="*/ 36 h 130"/>
                <a:gd name="T40" fmla="*/ 13 w 84"/>
                <a:gd name="T41" fmla="*/ 29 h 130"/>
                <a:gd name="T42" fmla="*/ 16 w 84"/>
                <a:gd name="T43" fmla="*/ 24 h 130"/>
                <a:gd name="T44" fmla="*/ 21 w 84"/>
                <a:gd name="T45" fmla="*/ 19 h 130"/>
                <a:gd name="T46" fmla="*/ 25 w 84"/>
                <a:gd name="T47" fmla="*/ 15 h 130"/>
                <a:gd name="T48" fmla="*/ 30 w 84"/>
                <a:gd name="T49" fmla="*/ 11 h 130"/>
                <a:gd name="T50" fmla="*/ 35 w 84"/>
                <a:gd name="T51" fmla="*/ 9 h 130"/>
                <a:gd name="T52" fmla="*/ 41 w 84"/>
                <a:gd name="T53" fmla="*/ 6 h 130"/>
                <a:gd name="T54" fmla="*/ 47 w 84"/>
                <a:gd name="T55" fmla="*/ 4 h 130"/>
                <a:gd name="T56" fmla="*/ 52 w 84"/>
                <a:gd name="T57" fmla="*/ 2 h 130"/>
                <a:gd name="T58" fmla="*/ 59 w 84"/>
                <a:gd name="T59" fmla="*/ 1 h 130"/>
                <a:gd name="T60" fmla="*/ 65 w 84"/>
                <a:gd name="T61" fmla="*/ 0 h 130"/>
                <a:gd name="T62" fmla="*/ 70 w 84"/>
                <a:gd name="T63" fmla="*/ 1 h 130"/>
                <a:gd name="T64" fmla="*/ 77 w 84"/>
                <a:gd name="T65" fmla="*/ 1 h 130"/>
                <a:gd name="T66" fmla="*/ 83 w 84"/>
                <a:gd name="T67" fmla="*/ 4 h 130"/>
                <a:gd name="T68" fmla="*/ 63 w 84"/>
                <a:gd name="T69" fmla="*/ 67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30"/>
                <a:gd name="T107" fmla="*/ 84 w 84"/>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30">
                  <a:moveTo>
                    <a:pt x="63" y="67"/>
                  </a:moveTo>
                  <a:lnTo>
                    <a:pt x="43" y="129"/>
                  </a:lnTo>
                  <a:lnTo>
                    <a:pt x="37" y="127"/>
                  </a:lnTo>
                  <a:lnTo>
                    <a:pt x="30" y="124"/>
                  </a:lnTo>
                  <a:lnTo>
                    <a:pt x="26" y="120"/>
                  </a:lnTo>
                  <a:lnTo>
                    <a:pt x="22" y="117"/>
                  </a:lnTo>
                  <a:lnTo>
                    <a:pt x="16" y="113"/>
                  </a:lnTo>
                  <a:lnTo>
                    <a:pt x="13" y="108"/>
                  </a:lnTo>
                  <a:lnTo>
                    <a:pt x="9" y="102"/>
                  </a:lnTo>
                  <a:lnTo>
                    <a:pt x="7" y="97"/>
                  </a:lnTo>
                  <a:lnTo>
                    <a:pt x="4" y="93"/>
                  </a:lnTo>
                  <a:lnTo>
                    <a:pt x="2" y="86"/>
                  </a:lnTo>
                  <a:lnTo>
                    <a:pt x="1" y="79"/>
                  </a:lnTo>
                  <a:lnTo>
                    <a:pt x="1" y="74"/>
                  </a:lnTo>
                  <a:lnTo>
                    <a:pt x="0" y="67"/>
                  </a:lnTo>
                  <a:lnTo>
                    <a:pt x="1" y="61"/>
                  </a:lnTo>
                  <a:lnTo>
                    <a:pt x="2" y="54"/>
                  </a:lnTo>
                  <a:lnTo>
                    <a:pt x="3" y="46"/>
                  </a:lnTo>
                  <a:lnTo>
                    <a:pt x="6" y="41"/>
                  </a:lnTo>
                  <a:lnTo>
                    <a:pt x="9" y="36"/>
                  </a:lnTo>
                  <a:lnTo>
                    <a:pt x="13" y="29"/>
                  </a:lnTo>
                  <a:lnTo>
                    <a:pt x="16" y="24"/>
                  </a:lnTo>
                  <a:lnTo>
                    <a:pt x="21" y="19"/>
                  </a:lnTo>
                  <a:lnTo>
                    <a:pt x="25" y="15"/>
                  </a:lnTo>
                  <a:lnTo>
                    <a:pt x="30" y="11"/>
                  </a:lnTo>
                  <a:lnTo>
                    <a:pt x="35" y="9"/>
                  </a:lnTo>
                  <a:lnTo>
                    <a:pt x="41" y="6"/>
                  </a:lnTo>
                  <a:lnTo>
                    <a:pt x="47" y="4"/>
                  </a:lnTo>
                  <a:lnTo>
                    <a:pt x="52" y="2"/>
                  </a:lnTo>
                  <a:lnTo>
                    <a:pt x="59" y="1"/>
                  </a:lnTo>
                  <a:lnTo>
                    <a:pt x="65" y="0"/>
                  </a:lnTo>
                  <a:lnTo>
                    <a:pt x="70" y="1"/>
                  </a:lnTo>
                  <a:lnTo>
                    <a:pt x="77" y="1"/>
                  </a:lnTo>
                  <a:lnTo>
                    <a:pt x="83" y="4"/>
                  </a:lnTo>
                  <a:lnTo>
                    <a:pt x="63" y="67"/>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63" name="Freeform 10"/>
            <p:cNvSpPr>
              <a:spLocks/>
            </p:cNvSpPr>
            <p:nvPr/>
          </p:nvSpPr>
          <p:spPr bwMode="auto">
            <a:xfrm>
              <a:off x="2782" y="2499"/>
              <a:ext cx="95" cy="139"/>
            </a:xfrm>
            <a:custGeom>
              <a:avLst/>
              <a:gdLst>
                <a:gd name="T0" fmla="*/ 72 w 95"/>
                <a:gd name="T1" fmla="*/ 71 h 139"/>
                <a:gd name="T2" fmla="*/ 50 w 95"/>
                <a:gd name="T3" fmla="*/ 138 h 139"/>
                <a:gd name="T4" fmla="*/ 43 w 95"/>
                <a:gd name="T5" fmla="*/ 135 h 139"/>
                <a:gd name="T6" fmla="*/ 36 w 95"/>
                <a:gd name="T7" fmla="*/ 133 h 139"/>
                <a:gd name="T8" fmla="*/ 30 w 95"/>
                <a:gd name="T9" fmla="*/ 128 h 139"/>
                <a:gd name="T10" fmla="*/ 25 w 95"/>
                <a:gd name="T11" fmla="*/ 125 h 139"/>
                <a:gd name="T12" fmla="*/ 19 w 95"/>
                <a:gd name="T13" fmla="*/ 120 h 139"/>
                <a:gd name="T14" fmla="*/ 15 w 95"/>
                <a:gd name="T15" fmla="*/ 115 h 139"/>
                <a:gd name="T16" fmla="*/ 11 w 95"/>
                <a:gd name="T17" fmla="*/ 109 h 139"/>
                <a:gd name="T18" fmla="*/ 8 w 95"/>
                <a:gd name="T19" fmla="*/ 102 h 139"/>
                <a:gd name="T20" fmla="*/ 4 w 95"/>
                <a:gd name="T21" fmla="*/ 97 h 139"/>
                <a:gd name="T22" fmla="*/ 2 w 95"/>
                <a:gd name="T23" fmla="*/ 91 h 139"/>
                <a:gd name="T24" fmla="*/ 1 w 95"/>
                <a:gd name="T25" fmla="*/ 84 h 139"/>
                <a:gd name="T26" fmla="*/ 0 w 95"/>
                <a:gd name="T27" fmla="*/ 77 h 139"/>
                <a:gd name="T28" fmla="*/ 1 w 95"/>
                <a:gd name="T29" fmla="*/ 70 h 139"/>
                <a:gd name="T30" fmla="*/ 0 w 95"/>
                <a:gd name="T31" fmla="*/ 64 h 139"/>
                <a:gd name="T32" fmla="*/ 1 w 95"/>
                <a:gd name="T33" fmla="*/ 57 h 139"/>
                <a:gd name="T34" fmla="*/ 3 w 95"/>
                <a:gd name="T35" fmla="*/ 48 h 139"/>
                <a:gd name="T36" fmla="*/ 6 w 95"/>
                <a:gd name="T37" fmla="*/ 43 h 139"/>
                <a:gd name="T38" fmla="*/ 9 w 95"/>
                <a:gd name="T39" fmla="*/ 36 h 139"/>
                <a:gd name="T40" fmla="*/ 13 w 95"/>
                <a:gd name="T41" fmla="*/ 30 h 139"/>
                <a:gd name="T42" fmla="*/ 18 w 95"/>
                <a:gd name="T43" fmla="*/ 24 h 139"/>
                <a:gd name="T44" fmla="*/ 22 w 95"/>
                <a:gd name="T45" fmla="*/ 20 h 139"/>
                <a:gd name="T46" fmla="*/ 27 w 95"/>
                <a:gd name="T47" fmla="*/ 14 h 139"/>
                <a:gd name="T48" fmla="*/ 32 w 95"/>
                <a:gd name="T49" fmla="*/ 11 h 139"/>
                <a:gd name="T50" fmla="*/ 39 w 95"/>
                <a:gd name="T51" fmla="*/ 7 h 139"/>
                <a:gd name="T52" fmla="*/ 46 w 95"/>
                <a:gd name="T53" fmla="*/ 6 h 139"/>
                <a:gd name="T54" fmla="*/ 52 w 95"/>
                <a:gd name="T55" fmla="*/ 3 h 139"/>
                <a:gd name="T56" fmla="*/ 58 w 95"/>
                <a:gd name="T57" fmla="*/ 2 h 139"/>
                <a:gd name="T58" fmla="*/ 66 w 95"/>
                <a:gd name="T59" fmla="*/ 0 h 139"/>
                <a:gd name="T60" fmla="*/ 72 w 95"/>
                <a:gd name="T61" fmla="*/ 0 h 139"/>
                <a:gd name="T62" fmla="*/ 79 w 95"/>
                <a:gd name="T63" fmla="*/ 1 h 139"/>
                <a:gd name="T64" fmla="*/ 87 w 95"/>
                <a:gd name="T65" fmla="*/ 1 h 139"/>
                <a:gd name="T66" fmla="*/ 94 w 95"/>
                <a:gd name="T67" fmla="*/ 4 h 139"/>
                <a:gd name="T68" fmla="*/ 72 w 95"/>
                <a:gd name="T69" fmla="*/ 7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139"/>
                <a:gd name="T107" fmla="*/ 95 w 95"/>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139">
                  <a:moveTo>
                    <a:pt x="72" y="71"/>
                  </a:moveTo>
                  <a:lnTo>
                    <a:pt x="50" y="138"/>
                  </a:lnTo>
                  <a:lnTo>
                    <a:pt x="43" y="135"/>
                  </a:lnTo>
                  <a:lnTo>
                    <a:pt x="36" y="133"/>
                  </a:lnTo>
                  <a:lnTo>
                    <a:pt x="30" y="128"/>
                  </a:lnTo>
                  <a:lnTo>
                    <a:pt x="25" y="125"/>
                  </a:lnTo>
                  <a:lnTo>
                    <a:pt x="19" y="120"/>
                  </a:lnTo>
                  <a:lnTo>
                    <a:pt x="15" y="115"/>
                  </a:lnTo>
                  <a:lnTo>
                    <a:pt x="11" y="109"/>
                  </a:lnTo>
                  <a:lnTo>
                    <a:pt x="8" y="102"/>
                  </a:lnTo>
                  <a:lnTo>
                    <a:pt x="4" y="97"/>
                  </a:lnTo>
                  <a:lnTo>
                    <a:pt x="2" y="91"/>
                  </a:lnTo>
                  <a:lnTo>
                    <a:pt x="1" y="84"/>
                  </a:lnTo>
                  <a:lnTo>
                    <a:pt x="0" y="77"/>
                  </a:lnTo>
                  <a:lnTo>
                    <a:pt x="1" y="70"/>
                  </a:lnTo>
                  <a:lnTo>
                    <a:pt x="0" y="64"/>
                  </a:lnTo>
                  <a:lnTo>
                    <a:pt x="1" y="57"/>
                  </a:lnTo>
                  <a:lnTo>
                    <a:pt x="3" y="48"/>
                  </a:lnTo>
                  <a:lnTo>
                    <a:pt x="6" y="43"/>
                  </a:lnTo>
                  <a:lnTo>
                    <a:pt x="9" y="36"/>
                  </a:lnTo>
                  <a:lnTo>
                    <a:pt x="13" y="30"/>
                  </a:lnTo>
                  <a:lnTo>
                    <a:pt x="18" y="24"/>
                  </a:lnTo>
                  <a:lnTo>
                    <a:pt x="22" y="20"/>
                  </a:lnTo>
                  <a:lnTo>
                    <a:pt x="27" y="14"/>
                  </a:lnTo>
                  <a:lnTo>
                    <a:pt x="32" y="11"/>
                  </a:lnTo>
                  <a:lnTo>
                    <a:pt x="39" y="7"/>
                  </a:lnTo>
                  <a:lnTo>
                    <a:pt x="46" y="6"/>
                  </a:lnTo>
                  <a:lnTo>
                    <a:pt x="52" y="3"/>
                  </a:lnTo>
                  <a:lnTo>
                    <a:pt x="58" y="2"/>
                  </a:lnTo>
                  <a:lnTo>
                    <a:pt x="66" y="0"/>
                  </a:lnTo>
                  <a:lnTo>
                    <a:pt x="72" y="0"/>
                  </a:lnTo>
                  <a:lnTo>
                    <a:pt x="79" y="1"/>
                  </a:lnTo>
                  <a:lnTo>
                    <a:pt x="87" y="1"/>
                  </a:lnTo>
                  <a:lnTo>
                    <a:pt x="94" y="4"/>
                  </a:lnTo>
                  <a:lnTo>
                    <a:pt x="72" y="7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64" name="Freeform 11"/>
            <p:cNvSpPr>
              <a:spLocks/>
            </p:cNvSpPr>
            <p:nvPr/>
          </p:nvSpPr>
          <p:spPr bwMode="auto">
            <a:xfrm>
              <a:off x="2732" y="2599"/>
              <a:ext cx="196" cy="120"/>
            </a:xfrm>
            <a:custGeom>
              <a:avLst/>
              <a:gdLst>
                <a:gd name="T0" fmla="*/ 9 w 196"/>
                <a:gd name="T1" fmla="*/ 0 h 120"/>
                <a:gd name="T2" fmla="*/ 4 w 196"/>
                <a:gd name="T3" fmla="*/ 8 h 120"/>
                <a:gd name="T4" fmla="*/ 0 w 196"/>
                <a:gd name="T5" fmla="*/ 20 h 120"/>
                <a:gd name="T6" fmla="*/ 0 w 196"/>
                <a:gd name="T7" fmla="*/ 33 h 120"/>
                <a:gd name="T8" fmla="*/ 3 w 196"/>
                <a:gd name="T9" fmla="*/ 45 h 120"/>
                <a:gd name="T10" fmla="*/ 7 w 196"/>
                <a:gd name="T11" fmla="*/ 55 h 120"/>
                <a:gd name="T12" fmla="*/ 11 w 196"/>
                <a:gd name="T13" fmla="*/ 64 h 120"/>
                <a:gd name="T14" fmla="*/ 15 w 196"/>
                <a:gd name="T15" fmla="*/ 71 h 120"/>
                <a:gd name="T16" fmla="*/ 21 w 196"/>
                <a:gd name="T17" fmla="*/ 78 h 120"/>
                <a:gd name="T18" fmla="*/ 26 w 196"/>
                <a:gd name="T19" fmla="*/ 83 h 120"/>
                <a:gd name="T20" fmla="*/ 31 w 196"/>
                <a:gd name="T21" fmla="*/ 88 h 120"/>
                <a:gd name="T22" fmla="*/ 38 w 196"/>
                <a:gd name="T23" fmla="*/ 92 h 120"/>
                <a:gd name="T24" fmla="*/ 46 w 196"/>
                <a:gd name="T25" fmla="*/ 98 h 120"/>
                <a:gd name="T26" fmla="*/ 52 w 196"/>
                <a:gd name="T27" fmla="*/ 101 h 120"/>
                <a:gd name="T28" fmla="*/ 59 w 196"/>
                <a:gd name="T29" fmla="*/ 105 h 120"/>
                <a:gd name="T30" fmla="*/ 66 w 196"/>
                <a:gd name="T31" fmla="*/ 108 h 120"/>
                <a:gd name="T32" fmla="*/ 74 w 196"/>
                <a:gd name="T33" fmla="*/ 110 h 120"/>
                <a:gd name="T34" fmla="*/ 81 w 196"/>
                <a:gd name="T35" fmla="*/ 113 h 120"/>
                <a:gd name="T36" fmla="*/ 88 w 196"/>
                <a:gd name="T37" fmla="*/ 116 h 120"/>
                <a:gd name="T38" fmla="*/ 95 w 196"/>
                <a:gd name="T39" fmla="*/ 116 h 120"/>
                <a:gd name="T40" fmla="*/ 105 w 196"/>
                <a:gd name="T41" fmla="*/ 117 h 120"/>
                <a:gd name="T42" fmla="*/ 116 w 196"/>
                <a:gd name="T43" fmla="*/ 118 h 120"/>
                <a:gd name="T44" fmla="*/ 127 w 196"/>
                <a:gd name="T45" fmla="*/ 118 h 120"/>
                <a:gd name="T46" fmla="*/ 138 w 196"/>
                <a:gd name="T47" fmla="*/ 116 h 120"/>
                <a:gd name="T48" fmla="*/ 150 w 196"/>
                <a:gd name="T49" fmla="*/ 114 h 120"/>
                <a:gd name="T50" fmla="*/ 160 w 196"/>
                <a:gd name="T51" fmla="*/ 110 h 120"/>
                <a:gd name="T52" fmla="*/ 172 w 196"/>
                <a:gd name="T53" fmla="*/ 102 h 120"/>
                <a:gd name="T54" fmla="*/ 180 w 196"/>
                <a:gd name="T55" fmla="*/ 94 h 120"/>
                <a:gd name="T56" fmla="*/ 187 w 196"/>
                <a:gd name="T57" fmla="*/ 85 h 120"/>
                <a:gd name="T58" fmla="*/ 190 w 196"/>
                <a:gd name="T59" fmla="*/ 79 h 120"/>
                <a:gd name="T60" fmla="*/ 193 w 196"/>
                <a:gd name="T61" fmla="*/ 72 h 120"/>
                <a:gd name="T62" fmla="*/ 194 w 196"/>
                <a:gd name="T63" fmla="*/ 66 h 120"/>
                <a:gd name="T64" fmla="*/ 195 w 196"/>
                <a:gd name="T65" fmla="*/ 6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120"/>
                <a:gd name="T101" fmla="*/ 196 w 19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120">
                  <a:moveTo>
                    <a:pt x="9" y="0"/>
                  </a:moveTo>
                  <a:lnTo>
                    <a:pt x="9" y="0"/>
                  </a:lnTo>
                  <a:lnTo>
                    <a:pt x="5" y="3"/>
                  </a:lnTo>
                  <a:lnTo>
                    <a:pt x="4" y="8"/>
                  </a:lnTo>
                  <a:lnTo>
                    <a:pt x="2" y="13"/>
                  </a:lnTo>
                  <a:lnTo>
                    <a:pt x="0" y="20"/>
                  </a:lnTo>
                  <a:lnTo>
                    <a:pt x="0" y="27"/>
                  </a:lnTo>
                  <a:lnTo>
                    <a:pt x="0" y="33"/>
                  </a:lnTo>
                  <a:lnTo>
                    <a:pt x="0" y="39"/>
                  </a:lnTo>
                  <a:lnTo>
                    <a:pt x="3" y="45"/>
                  </a:lnTo>
                  <a:lnTo>
                    <a:pt x="4" y="49"/>
                  </a:lnTo>
                  <a:lnTo>
                    <a:pt x="7" y="55"/>
                  </a:lnTo>
                  <a:lnTo>
                    <a:pt x="8" y="59"/>
                  </a:lnTo>
                  <a:lnTo>
                    <a:pt x="11" y="64"/>
                  </a:lnTo>
                  <a:lnTo>
                    <a:pt x="13" y="67"/>
                  </a:lnTo>
                  <a:lnTo>
                    <a:pt x="15" y="71"/>
                  </a:lnTo>
                  <a:lnTo>
                    <a:pt x="18" y="74"/>
                  </a:lnTo>
                  <a:lnTo>
                    <a:pt x="21" y="78"/>
                  </a:lnTo>
                  <a:lnTo>
                    <a:pt x="22" y="80"/>
                  </a:lnTo>
                  <a:lnTo>
                    <a:pt x="26" y="83"/>
                  </a:lnTo>
                  <a:lnTo>
                    <a:pt x="27" y="85"/>
                  </a:lnTo>
                  <a:lnTo>
                    <a:pt x="31" y="88"/>
                  </a:lnTo>
                  <a:lnTo>
                    <a:pt x="35" y="92"/>
                  </a:lnTo>
                  <a:lnTo>
                    <a:pt x="38" y="92"/>
                  </a:lnTo>
                  <a:lnTo>
                    <a:pt x="42" y="94"/>
                  </a:lnTo>
                  <a:lnTo>
                    <a:pt x="46" y="98"/>
                  </a:lnTo>
                  <a:lnTo>
                    <a:pt x="48" y="100"/>
                  </a:lnTo>
                  <a:lnTo>
                    <a:pt x="52" y="101"/>
                  </a:lnTo>
                  <a:lnTo>
                    <a:pt x="55" y="104"/>
                  </a:lnTo>
                  <a:lnTo>
                    <a:pt x="59" y="105"/>
                  </a:lnTo>
                  <a:lnTo>
                    <a:pt x="62" y="107"/>
                  </a:lnTo>
                  <a:lnTo>
                    <a:pt x="66" y="108"/>
                  </a:lnTo>
                  <a:lnTo>
                    <a:pt x="70" y="109"/>
                  </a:lnTo>
                  <a:lnTo>
                    <a:pt x="74" y="110"/>
                  </a:lnTo>
                  <a:lnTo>
                    <a:pt x="77" y="112"/>
                  </a:lnTo>
                  <a:lnTo>
                    <a:pt x="81" y="113"/>
                  </a:lnTo>
                  <a:lnTo>
                    <a:pt x="84" y="114"/>
                  </a:lnTo>
                  <a:lnTo>
                    <a:pt x="88" y="116"/>
                  </a:lnTo>
                  <a:lnTo>
                    <a:pt x="91" y="115"/>
                  </a:lnTo>
                  <a:lnTo>
                    <a:pt x="95" y="116"/>
                  </a:lnTo>
                  <a:lnTo>
                    <a:pt x="100" y="118"/>
                  </a:lnTo>
                  <a:lnTo>
                    <a:pt x="105" y="117"/>
                  </a:lnTo>
                  <a:lnTo>
                    <a:pt x="110" y="118"/>
                  </a:lnTo>
                  <a:lnTo>
                    <a:pt x="116" y="118"/>
                  </a:lnTo>
                  <a:lnTo>
                    <a:pt x="122" y="119"/>
                  </a:lnTo>
                  <a:lnTo>
                    <a:pt x="127" y="118"/>
                  </a:lnTo>
                  <a:lnTo>
                    <a:pt x="132" y="117"/>
                  </a:lnTo>
                  <a:lnTo>
                    <a:pt x="138" y="116"/>
                  </a:lnTo>
                  <a:lnTo>
                    <a:pt x="144" y="116"/>
                  </a:lnTo>
                  <a:lnTo>
                    <a:pt x="150" y="114"/>
                  </a:lnTo>
                  <a:lnTo>
                    <a:pt x="155" y="112"/>
                  </a:lnTo>
                  <a:lnTo>
                    <a:pt x="160" y="110"/>
                  </a:lnTo>
                  <a:lnTo>
                    <a:pt x="166" y="106"/>
                  </a:lnTo>
                  <a:lnTo>
                    <a:pt x="172" y="102"/>
                  </a:lnTo>
                  <a:lnTo>
                    <a:pt x="176" y="98"/>
                  </a:lnTo>
                  <a:lnTo>
                    <a:pt x="180" y="94"/>
                  </a:lnTo>
                  <a:lnTo>
                    <a:pt x="183" y="90"/>
                  </a:lnTo>
                  <a:lnTo>
                    <a:pt x="187" y="85"/>
                  </a:lnTo>
                  <a:lnTo>
                    <a:pt x="189" y="82"/>
                  </a:lnTo>
                  <a:lnTo>
                    <a:pt x="190" y="79"/>
                  </a:lnTo>
                  <a:lnTo>
                    <a:pt x="192" y="75"/>
                  </a:lnTo>
                  <a:lnTo>
                    <a:pt x="193" y="72"/>
                  </a:lnTo>
                  <a:lnTo>
                    <a:pt x="194" y="69"/>
                  </a:lnTo>
                  <a:lnTo>
                    <a:pt x="194" y="66"/>
                  </a:lnTo>
                  <a:lnTo>
                    <a:pt x="195" y="63"/>
                  </a:lnTo>
                  <a:lnTo>
                    <a:pt x="195" y="6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65" name="Freeform 12"/>
            <p:cNvSpPr>
              <a:spLocks/>
            </p:cNvSpPr>
            <p:nvPr/>
          </p:nvSpPr>
          <p:spPr bwMode="auto">
            <a:xfrm>
              <a:off x="3021" y="2457"/>
              <a:ext cx="585" cy="211"/>
            </a:xfrm>
            <a:custGeom>
              <a:avLst/>
              <a:gdLst>
                <a:gd name="T0" fmla="*/ 0 w 585"/>
                <a:gd name="T1" fmla="*/ 0 h 211"/>
                <a:gd name="T2" fmla="*/ 0 w 585"/>
                <a:gd name="T3" fmla="*/ 0 h 211"/>
                <a:gd name="T4" fmla="*/ 18 w 585"/>
                <a:gd name="T5" fmla="*/ 7 h 211"/>
                <a:gd name="T6" fmla="*/ 35 w 585"/>
                <a:gd name="T7" fmla="*/ 12 h 211"/>
                <a:gd name="T8" fmla="*/ 52 w 585"/>
                <a:gd name="T9" fmla="*/ 18 h 211"/>
                <a:gd name="T10" fmla="*/ 71 w 585"/>
                <a:gd name="T11" fmla="*/ 24 h 211"/>
                <a:gd name="T12" fmla="*/ 88 w 585"/>
                <a:gd name="T13" fmla="*/ 31 h 211"/>
                <a:gd name="T14" fmla="*/ 107 w 585"/>
                <a:gd name="T15" fmla="*/ 37 h 211"/>
                <a:gd name="T16" fmla="*/ 124 w 585"/>
                <a:gd name="T17" fmla="*/ 42 h 211"/>
                <a:gd name="T18" fmla="*/ 141 w 585"/>
                <a:gd name="T19" fmla="*/ 49 h 211"/>
                <a:gd name="T20" fmla="*/ 159 w 585"/>
                <a:gd name="T21" fmla="*/ 55 h 211"/>
                <a:gd name="T22" fmla="*/ 178 w 585"/>
                <a:gd name="T23" fmla="*/ 61 h 211"/>
                <a:gd name="T24" fmla="*/ 196 w 585"/>
                <a:gd name="T25" fmla="*/ 67 h 211"/>
                <a:gd name="T26" fmla="*/ 214 w 585"/>
                <a:gd name="T27" fmla="*/ 73 h 211"/>
                <a:gd name="T28" fmla="*/ 231 w 585"/>
                <a:gd name="T29" fmla="*/ 80 h 211"/>
                <a:gd name="T30" fmla="*/ 250 w 585"/>
                <a:gd name="T31" fmla="*/ 85 h 211"/>
                <a:gd name="T32" fmla="*/ 268 w 585"/>
                <a:gd name="T33" fmla="*/ 92 h 211"/>
                <a:gd name="T34" fmla="*/ 287 w 585"/>
                <a:gd name="T35" fmla="*/ 98 h 211"/>
                <a:gd name="T36" fmla="*/ 304 w 585"/>
                <a:gd name="T37" fmla="*/ 104 h 211"/>
                <a:gd name="T38" fmla="*/ 323 w 585"/>
                <a:gd name="T39" fmla="*/ 110 h 211"/>
                <a:gd name="T40" fmla="*/ 342 w 585"/>
                <a:gd name="T41" fmla="*/ 117 h 211"/>
                <a:gd name="T42" fmla="*/ 360 w 585"/>
                <a:gd name="T43" fmla="*/ 123 h 211"/>
                <a:gd name="T44" fmla="*/ 378 w 585"/>
                <a:gd name="T45" fmla="*/ 130 h 211"/>
                <a:gd name="T46" fmla="*/ 396 w 585"/>
                <a:gd name="T47" fmla="*/ 135 h 211"/>
                <a:gd name="T48" fmla="*/ 414 w 585"/>
                <a:gd name="T49" fmla="*/ 142 h 211"/>
                <a:gd name="T50" fmla="*/ 432 w 585"/>
                <a:gd name="T51" fmla="*/ 148 h 211"/>
                <a:gd name="T52" fmla="*/ 450 w 585"/>
                <a:gd name="T53" fmla="*/ 155 h 211"/>
                <a:gd name="T54" fmla="*/ 468 w 585"/>
                <a:gd name="T55" fmla="*/ 161 h 211"/>
                <a:gd name="T56" fmla="*/ 485 w 585"/>
                <a:gd name="T57" fmla="*/ 168 h 211"/>
                <a:gd name="T58" fmla="*/ 503 w 585"/>
                <a:gd name="T59" fmla="*/ 173 h 211"/>
                <a:gd name="T60" fmla="*/ 521 w 585"/>
                <a:gd name="T61" fmla="*/ 180 h 211"/>
                <a:gd name="T62" fmla="*/ 538 w 585"/>
                <a:gd name="T63" fmla="*/ 186 h 211"/>
                <a:gd name="T64" fmla="*/ 556 w 585"/>
                <a:gd name="T65" fmla="*/ 193 h 211"/>
                <a:gd name="T66" fmla="*/ 572 w 585"/>
                <a:gd name="T67" fmla="*/ 199 h 211"/>
                <a:gd name="T68" fmla="*/ 578 w 585"/>
                <a:gd name="T69" fmla="*/ 202 h 211"/>
                <a:gd name="T70" fmla="*/ 582 w 585"/>
                <a:gd name="T71" fmla="*/ 204 h 211"/>
                <a:gd name="T72" fmla="*/ 584 w 585"/>
                <a:gd name="T73" fmla="*/ 207 h 211"/>
                <a:gd name="T74" fmla="*/ 583 w 585"/>
                <a:gd name="T75" fmla="*/ 207 h 211"/>
                <a:gd name="T76" fmla="*/ 582 w 585"/>
                <a:gd name="T77" fmla="*/ 209 h 211"/>
                <a:gd name="T78" fmla="*/ 579 w 585"/>
                <a:gd name="T79" fmla="*/ 210 h 211"/>
                <a:gd name="T80" fmla="*/ 575 w 585"/>
                <a:gd name="T81" fmla="*/ 210 h 211"/>
                <a:gd name="T82" fmla="*/ 569 w 585"/>
                <a:gd name="T83" fmla="*/ 208 h 211"/>
                <a:gd name="T84" fmla="*/ 0 w 585"/>
                <a:gd name="T85" fmla="*/ 38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211"/>
                <a:gd name="T131" fmla="*/ 585 w 585"/>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211">
                  <a:moveTo>
                    <a:pt x="0" y="0"/>
                  </a:moveTo>
                  <a:lnTo>
                    <a:pt x="0" y="0"/>
                  </a:lnTo>
                  <a:lnTo>
                    <a:pt x="18" y="7"/>
                  </a:lnTo>
                  <a:lnTo>
                    <a:pt x="35" y="12"/>
                  </a:lnTo>
                  <a:lnTo>
                    <a:pt x="52" y="18"/>
                  </a:lnTo>
                  <a:lnTo>
                    <a:pt x="71" y="24"/>
                  </a:lnTo>
                  <a:lnTo>
                    <a:pt x="88" y="31"/>
                  </a:lnTo>
                  <a:lnTo>
                    <a:pt x="107" y="37"/>
                  </a:lnTo>
                  <a:lnTo>
                    <a:pt x="124" y="42"/>
                  </a:lnTo>
                  <a:lnTo>
                    <a:pt x="141" y="49"/>
                  </a:lnTo>
                  <a:lnTo>
                    <a:pt x="159" y="55"/>
                  </a:lnTo>
                  <a:lnTo>
                    <a:pt x="178" y="61"/>
                  </a:lnTo>
                  <a:lnTo>
                    <a:pt x="196" y="67"/>
                  </a:lnTo>
                  <a:lnTo>
                    <a:pt x="214" y="73"/>
                  </a:lnTo>
                  <a:lnTo>
                    <a:pt x="231" y="80"/>
                  </a:lnTo>
                  <a:lnTo>
                    <a:pt x="250" y="85"/>
                  </a:lnTo>
                  <a:lnTo>
                    <a:pt x="268" y="92"/>
                  </a:lnTo>
                  <a:lnTo>
                    <a:pt x="287" y="98"/>
                  </a:lnTo>
                  <a:lnTo>
                    <a:pt x="304" y="104"/>
                  </a:lnTo>
                  <a:lnTo>
                    <a:pt x="323" y="110"/>
                  </a:lnTo>
                  <a:lnTo>
                    <a:pt x="342" y="117"/>
                  </a:lnTo>
                  <a:lnTo>
                    <a:pt x="360" y="123"/>
                  </a:lnTo>
                  <a:lnTo>
                    <a:pt x="378" y="130"/>
                  </a:lnTo>
                  <a:lnTo>
                    <a:pt x="396" y="135"/>
                  </a:lnTo>
                  <a:lnTo>
                    <a:pt x="414" y="142"/>
                  </a:lnTo>
                  <a:lnTo>
                    <a:pt x="432" y="148"/>
                  </a:lnTo>
                  <a:lnTo>
                    <a:pt x="450" y="155"/>
                  </a:lnTo>
                  <a:lnTo>
                    <a:pt x="468" y="161"/>
                  </a:lnTo>
                  <a:lnTo>
                    <a:pt x="485" y="168"/>
                  </a:lnTo>
                  <a:lnTo>
                    <a:pt x="503" y="173"/>
                  </a:lnTo>
                  <a:lnTo>
                    <a:pt x="521" y="180"/>
                  </a:lnTo>
                  <a:lnTo>
                    <a:pt x="538" y="186"/>
                  </a:lnTo>
                  <a:lnTo>
                    <a:pt x="556" y="193"/>
                  </a:lnTo>
                  <a:lnTo>
                    <a:pt x="572" y="199"/>
                  </a:lnTo>
                  <a:lnTo>
                    <a:pt x="578" y="202"/>
                  </a:lnTo>
                  <a:lnTo>
                    <a:pt x="582" y="204"/>
                  </a:lnTo>
                  <a:lnTo>
                    <a:pt x="584" y="207"/>
                  </a:lnTo>
                  <a:lnTo>
                    <a:pt x="583" y="207"/>
                  </a:lnTo>
                  <a:lnTo>
                    <a:pt x="582" y="209"/>
                  </a:lnTo>
                  <a:lnTo>
                    <a:pt x="579" y="210"/>
                  </a:lnTo>
                  <a:lnTo>
                    <a:pt x="575" y="210"/>
                  </a:lnTo>
                  <a:lnTo>
                    <a:pt x="569" y="208"/>
                  </a:lnTo>
                  <a:lnTo>
                    <a:pt x="0" y="3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66" name="Freeform 13"/>
            <p:cNvSpPr>
              <a:spLocks/>
            </p:cNvSpPr>
            <p:nvPr/>
          </p:nvSpPr>
          <p:spPr bwMode="auto">
            <a:xfrm>
              <a:off x="2841" y="2747"/>
              <a:ext cx="51" cy="49"/>
            </a:xfrm>
            <a:custGeom>
              <a:avLst/>
              <a:gdLst>
                <a:gd name="T0" fmla="*/ 50 w 51"/>
                <a:gd name="T1" fmla="*/ 0 h 49"/>
                <a:gd name="T2" fmla="*/ 37 w 51"/>
                <a:gd name="T3" fmla="*/ 32 h 49"/>
                <a:gd name="T4" fmla="*/ 36 w 51"/>
                <a:gd name="T5" fmla="*/ 37 h 49"/>
                <a:gd name="T6" fmla="*/ 32 w 51"/>
                <a:gd name="T7" fmla="*/ 41 h 49"/>
                <a:gd name="T8" fmla="*/ 29 w 51"/>
                <a:gd name="T9" fmla="*/ 44 h 49"/>
                <a:gd name="T10" fmla="*/ 26 w 51"/>
                <a:gd name="T11" fmla="*/ 45 h 49"/>
                <a:gd name="T12" fmla="*/ 23 w 51"/>
                <a:gd name="T13" fmla="*/ 47 h 49"/>
                <a:gd name="T14" fmla="*/ 20 w 51"/>
                <a:gd name="T15" fmla="*/ 48 h 49"/>
                <a:gd name="T16" fmla="*/ 17 w 51"/>
                <a:gd name="T17" fmla="*/ 47 h 49"/>
                <a:gd name="T18" fmla="*/ 13 w 51"/>
                <a:gd name="T19" fmla="*/ 47 h 49"/>
                <a:gd name="T20" fmla="*/ 9 w 51"/>
                <a:gd name="T21" fmla="*/ 47 h 49"/>
                <a:gd name="T22" fmla="*/ 7 w 51"/>
                <a:gd name="T23" fmla="*/ 45 h 49"/>
                <a:gd name="T24" fmla="*/ 5 w 51"/>
                <a:gd name="T25" fmla="*/ 41 h 49"/>
                <a:gd name="T26" fmla="*/ 1 w 51"/>
                <a:gd name="T27" fmla="*/ 38 h 49"/>
                <a:gd name="T28" fmla="*/ 2 w 51"/>
                <a:gd name="T29" fmla="*/ 35 h 49"/>
                <a:gd name="T30" fmla="*/ 0 w 51"/>
                <a:gd name="T31" fmla="*/ 31 h 49"/>
                <a:gd name="T32" fmla="*/ 0 w 51"/>
                <a:gd name="T33" fmla="*/ 27 h 49"/>
                <a:gd name="T34" fmla="*/ 1 w 51"/>
                <a:gd name="T35" fmla="*/ 22 h 49"/>
                <a:gd name="T36" fmla="*/ 1 w 51"/>
                <a:gd name="T37" fmla="*/ 2 h 49"/>
                <a:gd name="T38" fmla="*/ 50 w 51"/>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49"/>
                <a:gd name="T62" fmla="*/ 51 w 51"/>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49">
                  <a:moveTo>
                    <a:pt x="50" y="0"/>
                  </a:moveTo>
                  <a:lnTo>
                    <a:pt x="37" y="32"/>
                  </a:lnTo>
                  <a:lnTo>
                    <a:pt x="36" y="37"/>
                  </a:lnTo>
                  <a:lnTo>
                    <a:pt x="32" y="41"/>
                  </a:lnTo>
                  <a:lnTo>
                    <a:pt x="29" y="44"/>
                  </a:lnTo>
                  <a:lnTo>
                    <a:pt x="26" y="45"/>
                  </a:lnTo>
                  <a:lnTo>
                    <a:pt x="23" y="47"/>
                  </a:lnTo>
                  <a:lnTo>
                    <a:pt x="20" y="48"/>
                  </a:lnTo>
                  <a:lnTo>
                    <a:pt x="17" y="47"/>
                  </a:lnTo>
                  <a:lnTo>
                    <a:pt x="13" y="47"/>
                  </a:lnTo>
                  <a:lnTo>
                    <a:pt x="9" y="47"/>
                  </a:lnTo>
                  <a:lnTo>
                    <a:pt x="7" y="45"/>
                  </a:lnTo>
                  <a:lnTo>
                    <a:pt x="5" y="41"/>
                  </a:lnTo>
                  <a:lnTo>
                    <a:pt x="1" y="38"/>
                  </a:lnTo>
                  <a:lnTo>
                    <a:pt x="2" y="35"/>
                  </a:lnTo>
                  <a:lnTo>
                    <a:pt x="0" y="31"/>
                  </a:lnTo>
                  <a:lnTo>
                    <a:pt x="0" y="27"/>
                  </a:lnTo>
                  <a:lnTo>
                    <a:pt x="1" y="22"/>
                  </a:lnTo>
                  <a:lnTo>
                    <a:pt x="1" y="2"/>
                  </a:lnTo>
                  <a:lnTo>
                    <a:pt x="50" y="0"/>
                  </a:lnTo>
                </a:path>
              </a:pathLst>
            </a:custGeom>
            <a:solidFill>
              <a:srgbClr val="FFFFCC"/>
            </a:solidFill>
            <a:ln w="12700" cap="rnd" cmpd="sng">
              <a:noFill/>
              <a:prstDash val="solid"/>
              <a:round/>
              <a:headEnd type="none" w="med" len="med"/>
              <a:tailEnd type="none" w="med" len="med"/>
            </a:ln>
          </p:spPr>
          <p:txBody>
            <a:bodyPr/>
            <a:lstStyle/>
            <a:p>
              <a:endParaRPr lang="en-GB"/>
            </a:p>
          </p:txBody>
        </p:sp>
        <p:sp>
          <p:nvSpPr>
            <p:cNvPr id="23567" name="Freeform 14"/>
            <p:cNvSpPr>
              <a:spLocks/>
            </p:cNvSpPr>
            <p:nvPr/>
          </p:nvSpPr>
          <p:spPr bwMode="auto">
            <a:xfrm>
              <a:off x="2840" y="2750"/>
              <a:ext cx="61" cy="56"/>
            </a:xfrm>
            <a:custGeom>
              <a:avLst/>
              <a:gdLst>
                <a:gd name="T0" fmla="*/ 60 w 61"/>
                <a:gd name="T1" fmla="*/ 0 h 56"/>
                <a:gd name="T2" fmla="*/ 45 w 61"/>
                <a:gd name="T3" fmla="*/ 39 h 56"/>
                <a:gd name="T4" fmla="*/ 42 w 61"/>
                <a:gd name="T5" fmla="*/ 44 h 56"/>
                <a:gd name="T6" fmla="*/ 38 w 61"/>
                <a:gd name="T7" fmla="*/ 48 h 56"/>
                <a:gd name="T8" fmla="*/ 36 w 61"/>
                <a:gd name="T9" fmla="*/ 52 h 56"/>
                <a:gd name="T10" fmla="*/ 32 w 61"/>
                <a:gd name="T11" fmla="*/ 54 h 56"/>
                <a:gd name="T12" fmla="*/ 28 w 61"/>
                <a:gd name="T13" fmla="*/ 55 h 56"/>
                <a:gd name="T14" fmla="*/ 25 w 61"/>
                <a:gd name="T15" fmla="*/ 55 h 56"/>
                <a:gd name="T16" fmla="*/ 20 w 61"/>
                <a:gd name="T17" fmla="*/ 55 h 56"/>
                <a:gd name="T18" fmla="*/ 16 w 61"/>
                <a:gd name="T19" fmla="*/ 55 h 56"/>
                <a:gd name="T20" fmla="*/ 12 w 61"/>
                <a:gd name="T21" fmla="*/ 54 h 56"/>
                <a:gd name="T22" fmla="*/ 8 w 61"/>
                <a:gd name="T23" fmla="*/ 52 h 56"/>
                <a:gd name="T24" fmla="*/ 6 w 61"/>
                <a:gd name="T25" fmla="*/ 48 h 56"/>
                <a:gd name="T26" fmla="*/ 2 w 61"/>
                <a:gd name="T27" fmla="*/ 45 h 56"/>
                <a:gd name="T28" fmla="*/ 1 w 61"/>
                <a:gd name="T29" fmla="*/ 41 h 56"/>
                <a:gd name="T30" fmla="*/ 0 w 61"/>
                <a:gd name="T31" fmla="*/ 37 h 56"/>
                <a:gd name="T32" fmla="*/ 0 w 61"/>
                <a:gd name="T33" fmla="*/ 31 h 56"/>
                <a:gd name="T34" fmla="*/ 0 w 61"/>
                <a:gd name="T35" fmla="*/ 26 h 56"/>
                <a:gd name="T36" fmla="*/ 2 w 61"/>
                <a:gd name="T37" fmla="*/ 2 h 56"/>
                <a:gd name="T38" fmla="*/ 60 w 61"/>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56"/>
                <a:gd name="T62" fmla="*/ 61 w 6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56">
                  <a:moveTo>
                    <a:pt x="60" y="0"/>
                  </a:moveTo>
                  <a:lnTo>
                    <a:pt x="45" y="39"/>
                  </a:lnTo>
                  <a:lnTo>
                    <a:pt x="42" y="44"/>
                  </a:lnTo>
                  <a:lnTo>
                    <a:pt x="38" y="48"/>
                  </a:lnTo>
                  <a:lnTo>
                    <a:pt x="36" y="52"/>
                  </a:lnTo>
                  <a:lnTo>
                    <a:pt x="32" y="54"/>
                  </a:lnTo>
                  <a:lnTo>
                    <a:pt x="28" y="55"/>
                  </a:lnTo>
                  <a:lnTo>
                    <a:pt x="25" y="55"/>
                  </a:lnTo>
                  <a:lnTo>
                    <a:pt x="20" y="55"/>
                  </a:lnTo>
                  <a:lnTo>
                    <a:pt x="16" y="55"/>
                  </a:lnTo>
                  <a:lnTo>
                    <a:pt x="12" y="54"/>
                  </a:lnTo>
                  <a:lnTo>
                    <a:pt x="8" y="52"/>
                  </a:lnTo>
                  <a:lnTo>
                    <a:pt x="6" y="48"/>
                  </a:lnTo>
                  <a:lnTo>
                    <a:pt x="2" y="45"/>
                  </a:lnTo>
                  <a:lnTo>
                    <a:pt x="1" y="41"/>
                  </a:lnTo>
                  <a:lnTo>
                    <a:pt x="0" y="37"/>
                  </a:lnTo>
                  <a:lnTo>
                    <a:pt x="0" y="31"/>
                  </a:lnTo>
                  <a:lnTo>
                    <a:pt x="0" y="26"/>
                  </a:lnTo>
                  <a:lnTo>
                    <a:pt x="2" y="2"/>
                  </a:lnTo>
                  <a:lnTo>
                    <a:pt x="6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68" name="Freeform 15"/>
            <p:cNvSpPr>
              <a:spLocks/>
            </p:cNvSpPr>
            <p:nvPr/>
          </p:nvSpPr>
          <p:spPr bwMode="auto">
            <a:xfrm>
              <a:off x="2769" y="2723"/>
              <a:ext cx="8" cy="14"/>
            </a:xfrm>
            <a:custGeom>
              <a:avLst/>
              <a:gdLst>
                <a:gd name="T0" fmla="*/ 7 w 8"/>
                <a:gd name="T1" fmla="*/ 1 h 14"/>
                <a:gd name="T2" fmla="*/ 4 w 8"/>
                <a:gd name="T3" fmla="*/ 0 h 14"/>
                <a:gd name="T4" fmla="*/ 0 w 8"/>
                <a:gd name="T5" fmla="*/ 11 h 14"/>
                <a:gd name="T6" fmla="*/ 3 w 8"/>
                <a:gd name="T7" fmla="*/ 13 h 14"/>
                <a:gd name="T8" fmla="*/ 7 w 8"/>
                <a:gd name="T9" fmla="*/ 1 h 14"/>
                <a:gd name="T10" fmla="*/ 0 60000 65536"/>
                <a:gd name="T11" fmla="*/ 0 60000 65536"/>
                <a:gd name="T12" fmla="*/ 0 60000 65536"/>
                <a:gd name="T13" fmla="*/ 0 60000 65536"/>
                <a:gd name="T14" fmla="*/ 0 60000 65536"/>
                <a:gd name="T15" fmla="*/ 0 w 8"/>
                <a:gd name="T16" fmla="*/ 0 h 14"/>
                <a:gd name="T17" fmla="*/ 8 w 8"/>
                <a:gd name="T18" fmla="*/ 14 h 14"/>
              </a:gdLst>
              <a:ahLst/>
              <a:cxnLst>
                <a:cxn ang="T10">
                  <a:pos x="T0" y="T1"/>
                </a:cxn>
                <a:cxn ang="T11">
                  <a:pos x="T2" y="T3"/>
                </a:cxn>
                <a:cxn ang="T12">
                  <a:pos x="T4" y="T5"/>
                </a:cxn>
                <a:cxn ang="T13">
                  <a:pos x="T6" y="T7"/>
                </a:cxn>
                <a:cxn ang="T14">
                  <a:pos x="T8" y="T9"/>
                </a:cxn>
              </a:cxnLst>
              <a:rect l="T15" t="T16" r="T17" b="T18"/>
              <a:pathLst>
                <a:path w="8" h="14">
                  <a:moveTo>
                    <a:pt x="7" y="1"/>
                  </a:moveTo>
                  <a:lnTo>
                    <a:pt x="4" y="0"/>
                  </a:lnTo>
                  <a:lnTo>
                    <a:pt x="0" y="11"/>
                  </a:lnTo>
                  <a:lnTo>
                    <a:pt x="3" y="13"/>
                  </a:lnTo>
                  <a:lnTo>
                    <a:pt x="7"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69" name="Freeform 16"/>
            <p:cNvSpPr>
              <a:spLocks/>
            </p:cNvSpPr>
            <p:nvPr/>
          </p:nvSpPr>
          <p:spPr bwMode="auto">
            <a:xfrm>
              <a:off x="2769" y="2724"/>
              <a:ext cx="14" cy="24"/>
            </a:xfrm>
            <a:custGeom>
              <a:avLst/>
              <a:gdLst>
                <a:gd name="T0" fmla="*/ 7 w 14"/>
                <a:gd name="T1" fmla="*/ 0 h 24"/>
                <a:gd name="T2" fmla="*/ 13 w 14"/>
                <a:gd name="T3" fmla="*/ 1 h 24"/>
                <a:gd name="T4" fmla="*/ 6 w 14"/>
                <a:gd name="T5" fmla="*/ 23 h 24"/>
                <a:gd name="T6" fmla="*/ 0 w 14"/>
                <a:gd name="T7" fmla="*/ 21 h 24"/>
                <a:gd name="T8" fmla="*/ 7 w 14"/>
                <a:gd name="T9" fmla="*/ 0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7" y="0"/>
                  </a:moveTo>
                  <a:lnTo>
                    <a:pt x="13" y="1"/>
                  </a:lnTo>
                  <a:lnTo>
                    <a:pt x="6" y="23"/>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70" name="Freeform 17"/>
            <p:cNvSpPr>
              <a:spLocks/>
            </p:cNvSpPr>
            <p:nvPr/>
          </p:nvSpPr>
          <p:spPr bwMode="auto">
            <a:xfrm>
              <a:off x="2807" y="2736"/>
              <a:ext cx="8" cy="13"/>
            </a:xfrm>
            <a:custGeom>
              <a:avLst/>
              <a:gdLst>
                <a:gd name="T0" fmla="*/ 7 w 8"/>
                <a:gd name="T1" fmla="*/ 1 h 13"/>
                <a:gd name="T2" fmla="*/ 4 w 8"/>
                <a:gd name="T3" fmla="*/ 0 h 13"/>
                <a:gd name="T4" fmla="*/ 0 w 8"/>
                <a:gd name="T5" fmla="*/ 11 h 13"/>
                <a:gd name="T6" fmla="*/ 3 w 8"/>
                <a:gd name="T7" fmla="*/ 12 h 13"/>
                <a:gd name="T8" fmla="*/ 7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7" y="1"/>
                  </a:moveTo>
                  <a:lnTo>
                    <a:pt x="4" y="0"/>
                  </a:lnTo>
                  <a:lnTo>
                    <a:pt x="0" y="11"/>
                  </a:lnTo>
                  <a:lnTo>
                    <a:pt x="3" y="12"/>
                  </a:lnTo>
                  <a:lnTo>
                    <a:pt x="7"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71" name="Freeform 18"/>
            <p:cNvSpPr>
              <a:spLocks/>
            </p:cNvSpPr>
            <p:nvPr/>
          </p:nvSpPr>
          <p:spPr bwMode="auto">
            <a:xfrm>
              <a:off x="2807" y="2737"/>
              <a:ext cx="14" cy="23"/>
            </a:xfrm>
            <a:custGeom>
              <a:avLst/>
              <a:gdLst>
                <a:gd name="T0" fmla="*/ 7 w 14"/>
                <a:gd name="T1" fmla="*/ 0 h 23"/>
                <a:gd name="T2" fmla="*/ 13 w 14"/>
                <a:gd name="T3" fmla="*/ 2 h 23"/>
                <a:gd name="T4" fmla="*/ 6 w 14"/>
                <a:gd name="T5" fmla="*/ 22 h 23"/>
                <a:gd name="T6" fmla="*/ 0 w 14"/>
                <a:gd name="T7" fmla="*/ 21 h 23"/>
                <a:gd name="T8" fmla="*/ 7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7" y="0"/>
                  </a:moveTo>
                  <a:lnTo>
                    <a:pt x="13" y="2"/>
                  </a:lnTo>
                  <a:lnTo>
                    <a:pt x="6" y="22"/>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72" name="Freeform 19"/>
            <p:cNvSpPr>
              <a:spLocks/>
            </p:cNvSpPr>
            <p:nvPr/>
          </p:nvSpPr>
          <p:spPr bwMode="auto">
            <a:xfrm>
              <a:off x="3005" y="2454"/>
              <a:ext cx="592" cy="207"/>
            </a:xfrm>
            <a:custGeom>
              <a:avLst/>
              <a:gdLst>
                <a:gd name="T0" fmla="*/ 3 w 592"/>
                <a:gd name="T1" fmla="*/ 0 h 207"/>
                <a:gd name="T2" fmla="*/ 21 w 592"/>
                <a:gd name="T3" fmla="*/ 6 h 207"/>
                <a:gd name="T4" fmla="*/ 38 w 592"/>
                <a:gd name="T5" fmla="*/ 11 h 207"/>
                <a:gd name="T6" fmla="*/ 55 w 592"/>
                <a:gd name="T7" fmla="*/ 18 h 207"/>
                <a:gd name="T8" fmla="*/ 73 w 592"/>
                <a:gd name="T9" fmla="*/ 23 h 207"/>
                <a:gd name="T10" fmla="*/ 91 w 592"/>
                <a:gd name="T11" fmla="*/ 30 h 207"/>
                <a:gd name="T12" fmla="*/ 108 w 592"/>
                <a:gd name="T13" fmla="*/ 35 h 207"/>
                <a:gd name="T14" fmla="*/ 128 w 592"/>
                <a:gd name="T15" fmla="*/ 41 h 207"/>
                <a:gd name="T16" fmla="*/ 145 w 592"/>
                <a:gd name="T17" fmla="*/ 47 h 207"/>
                <a:gd name="T18" fmla="*/ 164 w 592"/>
                <a:gd name="T19" fmla="*/ 53 h 207"/>
                <a:gd name="T20" fmla="*/ 182 w 592"/>
                <a:gd name="T21" fmla="*/ 59 h 207"/>
                <a:gd name="T22" fmla="*/ 200 w 592"/>
                <a:gd name="T23" fmla="*/ 65 h 207"/>
                <a:gd name="T24" fmla="*/ 218 w 592"/>
                <a:gd name="T25" fmla="*/ 72 h 207"/>
                <a:gd name="T26" fmla="*/ 236 w 592"/>
                <a:gd name="T27" fmla="*/ 78 h 207"/>
                <a:gd name="T28" fmla="*/ 254 w 592"/>
                <a:gd name="T29" fmla="*/ 83 h 207"/>
                <a:gd name="T30" fmla="*/ 272 w 592"/>
                <a:gd name="T31" fmla="*/ 91 h 207"/>
                <a:gd name="T32" fmla="*/ 291 w 592"/>
                <a:gd name="T33" fmla="*/ 97 h 207"/>
                <a:gd name="T34" fmla="*/ 311 w 592"/>
                <a:gd name="T35" fmla="*/ 103 h 207"/>
                <a:gd name="T36" fmla="*/ 328 w 592"/>
                <a:gd name="T37" fmla="*/ 109 h 207"/>
                <a:gd name="T38" fmla="*/ 348 w 592"/>
                <a:gd name="T39" fmla="*/ 117 h 207"/>
                <a:gd name="T40" fmla="*/ 366 w 592"/>
                <a:gd name="T41" fmla="*/ 122 h 207"/>
                <a:gd name="T42" fmla="*/ 385 w 592"/>
                <a:gd name="T43" fmla="*/ 128 h 207"/>
                <a:gd name="T44" fmla="*/ 403 w 592"/>
                <a:gd name="T45" fmla="*/ 135 h 207"/>
                <a:gd name="T46" fmla="*/ 422 w 592"/>
                <a:gd name="T47" fmla="*/ 140 h 207"/>
                <a:gd name="T48" fmla="*/ 440 w 592"/>
                <a:gd name="T49" fmla="*/ 146 h 207"/>
                <a:gd name="T50" fmla="*/ 458 w 592"/>
                <a:gd name="T51" fmla="*/ 154 h 207"/>
                <a:gd name="T52" fmla="*/ 476 w 592"/>
                <a:gd name="T53" fmla="*/ 159 h 207"/>
                <a:gd name="T54" fmla="*/ 494 w 592"/>
                <a:gd name="T55" fmla="*/ 166 h 207"/>
                <a:gd name="T56" fmla="*/ 509 w 592"/>
                <a:gd name="T57" fmla="*/ 171 h 207"/>
                <a:gd name="T58" fmla="*/ 528 w 592"/>
                <a:gd name="T59" fmla="*/ 178 h 207"/>
                <a:gd name="T60" fmla="*/ 545 w 592"/>
                <a:gd name="T61" fmla="*/ 184 h 207"/>
                <a:gd name="T62" fmla="*/ 563 w 592"/>
                <a:gd name="T63" fmla="*/ 190 h 207"/>
                <a:gd name="T64" fmla="*/ 580 w 592"/>
                <a:gd name="T65" fmla="*/ 196 h 207"/>
                <a:gd name="T66" fmla="*/ 585 w 592"/>
                <a:gd name="T67" fmla="*/ 199 h 207"/>
                <a:gd name="T68" fmla="*/ 589 w 592"/>
                <a:gd name="T69" fmla="*/ 200 h 207"/>
                <a:gd name="T70" fmla="*/ 590 w 592"/>
                <a:gd name="T71" fmla="*/ 203 h 207"/>
                <a:gd name="T72" fmla="*/ 591 w 592"/>
                <a:gd name="T73" fmla="*/ 205 h 207"/>
                <a:gd name="T74" fmla="*/ 590 w 592"/>
                <a:gd name="T75" fmla="*/ 205 h 207"/>
                <a:gd name="T76" fmla="*/ 586 w 592"/>
                <a:gd name="T77" fmla="*/ 206 h 207"/>
                <a:gd name="T78" fmla="*/ 582 w 592"/>
                <a:gd name="T79" fmla="*/ 205 h 207"/>
                <a:gd name="T80" fmla="*/ 577 w 592"/>
                <a:gd name="T81" fmla="*/ 203 h 207"/>
                <a:gd name="T82" fmla="*/ 0 w 592"/>
                <a:gd name="T83" fmla="*/ 27 h 207"/>
                <a:gd name="T84" fmla="*/ 3 w 592"/>
                <a:gd name="T85" fmla="*/ 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2"/>
                <a:gd name="T130" fmla="*/ 0 h 207"/>
                <a:gd name="T131" fmla="*/ 592 w 592"/>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2" h="207">
                  <a:moveTo>
                    <a:pt x="3" y="0"/>
                  </a:moveTo>
                  <a:lnTo>
                    <a:pt x="21" y="6"/>
                  </a:lnTo>
                  <a:lnTo>
                    <a:pt x="38" y="11"/>
                  </a:lnTo>
                  <a:lnTo>
                    <a:pt x="55" y="18"/>
                  </a:lnTo>
                  <a:lnTo>
                    <a:pt x="73" y="23"/>
                  </a:lnTo>
                  <a:lnTo>
                    <a:pt x="91" y="30"/>
                  </a:lnTo>
                  <a:lnTo>
                    <a:pt x="108" y="35"/>
                  </a:lnTo>
                  <a:lnTo>
                    <a:pt x="128" y="41"/>
                  </a:lnTo>
                  <a:lnTo>
                    <a:pt x="145" y="47"/>
                  </a:lnTo>
                  <a:lnTo>
                    <a:pt x="164" y="53"/>
                  </a:lnTo>
                  <a:lnTo>
                    <a:pt x="182" y="59"/>
                  </a:lnTo>
                  <a:lnTo>
                    <a:pt x="200" y="65"/>
                  </a:lnTo>
                  <a:lnTo>
                    <a:pt x="218" y="72"/>
                  </a:lnTo>
                  <a:lnTo>
                    <a:pt x="236" y="78"/>
                  </a:lnTo>
                  <a:lnTo>
                    <a:pt x="254" y="83"/>
                  </a:lnTo>
                  <a:lnTo>
                    <a:pt x="272" y="91"/>
                  </a:lnTo>
                  <a:lnTo>
                    <a:pt x="291" y="97"/>
                  </a:lnTo>
                  <a:lnTo>
                    <a:pt x="311" y="103"/>
                  </a:lnTo>
                  <a:lnTo>
                    <a:pt x="328" y="109"/>
                  </a:lnTo>
                  <a:lnTo>
                    <a:pt x="348" y="117"/>
                  </a:lnTo>
                  <a:lnTo>
                    <a:pt x="366" y="122"/>
                  </a:lnTo>
                  <a:lnTo>
                    <a:pt x="385" y="128"/>
                  </a:lnTo>
                  <a:lnTo>
                    <a:pt x="403" y="135"/>
                  </a:lnTo>
                  <a:lnTo>
                    <a:pt x="422" y="140"/>
                  </a:lnTo>
                  <a:lnTo>
                    <a:pt x="440" y="146"/>
                  </a:lnTo>
                  <a:lnTo>
                    <a:pt x="458" y="154"/>
                  </a:lnTo>
                  <a:lnTo>
                    <a:pt x="476" y="159"/>
                  </a:lnTo>
                  <a:lnTo>
                    <a:pt x="494" y="166"/>
                  </a:lnTo>
                  <a:lnTo>
                    <a:pt x="509" y="171"/>
                  </a:lnTo>
                  <a:lnTo>
                    <a:pt x="528" y="178"/>
                  </a:lnTo>
                  <a:lnTo>
                    <a:pt x="545" y="184"/>
                  </a:lnTo>
                  <a:lnTo>
                    <a:pt x="563" y="190"/>
                  </a:lnTo>
                  <a:lnTo>
                    <a:pt x="580" y="196"/>
                  </a:lnTo>
                  <a:lnTo>
                    <a:pt x="585" y="199"/>
                  </a:lnTo>
                  <a:lnTo>
                    <a:pt x="589" y="200"/>
                  </a:lnTo>
                  <a:lnTo>
                    <a:pt x="590" y="203"/>
                  </a:lnTo>
                  <a:lnTo>
                    <a:pt x="591" y="205"/>
                  </a:lnTo>
                  <a:lnTo>
                    <a:pt x="590" y="205"/>
                  </a:lnTo>
                  <a:lnTo>
                    <a:pt x="586" y="206"/>
                  </a:lnTo>
                  <a:lnTo>
                    <a:pt x="582" y="205"/>
                  </a:lnTo>
                  <a:lnTo>
                    <a:pt x="577" y="203"/>
                  </a:lnTo>
                  <a:lnTo>
                    <a:pt x="0" y="27"/>
                  </a:lnTo>
                  <a:lnTo>
                    <a:pt x="3"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3573" name="Freeform 20"/>
            <p:cNvSpPr>
              <a:spLocks/>
            </p:cNvSpPr>
            <p:nvPr/>
          </p:nvSpPr>
          <p:spPr bwMode="auto">
            <a:xfrm>
              <a:off x="3001" y="2454"/>
              <a:ext cx="604" cy="214"/>
            </a:xfrm>
            <a:custGeom>
              <a:avLst/>
              <a:gdLst>
                <a:gd name="T0" fmla="*/ 7 w 604"/>
                <a:gd name="T1" fmla="*/ 0 h 214"/>
                <a:gd name="T2" fmla="*/ 7 w 604"/>
                <a:gd name="T3" fmla="*/ 0 h 214"/>
                <a:gd name="T4" fmla="*/ 25 w 604"/>
                <a:gd name="T5" fmla="*/ 6 h 214"/>
                <a:gd name="T6" fmla="*/ 43 w 604"/>
                <a:gd name="T7" fmla="*/ 11 h 214"/>
                <a:gd name="T8" fmla="*/ 60 w 604"/>
                <a:gd name="T9" fmla="*/ 18 h 214"/>
                <a:gd name="T10" fmla="*/ 78 w 604"/>
                <a:gd name="T11" fmla="*/ 24 h 214"/>
                <a:gd name="T12" fmla="*/ 96 w 604"/>
                <a:gd name="T13" fmla="*/ 30 h 214"/>
                <a:gd name="T14" fmla="*/ 113 w 604"/>
                <a:gd name="T15" fmla="*/ 36 h 214"/>
                <a:gd name="T16" fmla="*/ 132 w 604"/>
                <a:gd name="T17" fmla="*/ 43 h 214"/>
                <a:gd name="T18" fmla="*/ 150 w 604"/>
                <a:gd name="T19" fmla="*/ 49 h 214"/>
                <a:gd name="T20" fmla="*/ 170 w 604"/>
                <a:gd name="T21" fmla="*/ 54 h 214"/>
                <a:gd name="T22" fmla="*/ 187 w 604"/>
                <a:gd name="T23" fmla="*/ 61 h 214"/>
                <a:gd name="T24" fmla="*/ 207 w 604"/>
                <a:gd name="T25" fmla="*/ 68 h 214"/>
                <a:gd name="T26" fmla="*/ 225 w 604"/>
                <a:gd name="T27" fmla="*/ 74 h 214"/>
                <a:gd name="T28" fmla="*/ 244 w 604"/>
                <a:gd name="T29" fmla="*/ 80 h 214"/>
                <a:gd name="T30" fmla="*/ 262 w 604"/>
                <a:gd name="T31" fmla="*/ 86 h 214"/>
                <a:gd name="T32" fmla="*/ 281 w 604"/>
                <a:gd name="T33" fmla="*/ 93 h 214"/>
                <a:gd name="T34" fmla="*/ 300 w 604"/>
                <a:gd name="T35" fmla="*/ 99 h 214"/>
                <a:gd name="T36" fmla="*/ 319 w 604"/>
                <a:gd name="T37" fmla="*/ 106 h 214"/>
                <a:gd name="T38" fmla="*/ 338 w 604"/>
                <a:gd name="T39" fmla="*/ 112 h 214"/>
                <a:gd name="T40" fmla="*/ 358 w 604"/>
                <a:gd name="T41" fmla="*/ 119 h 214"/>
                <a:gd name="T42" fmla="*/ 376 w 604"/>
                <a:gd name="T43" fmla="*/ 125 h 214"/>
                <a:gd name="T44" fmla="*/ 395 w 604"/>
                <a:gd name="T45" fmla="*/ 132 h 214"/>
                <a:gd name="T46" fmla="*/ 413 w 604"/>
                <a:gd name="T47" fmla="*/ 137 h 214"/>
                <a:gd name="T48" fmla="*/ 432 w 604"/>
                <a:gd name="T49" fmla="*/ 145 h 214"/>
                <a:gd name="T50" fmla="*/ 450 w 604"/>
                <a:gd name="T51" fmla="*/ 150 h 214"/>
                <a:gd name="T52" fmla="*/ 469 w 604"/>
                <a:gd name="T53" fmla="*/ 157 h 214"/>
                <a:gd name="T54" fmla="*/ 487 w 604"/>
                <a:gd name="T55" fmla="*/ 164 h 214"/>
                <a:gd name="T56" fmla="*/ 504 w 604"/>
                <a:gd name="T57" fmla="*/ 170 h 214"/>
                <a:gd name="T58" fmla="*/ 522 w 604"/>
                <a:gd name="T59" fmla="*/ 176 h 214"/>
                <a:gd name="T60" fmla="*/ 541 w 604"/>
                <a:gd name="T61" fmla="*/ 183 h 214"/>
                <a:gd name="T62" fmla="*/ 558 w 604"/>
                <a:gd name="T63" fmla="*/ 190 h 214"/>
                <a:gd name="T64" fmla="*/ 576 w 604"/>
                <a:gd name="T65" fmla="*/ 196 h 214"/>
                <a:gd name="T66" fmla="*/ 592 w 604"/>
                <a:gd name="T67" fmla="*/ 202 h 214"/>
                <a:gd name="T68" fmla="*/ 598 w 604"/>
                <a:gd name="T69" fmla="*/ 205 h 214"/>
                <a:gd name="T70" fmla="*/ 602 w 604"/>
                <a:gd name="T71" fmla="*/ 207 h 214"/>
                <a:gd name="T72" fmla="*/ 603 w 604"/>
                <a:gd name="T73" fmla="*/ 210 h 214"/>
                <a:gd name="T74" fmla="*/ 603 w 604"/>
                <a:gd name="T75" fmla="*/ 210 h 214"/>
                <a:gd name="T76" fmla="*/ 602 w 604"/>
                <a:gd name="T77" fmla="*/ 212 h 214"/>
                <a:gd name="T78" fmla="*/ 598 w 604"/>
                <a:gd name="T79" fmla="*/ 213 h 214"/>
                <a:gd name="T80" fmla="*/ 594 w 604"/>
                <a:gd name="T81" fmla="*/ 213 h 214"/>
                <a:gd name="T82" fmla="*/ 589 w 604"/>
                <a:gd name="T83" fmla="*/ 211 h 214"/>
                <a:gd name="T84" fmla="*/ 0 w 604"/>
                <a:gd name="T85" fmla="*/ 37 h 214"/>
                <a:gd name="T86" fmla="*/ 7 w 604"/>
                <a:gd name="T87" fmla="*/ 0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4"/>
                <a:gd name="T133" fmla="*/ 0 h 214"/>
                <a:gd name="T134" fmla="*/ 604 w 604"/>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4" h="214">
                  <a:moveTo>
                    <a:pt x="7" y="0"/>
                  </a:moveTo>
                  <a:lnTo>
                    <a:pt x="7" y="0"/>
                  </a:lnTo>
                  <a:lnTo>
                    <a:pt x="25" y="6"/>
                  </a:lnTo>
                  <a:lnTo>
                    <a:pt x="43" y="11"/>
                  </a:lnTo>
                  <a:lnTo>
                    <a:pt x="60" y="18"/>
                  </a:lnTo>
                  <a:lnTo>
                    <a:pt x="78" y="24"/>
                  </a:lnTo>
                  <a:lnTo>
                    <a:pt x="96" y="30"/>
                  </a:lnTo>
                  <a:lnTo>
                    <a:pt x="113" y="36"/>
                  </a:lnTo>
                  <a:lnTo>
                    <a:pt x="132" y="43"/>
                  </a:lnTo>
                  <a:lnTo>
                    <a:pt x="150" y="49"/>
                  </a:lnTo>
                  <a:lnTo>
                    <a:pt x="170" y="54"/>
                  </a:lnTo>
                  <a:lnTo>
                    <a:pt x="187" y="61"/>
                  </a:lnTo>
                  <a:lnTo>
                    <a:pt x="207" y="68"/>
                  </a:lnTo>
                  <a:lnTo>
                    <a:pt x="225" y="74"/>
                  </a:lnTo>
                  <a:lnTo>
                    <a:pt x="244" y="80"/>
                  </a:lnTo>
                  <a:lnTo>
                    <a:pt x="262" y="86"/>
                  </a:lnTo>
                  <a:lnTo>
                    <a:pt x="281" y="93"/>
                  </a:lnTo>
                  <a:lnTo>
                    <a:pt x="300" y="99"/>
                  </a:lnTo>
                  <a:lnTo>
                    <a:pt x="319" y="106"/>
                  </a:lnTo>
                  <a:lnTo>
                    <a:pt x="338" y="112"/>
                  </a:lnTo>
                  <a:lnTo>
                    <a:pt x="358" y="119"/>
                  </a:lnTo>
                  <a:lnTo>
                    <a:pt x="376" y="125"/>
                  </a:lnTo>
                  <a:lnTo>
                    <a:pt x="395" y="132"/>
                  </a:lnTo>
                  <a:lnTo>
                    <a:pt x="413" y="137"/>
                  </a:lnTo>
                  <a:lnTo>
                    <a:pt x="432" y="145"/>
                  </a:lnTo>
                  <a:lnTo>
                    <a:pt x="450" y="150"/>
                  </a:lnTo>
                  <a:lnTo>
                    <a:pt x="469" y="157"/>
                  </a:lnTo>
                  <a:lnTo>
                    <a:pt x="487" y="164"/>
                  </a:lnTo>
                  <a:lnTo>
                    <a:pt x="504" y="170"/>
                  </a:lnTo>
                  <a:lnTo>
                    <a:pt x="522" y="176"/>
                  </a:lnTo>
                  <a:lnTo>
                    <a:pt x="541" y="183"/>
                  </a:lnTo>
                  <a:lnTo>
                    <a:pt x="558" y="190"/>
                  </a:lnTo>
                  <a:lnTo>
                    <a:pt x="576" y="196"/>
                  </a:lnTo>
                  <a:lnTo>
                    <a:pt x="592" y="202"/>
                  </a:lnTo>
                  <a:lnTo>
                    <a:pt x="598" y="205"/>
                  </a:lnTo>
                  <a:lnTo>
                    <a:pt x="602" y="207"/>
                  </a:lnTo>
                  <a:lnTo>
                    <a:pt x="603" y="210"/>
                  </a:lnTo>
                  <a:lnTo>
                    <a:pt x="602" y="212"/>
                  </a:lnTo>
                  <a:lnTo>
                    <a:pt x="598" y="213"/>
                  </a:lnTo>
                  <a:lnTo>
                    <a:pt x="594" y="213"/>
                  </a:lnTo>
                  <a:lnTo>
                    <a:pt x="589" y="211"/>
                  </a:lnTo>
                  <a:lnTo>
                    <a:pt x="0" y="37"/>
                  </a:lnTo>
                  <a:lnTo>
                    <a:pt x="7"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74" name="Freeform 21"/>
            <p:cNvSpPr>
              <a:spLocks/>
            </p:cNvSpPr>
            <p:nvPr/>
          </p:nvSpPr>
          <p:spPr bwMode="auto">
            <a:xfrm>
              <a:off x="2192" y="2199"/>
              <a:ext cx="596" cy="207"/>
            </a:xfrm>
            <a:custGeom>
              <a:avLst/>
              <a:gdLst>
                <a:gd name="T0" fmla="*/ 595 w 596"/>
                <a:gd name="T1" fmla="*/ 182 h 207"/>
                <a:gd name="T2" fmla="*/ 577 w 596"/>
                <a:gd name="T3" fmla="*/ 177 h 207"/>
                <a:gd name="T4" fmla="*/ 561 w 596"/>
                <a:gd name="T5" fmla="*/ 171 h 207"/>
                <a:gd name="T6" fmla="*/ 543 w 596"/>
                <a:gd name="T7" fmla="*/ 166 h 207"/>
                <a:gd name="T8" fmla="*/ 525 w 596"/>
                <a:gd name="T9" fmla="*/ 161 h 207"/>
                <a:gd name="T10" fmla="*/ 507 w 596"/>
                <a:gd name="T11" fmla="*/ 155 h 207"/>
                <a:gd name="T12" fmla="*/ 490 w 596"/>
                <a:gd name="T13" fmla="*/ 149 h 207"/>
                <a:gd name="T14" fmla="*/ 471 w 596"/>
                <a:gd name="T15" fmla="*/ 143 h 207"/>
                <a:gd name="T16" fmla="*/ 454 w 596"/>
                <a:gd name="T17" fmla="*/ 138 h 207"/>
                <a:gd name="T18" fmla="*/ 435 w 596"/>
                <a:gd name="T19" fmla="*/ 132 h 207"/>
                <a:gd name="T20" fmla="*/ 416 w 596"/>
                <a:gd name="T21" fmla="*/ 125 h 207"/>
                <a:gd name="T22" fmla="*/ 397 w 596"/>
                <a:gd name="T23" fmla="*/ 121 h 207"/>
                <a:gd name="T24" fmla="*/ 379 w 596"/>
                <a:gd name="T25" fmla="*/ 115 h 207"/>
                <a:gd name="T26" fmla="*/ 360 w 596"/>
                <a:gd name="T27" fmla="*/ 109 h 207"/>
                <a:gd name="T28" fmla="*/ 341 w 596"/>
                <a:gd name="T29" fmla="*/ 104 h 207"/>
                <a:gd name="T30" fmla="*/ 322 w 596"/>
                <a:gd name="T31" fmla="*/ 98 h 207"/>
                <a:gd name="T32" fmla="*/ 304 w 596"/>
                <a:gd name="T33" fmla="*/ 92 h 207"/>
                <a:gd name="T34" fmla="*/ 286 w 596"/>
                <a:gd name="T35" fmla="*/ 87 h 207"/>
                <a:gd name="T36" fmla="*/ 268 w 596"/>
                <a:gd name="T37" fmla="*/ 80 h 207"/>
                <a:gd name="T38" fmla="*/ 249 w 596"/>
                <a:gd name="T39" fmla="*/ 75 h 207"/>
                <a:gd name="T40" fmla="*/ 230 w 596"/>
                <a:gd name="T41" fmla="*/ 69 h 207"/>
                <a:gd name="T42" fmla="*/ 210 w 596"/>
                <a:gd name="T43" fmla="*/ 63 h 207"/>
                <a:gd name="T44" fmla="*/ 193 w 596"/>
                <a:gd name="T45" fmla="*/ 57 h 207"/>
                <a:gd name="T46" fmla="*/ 174 w 596"/>
                <a:gd name="T47" fmla="*/ 51 h 207"/>
                <a:gd name="T48" fmla="*/ 156 w 596"/>
                <a:gd name="T49" fmla="*/ 45 h 207"/>
                <a:gd name="T50" fmla="*/ 138 w 596"/>
                <a:gd name="T51" fmla="*/ 40 h 207"/>
                <a:gd name="T52" fmla="*/ 120 w 596"/>
                <a:gd name="T53" fmla="*/ 34 h 207"/>
                <a:gd name="T54" fmla="*/ 99 w 596"/>
                <a:gd name="T55" fmla="*/ 29 h 207"/>
                <a:gd name="T56" fmla="*/ 83 w 596"/>
                <a:gd name="T57" fmla="*/ 24 h 207"/>
                <a:gd name="T58" fmla="*/ 65 w 596"/>
                <a:gd name="T59" fmla="*/ 19 h 207"/>
                <a:gd name="T60" fmla="*/ 47 w 596"/>
                <a:gd name="T61" fmla="*/ 13 h 207"/>
                <a:gd name="T62" fmla="*/ 31 w 596"/>
                <a:gd name="T63" fmla="*/ 8 h 207"/>
                <a:gd name="T64" fmla="*/ 14 w 596"/>
                <a:gd name="T65" fmla="*/ 2 h 207"/>
                <a:gd name="T66" fmla="*/ 8 w 596"/>
                <a:gd name="T67" fmla="*/ 2 h 207"/>
                <a:gd name="T68" fmla="*/ 4 w 596"/>
                <a:gd name="T69" fmla="*/ 0 h 207"/>
                <a:gd name="T70" fmla="*/ 0 w 596"/>
                <a:gd name="T71" fmla="*/ 2 h 207"/>
                <a:gd name="T72" fmla="*/ 0 w 596"/>
                <a:gd name="T73" fmla="*/ 3 h 207"/>
                <a:gd name="T74" fmla="*/ 1 w 596"/>
                <a:gd name="T75" fmla="*/ 4 h 207"/>
                <a:gd name="T76" fmla="*/ 2 w 596"/>
                <a:gd name="T77" fmla="*/ 6 h 207"/>
                <a:gd name="T78" fmla="*/ 6 w 596"/>
                <a:gd name="T79" fmla="*/ 8 h 207"/>
                <a:gd name="T80" fmla="*/ 12 w 596"/>
                <a:gd name="T81" fmla="*/ 9 h 207"/>
                <a:gd name="T82" fmla="*/ 581 w 596"/>
                <a:gd name="T83" fmla="*/ 206 h 207"/>
                <a:gd name="T84" fmla="*/ 595 w 596"/>
                <a:gd name="T85" fmla="*/ 182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6"/>
                <a:gd name="T130" fmla="*/ 0 h 207"/>
                <a:gd name="T131" fmla="*/ 596 w 596"/>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6" h="207">
                  <a:moveTo>
                    <a:pt x="595" y="182"/>
                  </a:moveTo>
                  <a:lnTo>
                    <a:pt x="577" y="177"/>
                  </a:lnTo>
                  <a:lnTo>
                    <a:pt x="561" y="171"/>
                  </a:lnTo>
                  <a:lnTo>
                    <a:pt x="543" y="166"/>
                  </a:lnTo>
                  <a:lnTo>
                    <a:pt x="525" y="161"/>
                  </a:lnTo>
                  <a:lnTo>
                    <a:pt x="507" y="155"/>
                  </a:lnTo>
                  <a:lnTo>
                    <a:pt x="490" y="149"/>
                  </a:lnTo>
                  <a:lnTo>
                    <a:pt x="471" y="143"/>
                  </a:lnTo>
                  <a:lnTo>
                    <a:pt x="454" y="138"/>
                  </a:lnTo>
                  <a:lnTo>
                    <a:pt x="435" y="132"/>
                  </a:lnTo>
                  <a:lnTo>
                    <a:pt x="416" y="125"/>
                  </a:lnTo>
                  <a:lnTo>
                    <a:pt x="397" y="121"/>
                  </a:lnTo>
                  <a:lnTo>
                    <a:pt x="379" y="115"/>
                  </a:lnTo>
                  <a:lnTo>
                    <a:pt x="360" y="109"/>
                  </a:lnTo>
                  <a:lnTo>
                    <a:pt x="341" y="104"/>
                  </a:lnTo>
                  <a:lnTo>
                    <a:pt x="322" y="98"/>
                  </a:lnTo>
                  <a:lnTo>
                    <a:pt x="304" y="92"/>
                  </a:lnTo>
                  <a:lnTo>
                    <a:pt x="286" y="87"/>
                  </a:lnTo>
                  <a:lnTo>
                    <a:pt x="268" y="80"/>
                  </a:lnTo>
                  <a:lnTo>
                    <a:pt x="249" y="75"/>
                  </a:lnTo>
                  <a:lnTo>
                    <a:pt x="230" y="69"/>
                  </a:lnTo>
                  <a:lnTo>
                    <a:pt x="210" y="63"/>
                  </a:lnTo>
                  <a:lnTo>
                    <a:pt x="193" y="57"/>
                  </a:lnTo>
                  <a:lnTo>
                    <a:pt x="174" y="51"/>
                  </a:lnTo>
                  <a:lnTo>
                    <a:pt x="156" y="45"/>
                  </a:lnTo>
                  <a:lnTo>
                    <a:pt x="138" y="40"/>
                  </a:lnTo>
                  <a:lnTo>
                    <a:pt x="120" y="34"/>
                  </a:lnTo>
                  <a:lnTo>
                    <a:pt x="99" y="29"/>
                  </a:lnTo>
                  <a:lnTo>
                    <a:pt x="83" y="24"/>
                  </a:lnTo>
                  <a:lnTo>
                    <a:pt x="65" y="19"/>
                  </a:lnTo>
                  <a:lnTo>
                    <a:pt x="47" y="13"/>
                  </a:lnTo>
                  <a:lnTo>
                    <a:pt x="31" y="8"/>
                  </a:lnTo>
                  <a:lnTo>
                    <a:pt x="14" y="2"/>
                  </a:lnTo>
                  <a:lnTo>
                    <a:pt x="8" y="2"/>
                  </a:lnTo>
                  <a:lnTo>
                    <a:pt x="4" y="0"/>
                  </a:lnTo>
                  <a:lnTo>
                    <a:pt x="0" y="2"/>
                  </a:lnTo>
                  <a:lnTo>
                    <a:pt x="0" y="3"/>
                  </a:lnTo>
                  <a:lnTo>
                    <a:pt x="1" y="4"/>
                  </a:lnTo>
                  <a:lnTo>
                    <a:pt x="2" y="6"/>
                  </a:lnTo>
                  <a:lnTo>
                    <a:pt x="6" y="8"/>
                  </a:lnTo>
                  <a:lnTo>
                    <a:pt x="12" y="9"/>
                  </a:lnTo>
                  <a:lnTo>
                    <a:pt x="581" y="206"/>
                  </a:lnTo>
                  <a:lnTo>
                    <a:pt x="595" y="182"/>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3575" name="Freeform 22"/>
            <p:cNvSpPr>
              <a:spLocks/>
            </p:cNvSpPr>
            <p:nvPr/>
          </p:nvSpPr>
          <p:spPr bwMode="auto">
            <a:xfrm>
              <a:off x="2191" y="2203"/>
              <a:ext cx="607" cy="216"/>
            </a:xfrm>
            <a:custGeom>
              <a:avLst/>
              <a:gdLst>
                <a:gd name="T0" fmla="*/ 606 w 607"/>
                <a:gd name="T1" fmla="*/ 182 h 216"/>
                <a:gd name="T2" fmla="*/ 606 w 607"/>
                <a:gd name="T3" fmla="*/ 182 h 216"/>
                <a:gd name="T4" fmla="*/ 588 w 607"/>
                <a:gd name="T5" fmla="*/ 177 h 216"/>
                <a:gd name="T6" fmla="*/ 570 w 607"/>
                <a:gd name="T7" fmla="*/ 170 h 216"/>
                <a:gd name="T8" fmla="*/ 552 w 607"/>
                <a:gd name="T9" fmla="*/ 165 h 216"/>
                <a:gd name="T10" fmla="*/ 535 w 607"/>
                <a:gd name="T11" fmla="*/ 160 h 216"/>
                <a:gd name="T12" fmla="*/ 516 w 607"/>
                <a:gd name="T13" fmla="*/ 154 h 216"/>
                <a:gd name="T14" fmla="*/ 498 w 607"/>
                <a:gd name="T15" fmla="*/ 148 h 216"/>
                <a:gd name="T16" fmla="*/ 479 w 607"/>
                <a:gd name="T17" fmla="*/ 143 h 216"/>
                <a:gd name="T18" fmla="*/ 461 w 607"/>
                <a:gd name="T19" fmla="*/ 137 h 216"/>
                <a:gd name="T20" fmla="*/ 442 w 607"/>
                <a:gd name="T21" fmla="*/ 130 h 216"/>
                <a:gd name="T22" fmla="*/ 423 w 607"/>
                <a:gd name="T23" fmla="*/ 125 h 216"/>
                <a:gd name="T24" fmla="*/ 405 w 607"/>
                <a:gd name="T25" fmla="*/ 119 h 216"/>
                <a:gd name="T26" fmla="*/ 386 w 607"/>
                <a:gd name="T27" fmla="*/ 113 h 216"/>
                <a:gd name="T28" fmla="*/ 366 w 607"/>
                <a:gd name="T29" fmla="*/ 107 h 216"/>
                <a:gd name="T30" fmla="*/ 348 w 607"/>
                <a:gd name="T31" fmla="*/ 102 h 216"/>
                <a:gd name="T32" fmla="*/ 328 w 607"/>
                <a:gd name="T33" fmla="*/ 96 h 216"/>
                <a:gd name="T34" fmla="*/ 309 w 607"/>
                <a:gd name="T35" fmla="*/ 91 h 216"/>
                <a:gd name="T36" fmla="*/ 291 w 607"/>
                <a:gd name="T37" fmla="*/ 85 h 216"/>
                <a:gd name="T38" fmla="*/ 273 w 607"/>
                <a:gd name="T39" fmla="*/ 78 h 216"/>
                <a:gd name="T40" fmla="*/ 253 w 607"/>
                <a:gd name="T41" fmla="*/ 74 h 216"/>
                <a:gd name="T42" fmla="*/ 235 w 607"/>
                <a:gd name="T43" fmla="*/ 67 h 216"/>
                <a:gd name="T44" fmla="*/ 215 w 607"/>
                <a:gd name="T45" fmla="*/ 61 h 216"/>
                <a:gd name="T46" fmla="*/ 197 w 607"/>
                <a:gd name="T47" fmla="*/ 55 h 216"/>
                <a:gd name="T48" fmla="*/ 177 w 607"/>
                <a:gd name="T49" fmla="*/ 50 h 216"/>
                <a:gd name="T50" fmla="*/ 158 w 607"/>
                <a:gd name="T51" fmla="*/ 43 h 216"/>
                <a:gd name="T52" fmla="*/ 140 w 607"/>
                <a:gd name="T53" fmla="*/ 39 h 216"/>
                <a:gd name="T54" fmla="*/ 122 w 607"/>
                <a:gd name="T55" fmla="*/ 33 h 216"/>
                <a:gd name="T56" fmla="*/ 102 w 607"/>
                <a:gd name="T57" fmla="*/ 27 h 216"/>
                <a:gd name="T58" fmla="*/ 85 w 607"/>
                <a:gd name="T59" fmla="*/ 22 h 216"/>
                <a:gd name="T60" fmla="*/ 67 w 607"/>
                <a:gd name="T61" fmla="*/ 17 h 216"/>
                <a:gd name="T62" fmla="*/ 49 w 607"/>
                <a:gd name="T63" fmla="*/ 12 h 216"/>
                <a:gd name="T64" fmla="*/ 32 w 607"/>
                <a:gd name="T65" fmla="*/ 7 h 216"/>
                <a:gd name="T66" fmla="*/ 14 w 607"/>
                <a:gd name="T67" fmla="*/ 1 h 216"/>
                <a:gd name="T68" fmla="*/ 8 w 607"/>
                <a:gd name="T69" fmla="*/ 1 h 216"/>
                <a:gd name="T70" fmla="*/ 4 w 607"/>
                <a:gd name="T71" fmla="*/ 0 h 216"/>
                <a:gd name="T72" fmla="*/ 0 w 607"/>
                <a:gd name="T73" fmla="*/ 2 h 216"/>
                <a:gd name="T74" fmla="*/ 0 w 607"/>
                <a:gd name="T75" fmla="*/ 3 h 216"/>
                <a:gd name="T76" fmla="*/ 0 w 607"/>
                <a:gd name="T77" fmla="*/ 5 h 216"/>
                <a:gd name="T78" fmla="*/ 1 w 607"/>
                <a:gd name="T79" fmla="*/ 7 h 216"/>
                <a:gd name="T80" fmla="*/ 5 w 607"/>
                <a:gd name="T81" fmla="*/ 10 h 216"/>
                <a:gd name="T82" fmla="*/ 11 w 607"/>
                <a:gd name="T83" fmla="*/ 11 h 216"/>
                <a:gd name="T84" fmla="*/ 588 w 607"/>
                <a:gd name="T85" fmla="*/ 215 h 216"/>
                <a:gd name="T86" fmla="*/ 606 w 607"/>
                <a:gd name="T87" fmla="*/ 18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7"/>
                <a:gd name="T133" fmla="*/ 0 h 216"/>
                <a:gd name="T134" fmla="*/ 607 w 607"/>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7" h="216">
                  <a:moveTo>
                    <a:pt x="606" y="182"/>
                  </a:moveTo>
                  <a:lnTo>
                    <a:pt x="606" y="182"/>
                  </a:lnTo>
                  <a:lnTo>
                    <a:pt x="588" y="177"/>
                  </a:lnTo>
                  <a:lnTo>
                    <a:pt x="570" y="170"/>
                  </a:lnTo>
                  <a:lnTo>
                    <a:pt x="552" y="165"/>
                  </a:lnTo>
                  <a:lnTo>
                    <a:pt x="535" y="160"/>
                  </a:lnTo>
                  <a:lnTo>
                    <a:pt x="516" y="154"/>
                  </a:lnTo>
                  <a:lnTo>
                    <a:pt x="498" y="148"/>
                  </a:lnTo>
                  <a:lnTo>
                    <a:pt x="479" y="143"/>
                  </a:lnTo>
                  <a:lnTo>
                    <a:pt x="461" y="137"/>
                  </a:lnTo>
                  <a:lnTo>
                    <a:pt x="442" y="130"/>
                  </a:lnTo>
                  <a:lnTo>
                    <a:pt x="423" y="125"/>
                  </a:lnTo>
                  <a:lnTo>
                    <a:pt x="405" y="119"/>
                  </a:lnTo>
                  <a:lnTo>
                    <a:pt x="386" y="113"/>
                  </a:lnTo>
                  <a:lnTo>
                    <a:pt x="366" y="107"/>
                  </a:lnTo>
                  <a:lnTo>
                    <a:pt x="348" y="102"/>
                  </a:lnTo>
                  <a:lnTo>
                    <a:pt x="328" y="96"/>
                  </a:lnTo>
                  <a:lnTo>
                    <a:pt x="309" y="91"/>
                  </a:lnTo>
                  <a:lnTo>
                    <a:pt x="291" y="85"/>
                  </a:lnTo>
                  <a:lnTo>
                    <a:pt x="273" y="78"/>
                  </a:lnTo>
                  <a:lnTo>
                    <a:pt x="253" y="74"/>
                  </a:lnTo>
                  <a:lnTo>
                    <a:pt x="235" y="67"/>
                  </a:lnTo>
                  <a:lnTo>
                    <a:pt x="215" y="61"/>
                  </a:lnTo>
                  <a:lnTo>
                    <a:pt x="197" y="55"/>
                  </a:lnTo>
                  <a:lnTo>
                    <a:pt x="177" y="50"/>
                  </a:lnTo>
                  <a:lnTo>
                    <a:pt x="158" y="43"/>
                  </a:lnTo>
                  <a:lnTo>
                    <a:pt x="140" y="39"/>
                  </a:lnTo>
                  <a:lnTo>
                    <a:pt x="122" y="33"/>
                  </a:lnTo>
                  <a:lnTo>
                    <a:pt x="102" y="27"/>
                  </a:lnTo>
                  <a:lnTo>
                    <a:pt x="85" y="22"/>
                  </a:lnTo>
                  <a:lnTo>
                    <a:pt x="67" y="17"/>
                  </a:lnTo>
                  <a:lnTo>
                    <a:pt x="49" y="12"/>
                  </a:lnTo>
                  <a:lnTo>
                    <a:pt x="32" y="7"/>
                  </a:lnTo>
                  <a:lnTo>
                    <a:pt x="14" y="1"/>
                  </a:lnTo>
                  <a:lnTo>
                    <a:pt x="8" y="1"/>
                  </a:lnTo>
                  <a:lnTo>
                    <a:pt x="4" y="0"/>
                  </a:lnTo>
                  <a:lnTo>
                    <a:pt x="0" y="2"/>
                  </a:lnTo>
                  <a:lnTo>
                    <a:pt x="0" y="3"/>
                  </a:lnTo>
                  <a:lnTo>
                    <a:pt x="0" y="5"/>
                  </a:lnTo>
                  <a:lnTo>
                    <a:pt x="1" y="7"/>
                  </a:lnTo>
                  <a:lnTo>
                    <a:pt x="5" y="10"/>
                  </a:lnTo>
                  <a:lnTo>
                    <a:pt x="11" y="11"/>
                  </a:lnTo>
                  <a:lnTo>
                    <a:pt x="588" y="215"/>
                  </a:lnTo>
                  <a:lnTo>
                    <a:pt x="606" y="18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76" name="Freeform 23"/>
            <p:cNvSpPr>
              <a:spLocks/>
            </p:cNvSpPr>
            <p:nvPr/>
          </p:nvSpPr>
          <p:spPr bwMode="auto">
            <a:xfrm>
              <a:off x="2699" y="2383"/>
              <a:ext cx="310" cy="225"/>
            </a:xfrm>
            <a:custGeom>
              <a:avLst/>
              <a:gdLst>
                <a:gd name="T0" fmla="*/ 90 w 310"/>
                <a:gd name="T1" fmla="*/ 7 h 225"/>
                <a:gd name="T2" fmla="*/ 75 w 310"/>
                <a:gd name="T3" fmla="*/ 22 h 225"/>
                <a:gd name="T4" fmla="*/ 59 w 310"/>
                <a:gd name="T5" fmla="*/ 38 h 225"/>
                <a:gd name="T6" fmla="*/ 47 w 310"/>
                <a:gd name="T7" fmla="*/ 55 h 225"/>
                <a:gd name="T8" fmla="*/ 34 w 310"/>
                <a:gd name="T9" fmla="*/ 71 h 225"/>
                <a:gd name="T10" fmla="*/ 23 w 310"/>
                <a:gd name="T11" fmla="*/ 88 h 225"/>
                <a:gd name="T12" fmla="*/ 12 w 310"/>
                <a:gd name="T13" fmla="*/ 103 h 225"/>
                <a:gd name="T14" fmla="*/ 3 w 310"/>
                <a:gd name="T15" fmla="*/ 121 h 225"/>
                <a:gd name="T16" fmla="*/ 301 w 310"/>
                <a:gd name="T17" fmla="*/ 224 h 225"/>
                <a:gd name="T18" fmla="*/ 301 w 310"/>
                <a:gd name="T19" fmla="*/ 220 h 225"/>
                <a:gd name="T20" fmla="*/ 303 w 310"/>
                <a:gd name="T21" fmla="*/ 211 h 225"/>
                <a:gd name="T22" fmla="*/ 305 w 310"/>
                <a:gd name="T23" fmla="*/ 195 h 225"/>
                <a:gd name="T24" fmla="*/ 306 w 310"/>
                <a:gd name="T25" fmla="*/ 173 h 225"/>
                <a:gd name="T26" fmla="*/ 307 w 310"/>
                <a:gd name="T27" fmla="*/ 149 h 225"/>
                <a:gd name="T28" fmla="*/ 308 w 310"/>
                <a:gd name="T29" fmla="*/ 123 h 225"/>
                <a:gd name="T30" fmla="*/ 305 w 310"/>
                <a:gd name="T31" fmla="*/ 95 h 225"/>
                <a:gd name="T32" fmla="*/ 300 w 310"/>
                <a:gd name="T33" fmla="*/ 66 h 225"/>
                <a:gd name="T34" fmla="*/ 295 w 310"/>
                <a:gd name="T35" fmla="*/ 64 h 225"/>
                <a:gd name="T36" fmla="*/ 288 w 310"/>
                <a:gd name="T37" fmla="*/ 61 h 225"/>
                <a:gd name="T38" fmla="*/ 275 w 310"/>
                <a:gd name="T39" fmla="*/ 58 h 225"/>
                <a:gd name="T40" fmla="*/ 261 w 310"/>
                <a:gd name="T41" fmla="*/ 53 h 225"/>
                <a:gd name="T42" fmla="*/ 245 w 310"/>
                <a:gd name="T43" fmla="*/ 47 h 225"/>
                <a:gd name="T44" fmla="*/ 227 w 310"/>
                <a:gd name="T45" fmla="*/ 42 h 225"/>
                <a:gd name="T46" fmla="*/ 210 w 310"/>
                <a:gd name="T47" fmla="*/ 36 h 225"/>
                <a:gd name="T48" fmla="*/ 189 w 310"/>
                <a:gd name="T49" fmla="*/ 29 h 225"/>
                <a:gd name="T50" fmla="*/ 171 w 310"/>
                <a:gd name="T51" fmla="*/ 24 h 225"/>
                <a:gd name="T52" fmla="*/ 153 w 310"/>
                <a:gd name="T53" fmla="*/ 18 h 225"/>
                <a:gd name="T54" fmla="*/ 138 w 310"/>
                <a:gd name="T55" fmla="*/ 13 h 225"/>
                <a:gd name="T56" fmla="*/ 122 w 310"/>
                <a:gd name="T57" fmla="*/ 8 h 225"/>
                <a:gd name="T58" fmla="*/ 112 w 310"/>
                <a:gd name="T59" fmla="*/ 4 h 225"/>
                <a:gd name="T60" fmla="*/ 104 w 310"/>
                <a:gd name="T61" fmla="*/ 2 h 225"/>
                <a:gd name="T62" fmla="*/ 99 w 310"/>
                <a:gd name="T63" fmla="*/ 0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225"/>
                <a:gd name="T98" fmla="*/ 310 w 310"/>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225">
                  <a:moveTo>
                    <a:pt x="98" y="0"/>
                  </a:moveTo>
                  <a:lnTo>
                    <a:pt x="90" y="7"/>
                  </a:lnTo>
                  <a:lnTo>
                    <a:pt x="83" y="16"/>
                  </a:lnTo>
                  <a:lnTo>
                    <a:pt x="75" y="22"/>
                  </a:lnTo>
                  <a:lnTo>
                    <a:pt x="68" y="30"/>
                  </a:lnTo>
                  <a:lnTo>
                    <a:pt x="59" y="38"/>
                  </a:lnTo>
                  <a:lnTo>
                    <a:pt x="53" y="46"/>
                  </a:lnTo>
                  <a:lnTo>
                    <a:pt x="47" y="55"/>
                  </a:lnTo>
                  <a:lnTo>
                    <a:pt x="40" y="63"/>
                  </a:lnTo>
                  <a:lnTo>
                    <a:pt x="34" y="71"/>
                  </a:lnTo>
                  <a:lnTo>
                    <a:pt x="27" y="80"/>
                  </a:lnTo>
                  <a:lnTo>
                    <a:pt x="23" y="88"/>
                  </a:lnTo>
                  <a:lnTo>
                    <a:pt x="17" y="95"/>
                  </a:lnTo>
                  <a:lnTo>
                    <a:pt x="12" y="103"/>
                  </a:lnTo>
                  <a:lnTo>
                    <a:pt x="8" y="111"/>
                  </a:lnTo>
                  <a:lnTo>
                    <a:pt x="3" y="121"/>
                  </a:lnTo>
                  <a:lnTo>
                    <a:pt x="0" y="125"/>
                  </a:lnTo>
                  <a:lnTo>
                    <a:pt x="301" y="224"/>
                  </a:lnTo>
                  <a:lnTo>
                    <a:pt x="301" y="223"/>
                  </a:lnTo>
                  <a:lnTo>
                    <a:pt x="301" y="220"/>
                  </a:lnTo>
                  <a:lnTo>
                    <a:pt x="302" y="217"/>
                  </a:lnTo>
                  <a:lnTo>
                    <a:pt x="303" y="211"/>
                  </a:lnTo>
                  <a:lnTo>
                    <a:pt x="304" y="203"/>
                  </a:lnTo>
                  <a:lnTo>
                    <a:pt x="305" y="195"/>
                  </a:lnTo>
                  <a:lnTo>
                    <a:pt x="304" y="184"/>
                  </a:lnTo>
                  <a:lnTo>
                    <a:pt x="306" y="173"/>
                  </a:lnTo>
                  <a:lnTo>
                    <a:pt x="306" y="161"/>
                  </a:lnTo>
                  <a:lnTo>
                    <a:pt x="307" y="149"/>
                  </a:lnTo>
                  <a:lnTo>
                    <a:pt x="309" y="136"/>
                  </a:lnTo>
                  <a:lnTo>
                    <a:pt x="308" y="123"/>
                  </a:lnTo>
                  <a:lnTo>
                    <a:pt x="306" y="108"/>
                  </a:lnTo>
                  <a:lnTo>
                    <a:pt x="305" y="95"/>
                  </a:lnTo>
                  <a:lnTo>
                    <a:pt x="301" y="80"/>
                  </a:lnTo>
                  <a:lnTo>
                    <a:pt x="300" y="66"/>
                  </a:lnTo>
                  <a:lnTo>
                    <a:pt x="298" y="65"/>
                  </a:lnTo>
                  <a:lnTo>
                    <a:pt x="295" y="64"/>
                  </a:lnTo>
                  <a:lnTo>
                    <a:pt x="293" y="63"/>
                  </a:lnTo>
                  <a:lnTo>
                    <a:pt x="288" y="61"/>
                  </a:lnTo>
                  <a:lnTo>
                    <a:pt x="282" y="59"/>
                  </a:lnTo>
                  <a:lnTo>
                    <a:pt x="275" y="58"/>
                  </a:lnTo>
                  <a:lnTo>
                    <a:pt x="269" y="55"/>
                  </a:lnTo>
                  <a:lnTo>
                    <a:pt x="261" y="53"/>
                  </a:lnTo>
                  <a:lnTo>
                    <a:pt x="254" y="50"/>
                  </a:lnTo>
                  <a:lnTo>
                    <a:pt x="245" y="47"/>
                  </a:lnTo>
                  <a:lnTo>
                    <a:pt x="237" y="45"/>
                  </a:lnTo>
                  <a:lnTo>
                    <a:pt x="227" y="42"/>
                  </a:lnTo>
                  <a:lnTo>
                    <a:pt x="218" y="39"/>
                  </a:lnTo>
                  <a:lnTo>
                    <a:pt x="210" y="36"/>
                  </a:lnTo>
                  <a:lnTo>
                    <a:pt x="200" y="33"/>
                  </a:lnTo>
                  <a:lnTo>
                    <a:pt x="189" y="29"/>
                  </a:lnTo>
                  <a:lnTo>
                    <a:pt x="181" y="26"/>
                  </a:lnTo>
                  <a:lnTo>
                    <a:pt x="171" y="24"/>
                  </a:lnTo>
                  <a:lnTo>
                    <a:pt x="161" y="21"/>
                  </a:lnTo>
                  <a:lnTo>
                    <a:pt x="153" y="18"/>
                  </a:lnTo>
                  <a:lnTo>
                    <a:pt x="145" y="15"/>
                  </a:lnTo>
                  <a:lnTo>
                    <a:pt x="138" y="13"/>
                  </a:lnTo>
                  <a:lnTo>
                    <a:pt x="130" y="10"/>
                  </a:lnTo>
                  <a:lnTo>
                    <a:pt x="122" y="8"/>
                  </a:lnTo>
                  <a:lnTo>
                    <a:pt x="116" y="6"/>
                  </a:lnTo>
                  <a:lnTo>
                    <a:pt x="112" y="4"/>
                  </a:lnTo>
                  <a:lnTo>
                    <a:pt x="108" y="3"/>
                  </a:lnTo>
                  <a:lnTo>
                    <a:pt x="104" y="2"/>
                  </a:lnTo>
                  <a:lnTo>
                    <a:pt x="101" y="0"/>
                  </a:lnTo>
                  <a:lnTo>
                    <a:pt x="99" y="0"/>
                  </a:lnTo>
                  <a:lnTo>
                    <a:pt x="98"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77" name="Freeform 24"/>
            <p:cNvSpPr>
              <a:spLocks/>
            </p:cNvSpPr>
            <p:nvPr/>
          </p:nvSpPr>
          <p:spPr bwMode="auto">
            <a:xfrm>
              <a:off x="2695" y="2383"/>
              <a:ext cx="320" cy="237"/>
            </a:xfrm>
            <a:custGeom>
              <a:avLst/>
              <a:gdLst>
                <a:gd name="T0" fmla="*/ 104 w 320"/>
                <a:gd name="T1" fmla="*/ 0 h 237"/>
                <a:gd name="T2" fmla="*/ 88 w 320"/>
                <a:gd name="T3" fmla="*/ 17 h 237"/>
                <a:gd name="T4" fmla="*/ 72 w 320"/>
                <a:gd name="T5" fmla="*/ 33 h 237"/>
                <a:gd name="T6" fmla="*/ 57 w 320"/>
                <a:gd name="T7" fmla="*/ 51 h 237"/>
                <a:gd name="T8" fmla="*/ 44 w 320"/>
                <a:gd name="T9" fmla="*/ 68 h 237"/>
                <a:gd name="T10" fmla="*/ 31 w 320"/>
                <a:gd name="T11" fmla="*/ 85 h 237"/>
                <a:gd name="T12" fmla="*/ 19 w 320"/>
                <a:gd name="T13" fmla="*/ 103 h 237"/>
                <a:gd name="T14" fmla="*/ 9 w 320"/>
                <a:gd name="T15" fmla="*/ 120 h 237"/>
                <a:gd name="T16" fmla="*/ 0 w 320"/>
                <a:gd name="T17" fmla="*/ 135 h 237"/>
                <a:gd name="T18" fmla="*/ 311 w 320"/>
                <a:gd name="T19" fmla="*/ 235 h 237"/>
                <a:gd name="T20" fmla="*/ 313 w 320"/>
                <a:gd name="T21" fmla="*/ 229 h 237"/>
                <a:gd name="T22" fmla="*/ 315 w 320"/>
                <a:gd name="T23" fmla="*/ 214 h 237"/>
                <a:gd name="T24" fmla="*/ 317 w 320"/>
                <a:gd name="T25" fmla="*/ 194 h 237"/>
                <a:gd name="T26" fmla="*/ 319 w 320"/>
                <a:gd name="T27" fmla="*/ 170 h 237"/>
                <a:gd name="T28" fmla="*/ 319 w 320"/>
                <a:gd name="T29" fmla="*/ 142 h 237"/>
                <a:gd name="T30" fmla="*/ 318 w 320"/>
                <a:gd name="T31" fmla="*/ 114 h 237"/>
                <a:gd name="T32" fmla="*/ 314 w 320"/>
                <a:gd name="T33" fmla="*/ 84 h 237"/>
                <a:gd name="T34" fmla="*/ 310 w 320"/>
                <a:gd name="T35" fmla="*/ 68 h 237"/>
                <a:gd name="T36" fmla="*/ 303 w 320"/>
                <a:gd name="T37" fmla="*/ 65 h 237"/>
                <a:gd name="T38" fmla="*/ 294 w 320"/>
                <a:gd name="T39" fmla="*/ 62 h 237"/>
                <a:gd name="T40" fmla="*/ 280 w 320"/>
                <a:gd name="T41" fmla="*/ 58 h 237"/>
                <a:gd name="T42" fmla="*/ 263 w 320"/>
                <a:gd name="T43" fmla="*/ 52 h 237"/>
                <a:gd name="T44" fmla="*/ 247 w 320"/>
                <a:gd name="T45" fmla="*/ 47 h 237"/>
                <a:gd name="T46" fmla="*/ 227 w 320"/>
                <a:gd name="T47" fmla="*/ 40 h 237"/>
                <a:gd name="T48" fmla="*/ 209 w 320"/>
                <a:gd name="T49" fmla="*/ 35 h 237"/>
                <a:gd name="T50" fmla="*/ 188 w 320"/>
                <a:gd name="T51" fmla="*/ 28 h 237"/>
                <a:gd name="T52" fmla="*/ 169 w 320"/>
                <a:gd name="T53" fmla="*/ 22 h 237"/>
                <a:gd name="T54" fmla="*/ 152 w 320"/>
                <a:gd name="T55" fmla="*/ 17 h 237"/>
                <a:gd name="T56" fmla="*/ 137 w 320"/>
                <a:gd name="T57" fmla="*/ 11 h 237"/>
                <a:gd name="T58" fmla="*/ 122 w 320"/>
                <a:gd name="T59" fmla="*/ 7 h 237"/>
                <a:gd name="T60" fmla="*/ 113 w 320"/>
                <a:gd name="T61" fmla="*/ 3 h 237"/>
                <a:gd name="T62" fmla="*/ 107 w 320"/>
                <a:gd name="T63" fmla="*/ 2 h 237"/>
                <a:gd name="T64" fmla="*/ 104 w 320"/>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237"/>
                <a:gd name="T101" fmla="*/ 320 w 320"/>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237">
                  <a:moveTo>
                    <a:pt x="104" y="0"/>
                  </a:moveTo>
                  <a:lnTo>
                    <a:pt x="104" y="0"/>
                  </a:lnTo>
                  <a:lnTo>
                    <a:pt x="96" y="9"/>
                  </a:lnTo>
                  <a:lnTo>
                    <a:pt x="88" y="17"/>
                  </a:lnTo>
                  <a:lnTo>
                    <a:pt x="80" y="24"/>
                  </a:lnTo>
                  <a:lnTo>
                    <a:pt x="72" y="33"/>
                  </a:lnTo>
                  <a:lnTo>
                    <a:pt x="64" y="42"/>
                  </a:lnTo>
                  <a:lnTo>
                    <a:pt x="57" y="51"/>
                  </a:lnTo>
                  <a:lnTo>
                    <a:pt x="50" y="59"/>
                  </a:lnTo>
                  <a:lnTo>
                    <a:pt x="44" y="68"/>
                  </a:lnTo>
                  <a:lnTo>
                    <a:pt x="36" y="77"/>
                  </a:lnTo>
                  <a:lnTo>
                    <a:pt x="31" y="85"/>
                  </a:lnTo>
                  <a:lnTo>
                    <a:pt x="25" y="94"/>
                  </a:lnTo>
                  <a:lnTo>
                    <a:pt x="19" y="103"/>
                  </a:lnTo>
                  <a:lnTo>
                    <a:pt x="14" y="111"/>
                  </a:lnTo>
                  <a:lnTo>
                    <a:pt x="9" y="120"/>
                  </a:lnTo>
                  <a:lnTo>
                    <a:pt x="4" y="128"/>
                  </a:lnTo>
                  <a:lnTo>
                    <a:pt x="0" y="135"/>
                  </a:lnTo>
                  <a:lnTo>
                    <a:pt x="311" y="236"/>
                  </a:lnTo>
                  <a:lnTo>
                    <a:pt x="311" y="235"/>
                  </a:lnTo>
                  <a:lnTo>
                    <a:pt x="312" y="232"/>
                  </a:lnTo>
                  <a:lnTo>
                    <a:pt x="313" y="229"/>
                  </a:lnTo>
                  <a:lnTo>
                    <a:pt x="314" y="222"/>
                  </a:lnTo>
                  <a:lnTo>
                    <a:pt x="315" y="214"/>
                  </a:lnTo>
                  <a:lnTo>
                    <a:pt x="316" y="205"/>
                  </a:lnTo>
                  <a:lnTo>
                    <a:pt x="317" y="194"/>
                  </a:lnTo>
                  <a:lnTo>
                    <a:pt x="318" y="183"/>
                  </a:lnTo>
                  <a:lnTo>
                    <a:pt x="319" y="170"/>
                  </a:lnTo>
                  <a:lnTo>
                    <a:pt x="319" y="157"/>
                  </a:lnTo>
                  <a:lnTo>
                    <a:pt x="319" y="142"/>
                  </a:lnTo>
                  <a:lnTo>
                    <a:pt x="318" y="129"/>
                  </a:lnTo>
                  <a:lnTo>
                    <a:pt x="318" y="114"/>
                  </a:lnTo>
                  <a:lnTo>
                    <a:pt x="317" y="100"/>
                  </a:lnTo>
                  <a:lnTo>
                    <a:pt x="314" y="84"/>
                  </a:lnTo>
                  <a:lnTo>
                    <a:pt x="312" y="68"/>
                  </a:lnTo>
                  <a:lnTo>
                    <a:pt x="310" y="68"/>
                  </a:lnTo>
                  <a:lnTo>
                    <a:pt x="307" y="66"/>
                  </a:lnTo>
                  <a:lnTo>
                    <a:pt x="303" y="65"/>
                  </a:lnTo>
                  <a:lnTo>
                    <a:pt x="298" y="64"/>
                  </a:lnTo>
                  <a:lnTo>
                    <a:pt x="294" y="62"/>
                  </a:lnTo>
                  <a:lnTo>
                    <a:pt x="287" y="60"/>
                  </a:lnTo>
                  <a:lnTo>
                    <a:pt x="280" y="58"/>
                  </a:lnTo>
                  <a:lnTo>
                    <a:pt x="272" y="55"/>
                  </a:lnTo>
                  <a:lnTo>
                    <a:pt x="263" y="52"/>
                  </a:lnTo>
                  <a:lnTo>
                    <a:pt x="256" y="50"/>
                  </a:lnTo>
                  <a:lnTo>
                    <a:pt x="247" y="47"/>
                  </a:lnTo>
                  <a:lnTo>
                    <a:pt x="237" y="44"/>
                  </a:lnTo>
                  <a:lnTo>
                    <a:pt x="227" y="40"/>
                  </a:lnTo>
                  <a:lnTo>
                    <a:pt x="218" y="37"/>
                  </a:lnTo>
                  <a:lnTo>
                    <a:pt x="209" y="35"/>
                  </a:lnTo>
                  <a:lnTo>
                    <a:pt x="198" y="31"/>
                  </a:lnTo>
                  <a:lnTo>
                    <a:pt x="188" y="28"/>
                  </a:lnTo>
                  <a:lnTo>
                    <a:pt x="179" y="25"/>
                  </a:lnTo>
                  <a:lnTo>
                    <a:pt x="169" y="22"/>
                  </a:lnTo>
                  <a:lnTo>
                    <a:pt x="161" y="19"/>
                  </a:lnTo>
                  <a:lnTo>
                    <a:pt x="152" y="17"/>
                  </a:lnTo>
                  <a:lnTo>
                    <a:pt x="145" y="14"/>
                  </a:lnTo>
                  <a:lnTo>
                    <a:pt x="137" y="11"/>
                  </a:lnTo>
                  <a:lnTo>
                    <a:pt x="129" y="9"/>
                  </a:lnTo>
                  <a:lnTo>
                    <a:pt x="122" y="7"/>
                  </a:lnTo>
                  <a:lnTo>
                    <a:pt x="117" y="5"/>
                  </a:lnTo>
                  <a:lnTo>
                    <a:pt x="113" y="3"/>
                  </a:lnTo>
                  <a:lnTo>
                    <a:pt x="110" y="3"/>
                  </a:lnTo>
                  <a:lnTo>
                    <a:pt x="107" y="2"/>
                  </a:lnTo>
                  <a:lnTo>
                    <a:pt x="105" y="0"/>
                  </a:lnTo>
                  <a:lnTo>
                    <a:pt x="104"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78" name="Freeform 25"/>
            <p:cNvSpPr>
              <a:spLocks/>
            </p:cNvSpPr>
            <p:nvPr/>
          </p:nvSpPr>
          <p:spPr bwMode="auto">
            <a:xfrm>
              <a:off x="2926" y="2198"/>
              <a:ext cx="84" cy="30"/>
            </a:xfrm>
            <a:custGeom>
              <a:avLst/>
              <a:gdLst>
                <a:gd name="T0" fmla="*/ 3 w 84"/>
                <a:gd name="T1" fmla="*/ 3 h 30"/>
                <a:gd name="T2" fmla="*/ 79 w 84"/>
                <a:gd name="T3" fmla="*/ 28 h 30"/>
                <a:gd name="T4" fmla="*/ 80 w 84"/>
                <a:gd name="T5" fmla="*/ 28 h 30"/>
                <a:gd name="T6" fmla="*/ 81 w 84"/>
                <a:gd name="T7" fmla="*/ 29 h 30"/>
                <a:gd name="T8" fmla="*/ 83 w 84"/>
                <a:gd name="T9" fmla="*/ 28 h 30"/>
                <a:gd name="T10" fmla="*/ 83 w 84"/>
                <a:gd name="T11" fmla="*/ 27 h 30"/>
                <a:gd name="T12" fmla="*/ 83 w 84"/>
                <a:gd name="T13" fmla="*/ 27 h 30"/>
                <a:gd name="T14" fmla="*/ 82 w 84"/>
                <a:gd name="T15" fmla="*/ 26 h 30"/>
                <a:gd name="T16" fmla="*/ 81 w 84"/>
                <a:gd name="T17" fmla="*/ 25 h 30"/>
                <a:gd name="T18" fmla="*/ 80 w 84"/>
                <a:gd name="T19" fmla="*/ 25 h 30"/>
                <a:gd name="T20" fmla="*/ 4 w 84"/>
                <a:gd name="T21" fmla="*/ 0 h 30"/>
                <a:gd name="T22" fmla="*/ 2 w 84"/>
                <a:gd name="T23" fmla="*/ 0 h 30"/>
                <a:gd name="T24" fmla="*/ 1 w 84"/>
                <a:gd name="T25" fmla="*/ 0 h 30"/>
                <a:gd name="T26" fmla="*/ 1 w 84"/>
                <a:gd name="T27" fmla="*/ 1 h 30"/>
                <a:gd name="T28" fmla="*/ 0 w 84"/>
                <a:gd name="T29" fmla="*/ 0 h 30"/>
                <a:gd name="T30" fmla="*/ 1 w 84"/>
                <a:gd name="T31" fmla="*/ 2 h 30"/>
                <a:gd name="T32" fmla="*/ 0 w 84"/>
                <a:gd name="T33" fmla="*/ 3 h 30"/>
                <a:gd name="T34" fmla="*/ 1 w 84"/>
                <a:gd name="T35" fmla="*/ 3 h 30"/>
                <a:gd name="T36" fmla="*/ 3 w 84"/>
                <a:gd name="T37" fmla="*/ 3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30"/>
                <a:gd name="T59" fmla="*/ 84 w 8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30">
                  <a:moveTo>
                    <a:pt x="3" y="3"/>
                  </a:moveTo>
                  <a:lnTo>
                    <a:pt x="79" y="28"/>
                  </a:lnTo>
                  <a:lnTo>
                    <a:pt x="80" y="28"/>
                  </a:lnTo>
                  <a:lnTo>
                    <a:pt x="81" y="29"/>
                  </a:lnTo>
                  <a:lnTo>
                    <a:pt x="83" y="28"/>
                  </a:lnTo>
                  <a:lnTo>
                    <a:pt x="83" y="27"/>
                  </a:lnTo>
                  <a:lnTo>
                    <a:pt x="82" y="26"/>
                  </a:lnTo>
                  <a:lnTo>
                    <a:pt x="81" y="25"/>
                  </a:lnTo>
                  <a:lnTo>
                    <a:pt x="80" y="25"/>
                  </a:lnTo>
                  <a:lnTo>
                    <a:pt x="4" y="0"/>
                  </a:lnTo>
                  <a:lnTo>
                    <a:pt x="2" y="0"/>
                  </a:lnTo>
                  <a:lnTo>
                    <a:pt x="1" y="0"/>
                  </a:lnTo>
                  <a:lnTo>
                    <a:pt x="1" y="1"/>
                  </a:lnTo>
                  <a:lnTo>
                    <a:pt x="0" y="0"/>
                  </a:lnTo>
                  <a:lnTo>
                    <a:pt x="1" y="2"/>
                  </a:lnTo>
                  <a:lnTo>
                    <a:pt x="0" y="3"/>
                  </a:lnTo>
                  <a:lnTo>
                    <a:pt x="1" y="3"/>
                  </a:lnTo>
                  <a:lnTo>
                    <a:pt x="3" y="3"/>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79" name="Freeform 26"/>
            <p:cNvSpPr>
              <a:spLocks/>
            </p:cNvSpPr>
            <p:nvPr/>
          </p:nvSpPr>
          <p:spPr bwMode="auto">
            <a:xfrm>
              <a:off x="2923" y="2201"/>
              <a:ext cx="95" cy="37"/>
            </a:xfrm>
            <a:custGeom>
              <a:avLst/>
              <a:gdLst>
                <a:gd name="T0" fmla="*/ 6 w 95"/>
                <a:gd name="T1" fmla="*/ 0 h 37"/>
                <a:gd name="T2" fmla="*/ 91 w 95"/>
                <a:gd name="T3" fmla="*/ 28 h 37"/>
                <a:gd name="T4" fmla="*/ 92 w 95"/>
                <a:gd name="T5" fmla="*/ 30 h 37"/>
                <a:gd name="T6" fmla="*/ 93 w 95"/>
                <a:gd name="T7" fmla="*/ 30 h 37"/>
                <a:gd name="T8" fmla="*/ 94 w 95"/>
                <a:gd name="T9" fmla="*/ 31 h 37"/>
                <a:gd name="T10" fmla="*/ 92 w 95"/>
                <a:gd name="T11" fmla="*/ 33 h 37"/>
                <a:gd name="T12" fmla="*/ 92 w 95"/>
                <a:gd name="T13" fmla="*/ 34 h 37"/>
                <a:gd name="T14" fmla="*/ 91 w 95"/>
                <a:gd name="T15" fmla="*/ 35 h 37"/>
                <a:gd name="T16" fmla="*/ 90 w 95"/>
                <a:gd name="T17" fmla="*/ 36 h 37"/>
                <a:gd name="T18" fmla="*/ 89 w 95"/>
                <a:gd name="T19" fmla="*/ 35 h 37"/>
                <a:gd name="T20" fmla="*/ 4 w 95"/>
                <a:gd name="T21" fmla="*/ 7 h 37"/>
                <a:gd name="T22" fmla="*/ 2 w 95"/>
                <a:gd name="T23" fmla="*/ 7 h 37"/>
                <a:gd name="T24" fmla="*/ 1 w 95"/>
                <a:gd name="T25" fmla="*/ 6 h 37"/>
                <a:gd name="T26" fmla="*/ 1 w 95"/>
                <a:gd name="T27" fmla="*/ 5 h 37"/>
                <a:gd name="T28" fmla="*/ 0 w 95"/>
                <a:gd name="T29" fmla="*/ 3 h 37"/>
                <a:gd name="T30" fmla="*/ 2 w 95"/>
                <a:gd name="T31" fmla="*/ 2 h 37"/>
                <a:gd name="T32" fmla="*/ 3 w 95"/>
                <a:gd name="T33" fmla="*/ 1 h 37"/>
                <a:gd name="T34" fmla="*/ 4 w 95"/>
                <a:gd name="T35" fmla="*/ 1 h 37"/>
                <a:gd name="T36" fmla="*/ 6 w 95"/>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37"/>
                <a:gd name="T59" fmla="*/ 95 w 95"/>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37">
                  <a:moveTo>
                    <a:pt x="6" y="0"/>
                  </a:moveTo>
                  <a:lnTo>
                    <a:pt x="91" y="28"/>
                  </a:lnTo>
                  <a:lnTo>
                    <a:pt x="92" y="30"/>
                  </a:lnTo>
                  <a:lnTo>
                    <a:pt x="93" y="30"/>
                  </a:lnTo>
                  <a:lnTo>
                    <a:pt x="94" y="31"/>
                  </a:lnTo>
                  <a:lnTo>
                    <a:pt x="92" y="33"/>
                  </a:lnTo>
                  <a:lnTo>
                    <a:pt x="92" y="34"/>
                  </a:lnTo>
                  <a:lnTo>
                    <a:pt x="91" y="35"/>
                  </a:lnTo>
                  <a:lnTo>
                    <a:pt x="90" y="36"/>
                  </a:lnTo>
                  <a:lnTo>
                    <a:pt x="89" y="35"/>
                  </a:lnTo>
                  <a:lnTo>
                    <a:pt x="4" y="7"/>
                  </a:lnTo>
                  <a:lnTo>
                    <a:pt x="2" y="7"/>
                  </a:lnTo>
                  <a:lnTo>
                    <a:pt x="1" y="6"/>
                  </a:lnTo>
                  <a:lnTo>
                    <a:pt x="1" y="5"/>
                  </a:lnTo>
                  <a:lnTo>
                    <a:pt x="0" y="3"/>
                  </a:lnTo>
                  <a:lnTo>
                    <a:pt x="2" y="2"/>
                  </a:lnTo>
                  <a:lnTo>
                    <a:pt x="3" y="1"/>
                  </a:lnTo>
                  <a:lnTo>
                    <a:pt x="4" y="1"/>
                  </a:lnTo>
                  <a:lnTo>
                    <a:pt x="6"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80" name="Freeform 27"/>
            <p:cNvSpPr>
              <a:spLocks/>
            </p:cNvSpPr>
            <p:nvPr/>
          </p:nvSpPr>
          <p:spPr bwMode="auto">
            <a:xfrm>
              <a:off x="2923" y="1997"/>
              <a:ext cx="117" cy="305"/>
            </a:xfrm>
            <a:custGeom>
              <a:avLst/>
              <a:gdLst>
                <a:gd name="T0" fmla="*/ 30 w 117"/>
                <a:gd name="T1" fmla="*/ 304 h 305"/>
                <a:gd name="T2" fmla="*/ 0 w 117"/>
                <a:gd name="T3" fmla="*/ 295 h 305"/>
                <a:gd name="T4" fmla="*/ 107 w 117"/>
                <a:gd name="T5" fmla="*/ 6 h 305"/>
                <a:gd name="T6" fmla="*/ 108 w 117"/>
                <a:gd name="T7" fmla="*/ 3 h 305"/>
                <a:gd name="T8" fmla="*/ 109 w 117"/>
                <a:gd name="T9" fmla="*/ 1 h 305"/>
                <a:gd name="T10" fmla="*/ 110 w 117"/>
                <a:gd name="T11" fmla="*/ 1 h 305"/>
                <a:gd name="T12" fmla="*/ 112 w 117"/>
                <a:gd name="T13" fmla="*/ 0 h 305"/>
                <a:gd name="T14" fmla="*/ 113 w 117"/>
                <a:gd name="T15" fmla="*/ 1 h 305"/>
                <a:gd name="T16" fmla="*/ 114 w 117"/>
                <a:gd name="T17" fmla="*/ 2 h 305"/>
                <a:gd name="T18" fmla="*/ 116 w 117"/>
                <a:gd name="T19" fmla="*/ 5 h 305"/>
                <a:gd name="T20" fmla="*/ 115 w 117"/>
                <a:gd name="T21" fmla="*/ 8 h 305"/>
                <a:gd name="T22" fmla="*/ 30 w 117"/>
                <a:gd name="T23" fmla="*/ 304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305"/>
                <a:gd name="T38" fmla="*/ 117 w 117"/>
                <a:gd name="T39" fmla="*/ 305 h 3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305">
                  <a:moveTo>
                    <a:pt x="30" y="304"/>
                  </a:moveTo>
                  <a:lnTo>
                    <a:pt x="0" y="295"/>
                  </a:lnTo>
                  <a:lnTo>
                    <a:pt x="107" y="6"/>
                  </a:lnTo>
                  <a:lnTo>
                    <a:pt x="108" y="3"/>
                  </a:lnTo>
                  <a:lnTo>
                    <a:pt x="109" y="1"/>
                  </a:lnTo>
                  <a:lnTo>
                    <a:pt x="110" y="1"/>
                  </a:lnTo>
                  <a:lnTo>
                    <a:pt x="112" y="0"/>
                  </a:lnTo>
                  <a:lnTo>
                    <a:pt x="113" y="1"/>
                  </a:lnTo>
                  <a:lnTo>
                    <a:pt x="114" y="2"/>
                  </a:lnTo>
                  <a:lnTo>
                    <a:pt x="116" y="5"/>
                  </a:lnTo>
                  <a:lnTo>
                    <a:pt x="115" y="8"/>
                  </a:lnTo>
                  <a:lnTo>
                    <a:pt x="30" y="304"/>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81" name="Freeform 28"/>
            <p:cNvSpPr>
              <a:spLocks/>
            </p:cNvSpPr>
            <p:nvPr/>
          </p:nvSpPr>
          <p:spPr bwMode="auto">
            <a:xfrm>
              <a:off x="2920" y="1998"/>
              <a:ext cx="126" cy="316"/>
            </a:xfrm>
            <a:custGeom>
              <a:avLst/>
              <a:gdLst>
                <a:gd name="T0" fmla="*/ 38 w 126"/>
                <a:gd name="T1" fmla="*/ 315 h 316"/>
                <a:gd name="T2" fmla="*/ 0 w 126"/>
                <a:gd name="T3" fmla="*/ 304 h 316"/>
                <a:gd name="T4" fmla="*/ 112 w 126"/>
                <a:gd name="T5" fmla="*/ 7 h 316"/>
                <a:gd name="T6" fmla="*/ 115 w 126"/>
                <a:gd name="T7" fmla="*/ 3 h 316"/>
                <a:gd name="T8" fmla="*/ 116 w 126"/>
                <a:gd name="T9" fmla="*/ 1 h 316"/>
                <a:gd name="T10" fmla="*/ 118 w 126"/>
                <a:gd name="T11" fmla="*/ 1 h 316"/>
                <a:gd name="T12" fmla="*/ 120 w 126"/>
                <a:gd name="T13" fmla="*/ 0 h 316"/>
                <a:gd name="T14" fmla="*/ 121 w 126"/>
                <a:gd name="T15" fmla="*/ 1 h 316"/>
                <a:gd name="T16" fmla="*/ 123 w 126"/>
                <a:gd name="T17" fmla="*/ 4 h 316"/>
                <a:gd name="T18" fmla="*/ 125 w 126"/>
                <a:gd name="T19" fmla="*/ 6 h 316"/>
                <a:gd name="T20" fmla="*/ 125 w 126"/>
                <a:gd name="T21" fmla="*/ 10 h 316"/>
                <a:gd name="T22" fmla="*/ 38 w 126"/>
                <a:gd name="T23" fmla="*/ 315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316"/>
                <a:gd name="T38" fmla="*/ 126 w 126"/>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316">
                  <a:moveTo>
                    <a:pt x="38" y="315"/>
                  </a:moveTo>
                  <a:lnTo>
                    <a:pt x="0" y="304"/>
                  </a:lnTo>
                  <a:lnTo>
                    <a:pt x="112" y="7"/>
                  </a:lnTo>
                  <a:lnTo>
                    <a:pt x="115" y="3"/>
                  </a:lnTo>
                  <a:lnTo>
                    <a:pt x="116" y="1"/>
                  </a:lnTo>
                  <a:lnTo>
                    <a:pt x="118" y="1"/>
                  </a:lnTo>
                  <a:lnTo>
                    <a:pt x="120" y="0"/>
                  </a:lnTo>
                  <a:lnTo>
                    <a:pt x="121" y="1"/>
                  </a:lnTo>
                  <a:lnTo>
                    <a:pt x="123" y="4"/>
                  </a:lnTo>
                  <a:lnTo>
                    <a:pt x="125" y="6"/>
                  </a:lnTo>
                  <a:lnTo>
                    <a:pt x="125" y="10"/>
                  </a:lnTo>
                  <a:lnTo>
                    <a:pt x="38" y="315"/>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82" name="Freeform 29"/>
            <p:cNvSpPr>
              <a:spLocks/>
            </p:cNvSpPr>
            <p:nvPr/>
          </p:nvSpPr>
          <p:spPr bwMode="auto">
            <a:xfrm>
              <a:off x="2750" y="2285"/>
              <a:ext cx="263" cy="251"/>
            </a:xfrm>
            <a:custGeom>
              <a:avLst/>
              <a:gdLst>
                <a:gd name="T0" fmla="*/ 59 w 263"/>
                <a:gd name="T1" fmla="*/ 55 h 251"/>
                <a:gd name="T2" fmla="*/ 69 w 263"/>
                <a:gd name="T3" fmla="*/ 46 h 251"/>
                <a:gd name="T4" fmla="*/ 81 w 263"/>
                <a:gd name="T5" fmla="*/ 31 h 251"/>
                <a:gd name="T6" fmla="*/ 97 w 263"/>
                <a:gd name="T7" fmla="*/ 20 h 251"/>
                <a:gd name="T8" fmla="*/ 115 w 263"/>
                <a:gd name="T9" fmla="*/ 10 h 251"/>
                <a:gd name="T10" fmla="*/ 135 w 263"/>
                <a:gd name="T11" fmla="*/ 3 h 251"/>
                <a:gd name="T12" fmla="*/ 156 w 263"/>
                <a:gd name="T13" fmla="*/ 0 h 251"/>
                <a:gd name="T14" fmla="*/ 178 w 263"/>
                <a:gd name="T15" fmla="*/ 3 h 251"/>
                <a:gd name="T16" fmla="*/ 202 w 263"/>
                <a:gd name="T17" fmla="*/ 10 h 251"/>
                <a:gd name="T18" fmla="*/ 221 w 263"/>
                <a:gd name="T19" fmla="*/ 21 h 251"/>
                <a:gd name="T20" fmla="*/ 236 w 263"/>
                <a:gd name="T21" fmla="*/ 35 h 251"/>
                <a:gd name="T22" fmla="*/ 246 w 263"/>
                <a:gd name="T23" fmla="*/ 53 h 251"/>
                <a:gd name="T24" fmla="*/ 255 w 263"/>
                <a:gd name="T25" fmla="*/ 70 h 251"/>
                <a:gd name="T26" fmla="*/ 259 w 263"/>
                <a:gd name="T27" fmla="*/ 88 h 251"/>
                <a:gd name="T28" fmla="*/ 261 w 263"/>
                <a:gd name="T29" fmla="*/ 109 h 251"/>
                <a:gd name="T30" fmla="*/ 261 w 263"/>
                <a:gd name="T31" fmla="*/ 130 h 251"/>
                <a:gd name="T32" fmla="*/ 241 w 263"/>
                <a:gd name="T33" fmla="*/ 250 h 251"/>
                <a:gd name="T34" fmla="*/ 234 w 263"/>
                <a:gd name="T35" fmla="*/ 225 h 251"/>
                <a:gd name="T36" fmla="*/ 224 w 263"/>
                <a:gd name="T37" fmla="*/ 203 h 251"/>
                <a:gd name="T38" fmla="*/ 213 w 263"/>
                <a:gd name="T39" fmla="*/ 184 h 251"/>
                <a:gd name="T40" fmla="*/ 199 w 263"/>
                <a:gd name="T41" fmla="*/ 172 h 251"/>
                <a:gd name="T42" fmla="*/ 185 w 263"/>
                <a:gd name="T43" fmla="*/ 159 h 251"/>
                <a:gd name="T44" fmla="*/ 170 w 263"/>
                <a:gd name="T45" fmla="*/ 151 h 251"/>
                <a:gd name="T46" fmla="*/ 157 w 263"/>
                <a:gd name="T47" fmla="*/ 145 h 251"/>
                <a:gd name="T48" fmla="*/ 145 w 263"/>
                <a:gd name="T49" fmla="*/ 141 h 251"/>
                <a:gd name="T50" fmla="*/ 132 w 263"/>
                <a:gd name="T51" fmla="*/ 137 h 251"/>
                <a:gd name="T52" fmla="*/ 120 w 263"/>
                <a:gd name="T53" fmla="*/ 135 h 251"/>
                <a:gd name="T54" fmla="*/ 104 w 263"/>
                <a:gd name="T55" fmla="*/ 132 h 251"/>
                <a:gd name="T56" fmla="*/ 88 w 263"/>
                <a:gd name="T57" fmla="*/ 134 h 251"/>
                <a:gd name="T58" fmla="*/ 69 w 263"/>
                <a:gd name="T59" fmla="*/ 136 h 251"/>
                <a:gd name="T60" fmla="*/ 48 w 263"/>
                <a:gd name="T61" fmla="*/ 143 h 251"/>
                <a:gd name="T62" fmla="*/ 25 w 263"/>
                <a:gd name="T63" fmla="*/ 153 h 251"/>
                <a:gd name="T64" fmla="*/ 0 w 263"/>
                <a:gd name="T65" fmla="*/ 168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51"/>
                <a:gd name="T101" fmla="*/ 263 w 26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51">
                  <a:moveTo>
                    <a:pt x="56" y="62"/>
                  </a:moveTo>
                  <a:lnTo>
                    <a:pt x="59" y="55"/>
                  </a:lnTo>
                  <a:lnTo>
                    <a:pt x="64" y="50"/>
                  </a:lnTo>
                  <a:lnTo>
                    <a:pt x="69" y="46"/>
                  </a:lnTo>
                  <a:lnTo>
                    <a:pt x="75" y="38"/>
                  </a:lnTo>
                  <a:lnTo>
                    <a:pt x="81" y="31"/>
                  </a:lnTo>
                  <a:lnTo>
                    <a:pt x="88" y="26"/>
                  </a:lnTo>
                  <a:lnTo>
                    <a:pt x="97" y="20"/>
                  </a:lnTo>
                  <a:lnTo>
                    <a:pt x="106" y="15"/>
                  </a:lnTo>
                  <a:lnTo>
                    <a:pt x="115" y="10"/>
                  </a:lnTo>
                  <a:lnTo>
                    <a:pt x="124" y="6"/>
                  </a:lnTo>
                  <a:lnTo>
                    <a:pt x="135" y="3"/>
                  </a:lnTo>
                  <a:lnTo>
                    <a:pt x="146" y="2"/>
                  </a:lnTo>
                  <a:lnTo>
                    <a:pt x="156" y="0"/>
                  </a:lnTo>
                  <a:lnTo>
                    <a:pt x="167" y="2"/>
                  </a:lnTo>
                  <a:lnTo>
                    <a:pt x="178" y="3"/>
                  </a:lnTo>
                  <a:lnTo>
                    <a:pt x="190" y="7"/>
                  </a:lnTo>
                  <a:lnTo>
                    <a:pt x="202" y="10"/>
                  </a:lnTo>
                  <a:lnTo>
                    <a:pt x="210" y="16"/>
                  </a:lnTo>
                  <a:lnTo>
                    <a:pt x="221" y="21"/>
                  </a:lnTo>
                  <a:lnTo>
                    <a:pt x="228" y="28"/>
                  </a:lnTo>
                  <a:lnTo>
                    <a:pt x="236" y="35"/>
                  </a:lnTo>
                  <a:lnTo>
                    <a:pt x="241" y="43"/>
                  </a:lnTo>
                  <a:lnTo>
                    <a:pt x="246" y="53"/>
                  </a:lnTo>
                  <a:lnTo>
                    <a:pt x="252" y="62"/>
                  </a:lnTo>
                  <a:lnTo>
                    <a:pt x="255" y="70"/>
                  </a:lnTo>
                  <a:lnTo>
                    <a:pt x="257" y="79"/>
                  </a:lnTo>
                  <a:lnTo>
                    <a:pt x="259" y="88"/>
                  </a:lnTo>
                  <a:lnTo>
                    <a:pt x="261" y="101"/>
                  </a:lnTo>
                  <a:lnTo>
                    <a:pt x="261" y="109"/>
                  </a:lnTo>
                  <a:lnTo>
                    <a:pt x="262" y="119"/>
                  </a:lnTo>
                  <a:lnTo>
                    <a:pt x="261" y="130"/>
                  </a:lnTo>
                  <a:lnTo>
                    <a:pt x="260" y="139"/>
                  </a:lnTo>
                  <a:lnTo>
                    <a:pt x="241" y="250"/>
                  </a:lnTo>
                  <a:lnTo>
                    <a:pt x="237" y="237"/>
                  </a:lnTo>
                  <a:lnTo>
                    <a:pt x="234" y="225"/>
                  </a:lnTo>
                  <a:lnTo>
                    <a:pt x="230" y="213"/>
                  </a:lnTo>
                  <a:lnTo>
                    <a:pt x="224" y="203"/>
                  </a:lnTo>
                  <a:lnTo>
                    <a:pt x="219" y="193"/>
                  </a:lnTo>
                  <a:lnTo>
                    <a:pt x="213" y="184"/>
                  </a:lnTo>
                  <a:lnTo>
                    <a:pt x="204" y="178"/>
                  </a:lnTo>
                  <a:lnTo>
                    <a:pt x="199" y="172"/>
                  </a:lnTo>
                  <a:lnTo>
                    <a:pt x="191" y="165"/>
                  </a:lnTo>
                  <a:lnTo>
                    <a:pt x="185" y="159"/>
                  </a:lnTo>
                  <a:lnTo>
                    <a:pt x="177" y="155"/>
                  </a:lnTo>
                  <a:lnTo>
                    <a:pt x="170" y="151"/>
                  </a:lnTo>
                  <a:lnTo>
                    <a:pt x="163" y="148"/>
                  </a:lnTo>
                  <a:lnTo>
                    <a:pt x="157" y="145"/>
                  </a:lnTo>
                  <a:lnTo>
                    <a:pt x="151" y="142"/>
                  </a:lnTo>
                  <a:lnTo>
                    <a:pt x="145" y="141"/>
                  </a:lnTo>
                  <a:lnTo>
                    <a:pt x="139" y="138"/>
                  </a:lnTo>
                  <a:lnTo>
                    <a:pt x="132" y="137"/>
                  </a:lnTo>
                  <a:lnTo>
                    <a:pt x="127" y="135"/>
                  </a:lnTo>
                  <a:lnTo>
                    <a:pt x="120" y="135"/>
                  </a:lnTo>
                  <a:lnTo>
                    <a:pt x="111" y="133"/>
                  </a:lnTo>
                  <a:lnTo>
                    <a:pt x="104" y="132"/>
                  </a:lnTo>
                  <a:lnTo>
                    <a:pt x="95" y="133"/>
                  </a:lnTo>
                  <a:lnTo>
                    <a:pt x="88" y="134"/>
                  </a:lnTo>
                  <a:lnTo>
                    <a:pt x="79" y="135"/>
                  </a:lnTo>
                  <a:lnTo>
                    <a:pt x="69" y="136"/>
                  </a:lnTo>
                  <a:lnTo>
                    <a:pt x="57" y="138"/>
                  </a:lnTo>
                  <a:lnTo>
                    <a:pt x="48" y="143"/>
                  </a:lnTo>
                  <a:lnTo>
                    <a:pt x="36" y="148"/>
                  </a:lnTo>
                  <a:lnTo>
                    <a:pt x="25" y="153"/>
                  </a:lnTo>
                  <a:lnTo>
                    <a:pt x="14" y="160"/>
                  </a:lnTo>
                  <a:lnTo>
                    <a:pt x="0" y="168"/>
                  </a:lnTo>
                  <a:lnTo>
                    <a:pt x="56" y="62"/>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83" name="Freeform 30"/>
            <p:cNvSpPr>
              <a:spLocks/>
            </p:cNvSpPr>
            <p:nvPr/>
          </p:nvSpPr>
          <p:spPr bwMode="auto">
            <a:xfrm>
              <a:off x="2748" y="2286"/>
              <a:ext cx="272" cy="263"/>
            </a:xfrm>
            <a:custGeom>
              <a:avLst/>
              <a:gdLst>
                <a:gd name="T0" fmla="*/ 58 w 272"/>
                <a:gd name="T1" fmla="*/ 65 h 263"/>
                <a:gd name="T2" fmla="*/ 66 w 272"/>
                <a:gd name="T3" fmla="*/ 52 h 263"/>
                <a:gd name="T4" fmla="*/ 78 w 272"/>
                <a:gd name="T5" fmla="*/ 40 h 263"/>
                <a:gd name="T6" fmla="*/ 91 w 272"/>
                <a:gd name="T7" fmla="*/ 27 h 263"/>
                <a:gd name="T8" fmla="*/ 109 w 272"/>
                <a:gd name="T9" fmla="*/ 17 h 263"/>
                <a:gd name="T10" fmla="*/ 129 w 272"/>
                <a:gd name="T11" fmla="*/ 7 h 263"/>
                <a:gd name="T12" fmla="*/ 151 w 272"/>
                <a:gd name="T13" fmla="*/ 2 h 263"/>
                <a:gd name="T14" fmla="*/ 173 w 272"/>
                <a:gd name="T15" fmla="*/ 2 h 263"/>
                <a:gd name="T16" fmla="*/ 197 w 272"/>
                <a:gd name="T17" fmla="*/ 7 h 263"/>
                <a:gd name="T18" fmla="*/ 218 w 272"/>
                <a:gd name="T19" fmla="*/ 16 h 263"/>
                <a:gd name="T20" fmla="*/ 237 w 272"/>
                <a:gd name="T21" fmla="*/ 30 h 263"/>
                <a:gd name="T22" fmla="*/ 250 w 272"/>
                <a:gd name="T23" fmla="*/ 46 h 263"/>
                <a:gd name="T24" fmla="*/ 260 w 272"/>
                <a:gd name="T25" fmla="*/ 64 h 263"/>
                <a:gd name="T26" fmla="*/ 267 w 272"/>
                <a:gd name="T27" fmla="*/ 83 h 263"/>
                <a:gd name="T28" fmla="*/ 270 w 272"/>
                <a:gd name="T29" fmla="*/ 105 h 263"/>
                <a:gd name="T30" fmla="*/ 271 w 272"/>
                <a:gd name="T31" fmla="*/ 125 h 263"/>
                <a:gd name="T32" fmla="*/ 269 w 272"/>
                <a:gd name="T33" fmla="*/ 146 h 263"/>
                <a:gd name="T34" fmla="*/ 246 w 272"/>
                <a:gd name="T35" fmla="*/ 247 h 263"/>
                <a:gd name="T36" fmla="*/ 238 w 272"/>
                <a:gd name="T37" fmla="*/ 223 h 263"/>
                <a:gd name="T38" fmla="*/ 226 w 272"/>
                <a:gd name="T39" fmla="*/ 202 h 263"/>
                <a:gd name="T40" fmla="*/ 212 w 272"/>
                <a:gd name="T41" fmla="*/ 186 h 263"/>
                <a:gd name="T42" fmla="*/ 197 w 272"/>
                <a:gd name="T43" fmla="*/ 173 h 263"/>
                <a:gd name="T44" fmla="*/ 183 w 272"/>
                <a:gd name="T45" fmla="*/ 163 h 263"/>
                <a:gd name="T46" fmla="*/ 168 w 272"/>
                <a:gd name="T47" fmla="*/ 155 h 263"/>
                <a:gd name="T48" fmla="*/ 155 w 272"/>
                <a:gd name="T49" fmla="*/ 150 h 263"/>
                <a:gd name="T50" fmla="*/ 143 w 272"/>
                <a:gd name="T51" fmla="*/ 146 h 263"/>
                <a:gd name="T52" fmla="*/ 129 w 272"/>
                <a:gd name="T53" fmla="*/ 142 h 263"/>
                <a:gd name="T54" fmla="*/ 116 w 272"/>
                <a:gd name="T55" fmla="*/ 140 h 263"/>
                <a:gd name="T56" fmla="*/ 99 w 272"/>
                <a:gd name="T57" fmla="*/ 139 h 263"/>
                <a:gd name="T58" fmla="*/ 80 w 272"/>
                <a:gd name="T59" fmla="*/ 140 h 263"/>
                <a:gd name="T60" fmla="*/ 60 w 272"/>
                <a:gd name="T61" fmla="*/ 145 h 263"/>
                <a:gd name="T62" fmla="*/ 37 w 272"/>
                <a:gd name="T63" fmla="*/ 154 h 263"/>
                <a:gd name="T64" fmla="*/ 13 w 272"/>
                <a:gd name="T65" fmla="*/ 168 h 263"/>
                <a:gd name="T66" fmla="*/ 58 w 272"/>
                <a:gd name="T67" fmla="*/ 6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3"/>
                <a:gd name="T104" fmla="*/ 272 w 272"/>
                <a:gd name="T105" fmla="*/ 263 h 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3">
                  <a:moveTo>
                    <a:pt x="58" y="65"/>
                  </a:moveTo>
                  <a:lnTo>
                    <a:pt x="58" y="65"/>
                  </a:lnTo>
                  <a:lnTo>
                    <a:pt x="60" y="58"/>
                  </a:lnTo>
                  <a:lnTo>
                    <a:pt x="66" y="52"/>
                  </a:lnTo>
                  <a:lnTo>
                    <a:pt x="71" y="47"/>
                  </a:lnTo>
                  <a:lnTo>
                    <a:pt x="78" y="40"/>
                  </a:lnTo>
                  <a:lnTo>
                    <a:pt x="83" y="34"/>
                  </a:lnTo>
                  <a:lnTo>
                    <a:pt x="91" y="27"/>
                  </a:lnTo>
                  <a:lnTo>
                    <a:pt x="100" y="21"/>
                  </a:lnTo>
                  <a:lnTo>
                    <a:pt x="109" y="17"/>
                  </a:lnTo>
                  <a:lnTo>
                    <a:pt x="119" y="10"/>
                  </a:lnTo>
                  <a:lnTo>
                    <a:pt x="129" y="7"/>
                  </a:lnTo>
                  <a:lnTo>
                    <a:pt x="140" y="4"/>
                  </a:lnTo>
                  <a:lnTo>
                    <a:pt x="151" y="2"/>
                  </a:lnTo>
                  <a:lnTo>
                    <a:pt x="162" y="0"/>
                  </a:lnTo>
                  <a:lnTo>
                    <a:pt x="173" y="2"/>
                  </a:lnTo>
                  <a:lnTo>
                    <a:pt x="185" y="3"/>
                  </a:lnTo>
                  <a:lnTo>
                    <a:pt x="197" y="7"/>
                  </a:lnTo>
                  <a:lnTo>
                    <a:pt x="210" y="11"/>
                  </a:lnTo>
                  <a:lnTo>
                    <a:pt x="218" y="16"/>
                  </a:lnTo>
                  <a:lnTo>
                    <a:pt x="229" y="22"/>
                  </a:lnTo>
                  <a:lnTo>
                    <a:pt x="237" y="30"/>
                  </a:lnTo>
                  <a:lnTo>
                    <a:pt x="245" y="38"/>
                  </a:lnTo>
                  <a:lnTo>
                    <a:pt x="250" y="46"/>
                  </a:lnTo>
                  <a:lnTo>
                    <a:pt x="255" y="56"/>
                  </a:lnTo>
                  <a:lnTo>
                    <a:pt x="260" y="64"/>
                  </a:lnTo>
                  <a:lnTo>
                    <a:pt x="263" y="74"/>
                  </a:lnTo>
                  <a:lnTo>
                    <a:pt x="267" y="83"/>
                  </a:lnTo>
                  <a:lnTo>
                    <a:pt x="268" y="93"/>
                  </a:lnTo>
                  <a:lnTo>
                    <a:pt x="270" y="105"/>
                  </a:lnTo>
                  <a:lnTo>
                    <a:pt x="271" y="116"/>
                  </a:lnTo>
                  <a:lnTo>
                    <a:pt x="271" y="125"/>
                  </a:lnTo>
                  <a:lnTo>
                    <a:pt x="270" y="136"/>
                  </a:lnTo>
                  <a:lnTo>
                    <a:pt x="269" y="146"/>
                  </a:lnTo>
                  <a:lnTo>
                    <a:pt x="250" y="262"/>
                  </a:lnTo>
                  <a:lnTo>
                    <a:pt x="246" y="247"/>
                  </a:lnTo>
                  <a:lnTo>
                    <a:pt x="241" y="235"/>
                  </a:lnTo>
                  <a:lnTo>
                    <a:pt x="238" y="223"/>
                  </a:lnTo>
                  <a:lnTo>
                    <a:pt x="231" y="213"/>
                  </a:lnTo>
                  <a:lnTo>
                    <a:pt x="226" y="202"/>
                  </a:lnTo>
                  <a:lnTo>
                    <a:pt x="220" y="194"/>
                  </a:lnTo>
                  <a:lnTo>
                    <a:pt x="212" y="186"/>
                  </a:lnTo>
                  <a:lnTo>
                    <a:pt x="205" y="179"/>
                  </a:lnTo>
                  <a:lnTo>
                    <a:pt x="197" y="173"/>
                  </a:lnTo>
                  <a:lnTo>
                    <a:pt x="191" y="168"/>
                  </a:lnTo>
                  <a:lnTo>
                    <a:pt x="183" y="163"/>
                  </a:lnTo>
                  <a:lnTo>
                    <a:pt x="175" y="158"/>
                  </a:lnTo>
                  <a:lnTo>
                    <a:pt x="168" y="155"/>
                  </a:lnTo>
                  <a:lnTo>
                    <a:pt x="162" y="153"/>
                  </a:lnTo>
                  <a:lnTo>
                    <a:pt x="155" y="150"/>
                  </a:lnTo>
                  <a:lnTo>
                    <a:pt x="149" y="148"/>
                  </a:lnTo>
                  <a:lnTo>
                    <a:pt x="143" y="146"/>
                  </a:lnTo>
                  <a:lnTo>
                    <a:pt x="136" y="144"/>
                  </a:lnTo>
                  <a:lnTo>
                    <a:pt x="129" y="142"/>
                  </a:lnTo>
                  <a:lnTo>
                    <a:pt x="123" y="142"/>
                  </a:lnTo>
                  <a:lnTo>
                    <a:pt x="116" y="140"/>
                  </a:lnTo>
                  <a:lnTo>
                    <a:pt x="107" y="139"/>
                  </a:lnTo>
                  <a:lnTo>
                    <a:pt x="99" y="139"/>
                  </a:lnTo>
                  <a:lnTo>
                    <a:pt x="89" y="140"/>
                  </a:lnTo>
                  <a:lnTo>
                    <a:pt x="80" y="140"/>
                  </a:lnTo>
                  <a:lnTo>
                    <a:pt x="70" y="142"/>
                  </a:lnTo>
                  <a:lnTo>
                    <a:pt x="60" y="145"/>
                  </a:lnTo>
                  <a:lnTo>
                    <a:pt x="48" y="149"/>
                  </a:lnTo>
                  <a:lnTo>
                    <a:pt x="37" y="154"/>
                  </a:lnTo>
                  <a:lnTo>
                    <a:pt x="25" y="161"/>
                  </a:lnTo>
                  <a:lnTo>
                    <a:pt x="13" y="168"/>
                  </a:lnTo>
                  <a:lnTo>
                    <a:pt x="0" y="176"/>
                  </a:lnTo>
                  <a:lnTo>
                    <a:pt x="58" y="65"/>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84" name="Freeform 31"/>
            <p:cNvSpPr>
              <a:spLocks/>
            </p:cNvSpPr>
            <p:nvPr/>
          </p:nvSpPr>
          <p:spPr bwMode="auto">
            <a:xfrm>
              <a:off x="1933" y="2280"/>
              <a:ext cx="753" cy="345"/>
            </a:xfrm>
            <a:custGeom>
              <a:avLst/>
              <a:gdLst>
                <a:gd name="T0" fmla="*/ 752 w 753"/>
                <a:gd name="T1" fmla="*/ 344 h 345"/>
                <a:gd name="T2" fmla="*/ 742 w 753"/>
                <a:gd name="T3" fmla="*/ 262 h 345"/>
                <a:gd name="T4" fmla="*/ 732 w 753"/>
                <a:gd name="T5" fmla="*/ 258 h 345"/>
                <a:gd name="T6" fmla="*/ 721 w 753"/>
                <a:gd name="T7" fmla="*/ 253 h 345"/>
                <a:gd name="T8" fmla="*/ 708 w 753"/>
                <a:gd name="T9" fmla="*/ 250 h 345"/>
                <a:gd name="T10" fmla="*/ 697 w 753"/>
                <a:gd name="T11" fmla="*/ 246 h 345"/>
                <a:gd name="T12" fmla="*/ 686 w 753"/>
                <a:gd name="T13" fmla="*/ 241 h 345"/>
                <a:gd name="T14" fmla="*/ 674 w 753"/>
                <a:gd name="T15" fmla="*/ 237 h 345"/>
                <a:gd name="T16" fmla="*/ 663 w 753"/>
                <a:gd name="T17" fmla="*/ 233 h 345"/>
                <a:gd name="T18" fmla="*/ 652 w 753"/>
                <a:gd name="T19" fmla="*/ 229 h 345"/>
                <a:gd name="T20" fmla="*/ 641 w 753"/>
                <a:gd name="T21" fmla="*/ 225 h 345"/>
                <a:gd name="T22" fmla="*/ 630 w 753"/>
                <a:gd name="T23" fmla="*/ 222 h 345"/>
                <a:gd name="T24" fmla="*/ 617 w 753"/>
                <a:gd name="T25" fmla="*/ 218 h 345"/>
                <a:gd name="T26" fmla="*/ 605 w 753"/>
                <a:gd name="T27" fmla="*/ 212 h 345"/>
                <a:gd name="T28" fmla="*/ 595 w 753"/>
                <a:gd name="T29" fmla="*/ 209 h 345"/>
                <a:gd name="T30" fmla="*/ 583 w 753"/>
                <a:gd name="T31" fmla="*/ 204 h 345"/>
                <a:gd name="T32" fmla="*/ 571 w 753"/>
                <a:gd name="T33" fmla="*/ 200 h 345"/>
                <a:gd name="T34" fmla="*/ 561 w 753"/>
                <a:gd name="T35" fmla="*/ 195 h 345"/>
                <a:gd name="T36" fmla="*/ 549 w 753"/>
                <a:gd name="T37" fmla="*/ 191 h 345"/>
                <a:gd name="T38" fmla="*/ 537 w 753"/>
                <a:gd name="T39" fmla="*/ 188 h 345"/>
                <a:gd name="T40" fmla="*/ 526 w 753"/>
                <a:gd name="T41" fmla="*/ 183 h 345"/>
                <a:gd name="T42" fmla="*/ 516 w 753"/>
                <a:gd name="T43" fmla="*/ 179 h 345"/>
                <a:gd name="T44" fmla="*/ 504 w 753"/>
                <a:gd name="T45" fmla="*/ 176 h 345"/>
                <a:gd name="T46" fmla="*/ 492 w 753"/>
                <a:gd name="T47" fmla="*/ 172 h 345"/>
                <a:gd name="T48" fmla="*/ 481 w 753"/>
                <a:gd name="T49" fmla="*/ 167 h 345"/>
                <a:gd name="T50" fmla="*/ 470 w 753"/>
                <a:gd name="T51" fmla="*/ 163 h 345"/>
                <a:gd name="T52" fmla="*/ 457 w 753"/>
                <a:gd name="T53" fmla="*/ 159 h 345"/>
                <a:gd name="T54" fmla="*/ 446 w 753"/>
                <a:gd name="T55" fmla="*/ 155 h 345"/>
                <a:gd name="T56" fmla="*/ 434 w 753"/>
                <a:gd name="T57" fmla="*/ 151 h 345"/>
                <a:gd name="T58" fmla="*/ 423 w 753"/>
                <a:gd name="T59" fmla="*/ 146 h 345"/>
                <a:gd name="T60" fmla="*/ 411 w 753"/>
                <a:gd name="T61" fmla="*/ 142 h 345"/>
                <a:gd name="T62" fmla="*/ 400 w 753"/>
                <a:gd name="T63" fmla="*/ 138 h 345"/>
                <a:gd name="T64" fmla="*/ 388 w 753"/>
                <a:gd name="T65" fmla="*/ 134 h 345"/>
                <a:gd name="T66" fmla="*/ 376 w 753"/>
                <a:gd name="T67" fmla="*/ 129 h 345"/>
                <a:gd name="T68" fmla="*/ 365 w 753"/>
                <a:gd name="T69" fmla="*/ 125 h 345"/>
                <a:gd name="T70" fmla="*/ 354 w 753"/>
                <a:gd name="T71" fmla="*/ 122 h 345"/>
                <a:gd name="T72" fmla="*/ 342 w 753"/>
                <a:gd name="T73" fmla="*/ 117 h 345"/>
                <a:gd name="T74" fmla="*/ 331 w 753"/>
                <a:gd name="T75" fmla="*/ 113 h 345"/>
                <a:gd name="T76" fmla="*/ 318 w 753"/>
                <a:gd name="T77" fmla="*/ 109 h 345"/>
                <a:gd name="T78" fmla="*/ 306 w 753"/>
                <a:gd name="T79" fmla="*/ 105 h 345"/>
                <a:gd name="T80" fmla="*/ 296 w 753"/>
                <a:gd name="T81" fmla="*/ 101 h 345"/>
                <a:gd name="T82" fmla="*/ 284 w 753"/>
                <a:gd name="T83" fmla="*/ 97 h 345"/>
                <a:gd name="T84" fmla="*/ 274 w 753"/>
                <a:gd name="T85" fmla="*/ 93 h 345"/>
                <a:gd name="T86" fmla="*/ 262 w 753"/>
                <a:gd name="T87" fmla="*/ 89 h 345"/>
                <a:gd name="T88" fmla="*/ 251 w 753"/>
                <a:gd name="T89" fmla="*/ 84 h 345"/>
                <a:gd name="T90" fmla="*/ 238 w 753"/>
                <a:gd name="T91" fmla="*/ 80 h 345"/>
                <a:gd name="T92" fmla="*/ 227 w 753"/>
                <a:gd name="T93" fmla="*/ 76 h 345"/>
                <a:gd name="T94" fmla="*/ 215 w 753"/>
                <a:gd name="T95" fmla="*/ 70 h 345"/>
                <a:gd name="T96" fmla="*/ 204 w 753"/>
                <a:gd name="T97" fmla="*/ 67 h 345"/>
                <a:gd name="T98" fmla="*/ 192 w 753"/>
                <a:gd name="T99" fmla="*/ 63 h 345"/>
                <a:gd name="T100" fmla="*/ 180 w 753"/>
                <a:gd name="T101" fmla="*/ 59 h 345"/>
                <a:gd name="T102" fmla="*/ 169 w 753"/>
                <a:gd name="T103" fmla="*/ 56 h 345"/>
                <a:gd name="T104" fmla="*/ 156 w 753"/>
                <a:gd name="T105" fmla="*/ 51 h 345"/>
                <a:gd name="T106" fmla="*/ 145 w 753"/>
                <a:gd name="T107" fmla="*/ 47 h 345"/>
                <a:gd name="T108" fmla="*/ 134 w 753"/>
                <a:gd name="T109" fmla="*/ 42 h 345"/>
                <a:gd name="T110" fmla="*/ 122 w 753"/>
                <a:gd name="T111" fmla="*/ 39 h 345"/>
                <a:gd name="T112" fmla="*/ 111 w 753"/>
                <a:gd name="T113" fmla="*/ 35 h 345"/>
                <a:gd name="T114" fmla="*/ 13 w 753"/>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3"/>
                <a:gd name="T175" fmla="*/ 0 h 345"/>
                <a:gd name="T176" fmla="*/ 753 w 753"/>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3" h="345">
                  <a:moveTo>
                    <a:pt x="0" y="46"/>
                  </a:moveTo>
                  <a:lnTo>
                    <a:pt x="752" y="344"/>
                  </a:lnTo>
                  <a:lnTo>
                    <a:pt x="748" y="263"/>
                  </a:lnTo>
                  <a:lnTo>
                    <a:pt x="742" y="262"/>
                  </a:lnTo>
                  <a:lnTo>
                    <a:pt x="737" y="259"/>
                  </a:lnTo>
                  <a:lnTo>
                    <a:pt x="732" y="258"/>
                  </a:lnTo>
                  <a:lnTo>
                    <a:pt x="727" y="256"/>
                  </a:lnTo>
                  <a:lnTo>
                    <a:pt x="721" y="253"/>
                  </a:lnTo>
                  <a:lnTo>
                    <a:pt x="715" y="251"/>
                  </a:lnTo>
                  <a:lnTo>
                    <a:pt x="708" y="250"/>
                  </a:lnTo>
                  <a:lnTo>
                    <a:pt x="703" y="247"/>
                  </a:lnTo>
                  <a:lnTo>
                    <a:pt x="697" y="246"/>
                  </a:lnTo>
                  <a:lnTo>
                    <a:pt x="691" y="242"/>
                  </a:lnTo>
                  <a:lnTo>
                    <a:pt x="686" y="241"/>
                  </a:lnTo>
                  <a:lnTo>
                    <a:pt x="680" y="239"/>
                  </a:lnTo>
                  <a:lnTo>
                    <a:pt x="674" y="237"/>
                  </a:lnTo>
                  <a:lnTo>
                    <a:pt x="669" y="234"/>
                  </a:lnTo>
                  <a:lnTo>
                    <a:pt x="663" y="233"/>
                  </a:lnTo>
                  <a:lnTo>
                    <a:pt x="658" y="230"/>
                  </a:lnTo>
                  <a:lnTo>
                    <a:pt x="652" y="229"/>
                  </a:lnTo>
                  <a:lnTo>
                    <a:pt x="646" y="227"/>
                  </a:lnTo>
                  <a:lnTo>
                    <a:pt x="641" y="225"/>
                  </a:lnTo>
                  <a:lnTo>
                    <a:pt x="635" y="223"/>
                  </a:lnTo>
                  <a:lnTo>
                    <a:pt x="630" y="222"/>
                  </a:lnTo>
                  <a:lnTo>
                    <a:pt x="624" y="219"/>
                  </a:lnTo>
                  <a:lnTo>
                    <a:pt x="617" y="218"/>
                  </a:lnTo>
                  <a:lnTo>
                    <a:pt x="611" y="214"/>
                  </a:lnTo>
                  <a:lnTo>
                    <a:pt x="605" y="212"/>
                  </a:lnTo>
                  <a:lnTo>
                    <a:pt x="599" y="211"/>
                  </a:lnTo>
                  <a:lnTo>
                    <a:pt x="595" y="209"/>
                  </a:lnTo>
                  <a:lnTo>
                    <a:pt x="588" y="207"/>
                  </a:lnTo>
                  <a:lnTo>
                    <a:pt x="583" y="204"/>
                  </a:lnTo>
                  <a:lnTo>
                    <a:pt x="577" y="202"/>
                  </a:lnTo>
                  <a:lnTo>
                    <a:pt x="571" y="200"/>
                  </a:lnTo>
                  <a:lnTo>
                    <a:pt x="565" y="199"/>
                  </a:lnTo>
                  <a:lnTo>
                    <a:pt x="561" y="195"/>
                  </a:lnTo>
                  <a:lnTo>
                    <a:pt x="556" y="194"/>
                  </a:lnTo>
                  <a:lnTo>
                    <a:pt x="549" y="191"/>
                  </a:lnTo>
                  <a:lnTo>
                    <a:pt x="543" y="190"/>
                  </a:lnTo>
                  <a:lnTo>
                    <a:pt x="537" y="188"/>
                  </a:lnTo>
                  <a:lnTo>
                    <a:pt x="531" y="185"/>
                  </a:lnTo>
                  <a:lnTo>
                    <a:pt x="526" y="183"/>
                  </a:lnTo>
                  <a:lnTo>
                    <a:pt x="521" y="182"/>
                  </a:lnTo>
                  <a:lnTo>
                    <a:pt x="516" y="179"/>
                  </a:lnTo>
                  <a:lnTo>
                    <a:pt x="510" y="178"/>
                  </a:lnTo>
                  <a:lnTo>
                    <a:pt x="504" y="176"/>
                  </a:lnTo>
                  <a:lnTo>
                    <a:pt x="498" y="174"/>
                  </a:lnTo>
                  <a:lnTo>
                    <a:pt x="492" y="172"/>
                  </a:lnTo>
                  <a:lnTo>
                    <a:pt x="486" y="170"/>
                  </a:lnTo>
                  <a:lnTo>
                    <a:pt x="481" y="167"/>
                  </a:lnTo>
                  <a:lnTo>
                    <a:pt x="475" y="166"/>
                  </a:lnTo>
                  <a:lnTo>
                    <a:pt x="470" y="163"/>
                  </a:lnTo>
                  <a:lnTo>
                    <a:pt x="463" y="162"/>
                  </a:lnTo>
                  <a:lnTo>
                    <a:pt x="457" y="159"/>
                  </a:lnTo>
                  <a:lnTo>
                    <a:pt x="451" y="157"/>
                  </a:lnTo>
                  <a:lnTo>
                    <a:pt x="446" y="155"/>
                  </a:lnTo>
                  <a:lnTo>
                    <a:pt x="440" y="153"/>
                  </a:lnTo>
                  <a:lnTo>
                    <a:pt x="434" y="151"/>
                  </a:lnTo>
                  <a:lnTo>
                    <a:pt x="429" y="149"/>
                  </a:lnTo>
                  <a:lnTo>
                    <a:pt x="423" y="146"/>
                  </a:lnTo>
                  <a:lnTo>
                    <a:pt x="416" y="144"/>
                  </a:lnTo>
                  <a:lnTo>
                    <a:pt x="411" y="142"/>
                  </a:lnTo>
                  <a:lnTo>
                    <a:pt x="405" y="141"/>
                  </a:lnTo>
                  <a:lnTo>
                    <a:pt x="400" y="138"/>
                  </a:lnTo>
                  <a:lnTo>
                    <a:pt x="394" y="136"/>
                  </a:lnTo>
                  <a:lnTo>
                    <a:pt x="388" y="134"/>
                  </a:lnTo>
                  <a:lnTo>
                    <a:pt x="382" y="131"/>
                  </a:lnTo>
                  <a:lnTo>
                    <a:pt x="376" y="129"/>
                  </a:lnTo>
                  <a:lnTo>
                    <a:pt x="371" y="127"/>
                  </a:lnTo>
                  <a:lnTo>
                    <a:pt x="365" y="125"/>
                  </a:lnTo>
                  <a:lnTo>
                    <a:pt x="359" y="123"/>
                  </a:lnTo>
                  <a:lnTo>
                    <a:pt x="354" y="122"/>
                  </a:lnTo>
                  <a:lnTo>
                    <a:pt x="347" y="119"/>
                  </a:lnTo>
                  <a:lnTo>
                    <a:pt x="342" y="117"/>
                  </a:lnTo>
                  <a:lnTo>
                    <a:pt x="337" y="115"/>
                  </a:lnTo>
                  <a:lnTo>
                    <a:pt x="331" y="113"/>
                  </a:lnTo>
                  <a:lnTo>
                    <a:pt x="325" y="111"/>
                  </a:lnTo>
                  <a:lnTo>
                    <a:pt x="318" y="109"/>
                  </a:lnTo>
                  <a:lnTo>
                    <a:pt x="312" y="106"/>
                  </a:lnTo>
                  <a:lnTo>
                    <a:pt x="306" y="105"/>
                  </a:lnTo>
                  <a:lnTo>
                    <a:pt x="301" y="102"/>
                  </a:lnTo>
                  <a:lnTo>
                    <a:pt x="296" y="101"/>
                  </a:lnTo>
                  <a:lnTo>
                    <a:pt x="290" y="99"/>
                  </a:lnTo>
                  <a:lnTo>
                    <a:pt x="284" y="97"/>
                  </a:lnTo>
                  <a:lnTo>
                    <a:pt x="278" y="95"/>
                  </a:lnTo>
                  <a:lnTo>
                    <a:pt x="274" y="93"/>
                  </a:lnTo>
                  <a:lnTo>
                    <a:pt x="268" y="90"/>
                  </a:lnTo>
                  <a:lnTo>
                    <a:pt x="262" y="89"/>
                  </a:lnTo>
                  <a:lnTo>
                    <a:pt x="257" y="86"/>
                  </a:lnTo>
                  <a:lnTo>
                    <a:pt x="251" y="84"/>
                  </a:lnTo>
                  <a:lnTo>
                    <a:pt x="245" y="82"/>
                  </a:lnTo>
                  <a:lnTo>
                    <a:pt x="238" y="80"/>
                  </a:lnTo>
                  <a:lnTo>
                    <a:pt x="232" y="78"/>
                  </a:lnTo>
                  <a:lnTo>
                    <a:pt x="227" y="76"/>
                  </a:lnTo>
                  <a:lnTo>
                    <a:pt x="222" y="73"/>
                  </a:lnTo>
                  <a:lnTo>
                    <a:pt x="215" y="70"/>
                  </a:lnTo>
                  <a:lnTo>
                    <a:pt x="209" y="69"/>
                  </a:lnTo>
                  <a:lnTo>
                    <a:pt x="204" y="67"/>
                  </a:lnTo>
                  <a:lnTo>
                    <a:pt x="198" y="66"/>
                  </a:lnTo>
                  <a:lnTo>
                    <a:pt x="192" y="63"/>
                  </a:lnTo>
                  <a:lnTo>
                    <a:pt x="187" y="62"/>
                  </a:lnTo>
                  <a:lnTo>
                    <a:pt x="180" y="59"/>
                  </a:lnTo>
                  <a:lnTo>
                    <a:pt x="174" y="58"/>
                  </a:lnTo>
                  <a:lnTo>
                    <a:pt x="169" y="56"/>
                  </a:lnTo>
                  <a:lnTo>
                    <a:pt x="163" y="53"/>
                  </a:lnTo>
                  <a:lnTo>
                    <a:pt x="156" y="51"/>
                  </a:lnTo>
                  <a:lnTo>
                    <a:pt x="151" y="49"/>
                  </a:lnTo>
                  <a:lnTo>
                    <a:pt x="145" y="47"/>
                  </a:lnTo>
                  <a:lnTo>
                    <a:pt x="139" y="45"/>
                  </a:lnTo>
                  <a:lnTo>
                    <a:pt x="134" y="42"/>
                  </a:lnTo>
                  <a:lnTo>
                    <a:pt x="127" y="41"/>
                  </a:lnTo>
                  <a:lnTo>
                    <a:pt x="122" y="39"/>
                  </a:lnTo>
                  <a:lnTo>
                    <a:pt x="117" y="37"/>
                  </a:lnTo>
                  <a:lnTo>
                    <a:pt x="111" y="35"/>
                  </a:lnTo>
                  <a:lnTo>
                    <a:pt x="106" y="33"/>
                  </a:lnTo>
                  <a:lnTo>
                    <a:pt x="13" y="0"/>
                  </a:lnTo>
                  <a:lnTo>
                    <a:pt x="0" y="46"/>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23585" name="Freeform 32"/>
            <p:cNvSpPr>
              <a:spLocks/>
            </p:cNvSpPr>
            <p:nvPr/>
          </p:nvSpPr>
          <p:spPr bwMode="auto">
            <a:xfrm>
              <a:off x="1931" y="2280"/>
              <a:ext cx="761" cy="359"/>
            </a:xfrm>
            <a:custGeom>
              <a:avLst/>
              <a:gdLst>
                <a:gd name="T0" fmla="*/ 759 w 761"/>
                <a:gd name="T1" fmla="*/ 358 h 359"/>
                <a:gd name="T2" fmla="*/ 754 w 761"/>
                <a:gd name="T3" fmla="*/ 267 h 359"/>
                <a:gd name="T4" fmla="*/ 743 w 761"/>
                <a:gd name="T5" fmla="*/ 263 h 359"/>
                <a:gd name="T6" fmla="*/ 731 w 761"/>
                <a:gd name="T7" fmla="*/ 258 h 359"/>
                <a:gd name="T8" fmla="*/ 719 w 761"/>
                <a:gd name="T9" fmla="*/ 254 h 359"/>
                <a:gd name="T10" fmla="*/ 707 w 761"/>
                <a:gd name="T11" fmla="*/ 250 h 359"/>
                <a:gd name="T12" fmla="*/ 696 w 761"/>
                <a:gd name="T13" fmla="*/ 245 h 359"/>
                <a:gd name="T14" fmla="*/ 684 w 761"/>
                <a:gd name="T15" fmla="*/ 241 h 359"/>
                <a:gd name="T16" fmla="*/ 672 w 761"/>
                <a:gd name="T17" fmla="*/ 237 h 359"/>
                <a:gd name="T18" fmla="*/ 661 w 761"/>
                <a:gd name="T19" fmla="*/ 233 h 359"/>
                <a:gd name="T20" fmla="*/ 649 w 761"/>
                <a:gd name="T21" fmla="*/ 229 h 359"/>
                <a:gd name="T22" fmla="*/ 638 w 761"/>
                <a:gd name="T23" fmla="*/ 224 h 359"/>
                <a:gd name="T24" fmla="*/ 626 w 761"/>
                <a:gd name="T25" fmla="*/ 221 h 359"/>
                <a:gd name="T26" fmla="*/ 615 w 761"/>
                <a:gd name="T27" fmla="*/ 216 h 359"/>
                <a:gd name="T28" fmla="*/ 603 w 761"/>
                <a:gd name="T29" fmla="*/ 212 h 359"/>
                <a:gd name="T30" fmla="*/ 592 w 761"/>
                <a:gd name="T31" fmla="*/ 208 h 359"/>
                <a:gd name="T32" fmla="*/ 580 w 761"/>
                <a:gd name="T33" fmla="*/ 205 h 359"/>
                <a:gd name="T34" fmla="*/ 568 w 761"/>
                <a:gd name="T35" fmla="*/ 200 h 359"/>
                <a:gd name="T36" fmla="*/ 556 w 761"/>
                <a:gd name="T37" fmla="*/ 196 h 359"/>
                <a:gd name="T38" fmla="*/ 545 w 761"/>
                <a:gd name="T39" fmla="*/ 192 h 359"/>
                <a:gd name="T40" fmla="*/ 533 w 761"/>
                <a:gd name="T41" fmla="*/ 187 h 359"/>
                <a:gd name="T42" fmla="*/ 523 w 761"/>
                <a:gd name="T43" fmla="*/ 184 h 359"/>
                <a:gd name="T44" fmla="*/ 512 w 761"/>
                <a:gd name="T45" fmla="*/ 179 h 359"/>
                <a:gd name="T46" fmla="*/ 500 w 761"/>
                <a:gd name="T47" fmla="*/ 175 h 359"/>
                <a:gd name="T48" fmla="*/ 488 w 761"/>
                <a:gd name="T49" fmla="*/ 170 h 359"/>
                <a:gd name="T50" fmla="*/ 477 w 761"/>
                <a:gd name="T51" fmla="*/ 167 h 359"/>
                <a:gd name="T52" fmla="*/ 465 w 761"/>
                <a:gd name="T53" fmla="*/ 163 h 359"/>
                <a:gd name="T54" fmla="*/ 453 w 761"/>
                <a:gd name="T55" fmla="*/ 158 h 359"/>
                <a:gd name="T56" fmla="*/ 442 w 761"/>
                <a:gd name="T57" fmla="*/ 154 h 359"/>
                <a:gd name="T58" fmla="*/ 429 w 761"/>
                <a:gd name="T59" fmla="*/ 150 h 359"/>
                <a:gd name="T60" fmla="*/ 417 w 761"/>
                <a:gd name="T61" fmla="*/ 145 h 359"/>
                <a:gd name="T62" fmla="*/ 406 w 761"/>
                <a:gd name="T63" fmla="*/ 140 h 359"/>
                <a:gd name="T64" fmla="*/ 393 w 761"/>
                <a:gd name="T65" fmla="*/ 136 h 359"/>
                <a:gd name="T66" fmla="*/ 383 w 761"/>
                <a:gd name="T67" fmla="*/ 131 h 359"/>
                <a:gd name="T68" fmla="*/ 372 w 761"/>
                <a:gd name="T69" fmla="*/ 128 h 359"/>
                <a:gd name="T70" fmla="*/ 360 w 761"/>
                <a:gd name="T71" fmla="*/ 124 h 359"/>
                <a:gd name="T72" fmla="*/ 347 w 761"/>
                <a:gd name="T73" fmla="*/ 119 h 359"/>
                <a:gd name="T74" fmla="*/ 337 w 761"/>
                <a:gd name="T75" fmla="*/ 115 h 359"/>
                <a:gd name="T76" fmla="*/ 324 w 761"/>
                <a:gd name="T77" fmla="*/ 111 h 359"/>
                <a:gd name="T78" fmla="*/ 312 w 761"/>
                <a:gd name="T79" fmla="*/ 107 h 359"/>
                <a:gd name="T80" fmla="*/ 302 w 761"/>
                <a:gd name="T81" fmla="*/ 103 h 359"/>
                <a:gd name="T82" fmla="*/ 290 w 761"/>
                <a:gd name="T83" fmla="*/ 99 h 359"/>
                <a:gd name="T84" fmla="*/ 277 w 761"/>
                <a:gd name="T85" fmla="*/ 94 h 359"/>
                <a:gd name="T86" fmla="*/ 266 w 761"/>
                <a:gd name="T87" fmla="*/ 90 h 359"/>
                <a:gd name="T88" fmla="*/ 256 w 761"/>
                <a:gd name="T89" fmla="*/ 86 h 359"/>
                <a:gd name="T90" fmla="*/ 243 w 761"/>
                <a:gd name="T91" fmla="*/ 82 h 359"/>
                <a:gd name="T92" fmla="*/ 231 w 761"/>
                <a:gd name="T93" fmla="*/ 78 h 359"/>
                <a:gd name="T94" fmla="*/ 220 w 761"/>
                <a:gd name="T95" fmla="*/ 73 h 359"/>
                <a:gd name="T96" fmla="*/ 208 w 761"/>
                <a:gd name="T97" fmla="*/ 69 h 359"/>
                <a:gd name="T98" fmla="*/ 196 w 761"/>
                <a:gd name="T99" fmla="*/ 65 h 359"/>
                <a:gd name="T100" fmla="*/ 184 w 761"/>
                <a:gd name="T101" fmla="*/ 61 h 359"/>
                <a:gd name="T102" fmla="*/ 173 w 761"/>
                <a:gd name="T103" fmla="*/ 57 h 359"/>
                <a:gd name="T104" fmla="*/ 160 w 761"/>
                <a:gd name="T105" fmla="*/ 51 h 359"/>
                <a:gd name="T106" fmla="*/ 149 w 761"/>
                <a:gd name="T107" fmla="*/ 47 h 359"/>
                <a:gd name="T108" fmla="*/ 137 w 761"/>
                <a:gd name="T109" fmla="*/ 43 h 359"/>
                <a:gd name="T110" fmla="*/ 125 w 761"/>
                <a:gd name="T111" fmla="*/ 39 h 359"/>
                <a:gd name="T112" fmla="*/ 114 w 761"/>
                <a:gd name="T113" fmla="*/ 35 h 359"/>
                <a:gd name="T114" fmla="*/ 15 w 761"/>
                <a:gd name="T115" fmla="*/ 0 h 3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1"/>
                <a:gd name="T175" fmla="*/ 0 h 359"/>
                <a:gd name="T176" fmla="*/ 761 w 761"/>
                <a:gd name="T177" fmla="*/ 359 h 3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1" h="359">
                  <a:moveTo>
                    <a:pt x="0" y="50"/>
                  </a:moveTo>
                  <a:lnTo>
                    <a:pt x="759" y="358"/>
                  </a:lnTo>
                  <a:lnTo>
                    <a:pt x="760" y="268"/>
                  </a:lnTo>
                  <a:lnTo>
                    <a:pt x="754" y="267"/>
                  </a:lnTo>
                  <a:lnTo>
                    <a:pt x="748" y="265"/>
                  </a:lnTo>
                  <a:lnTo>
                    <a:pt x="743" y="263"/>
                  </a:lnTo>
                  <a:lnTo>
                    <a:pt x="737" y="261"/>
                  </a:lnTo>
                  <a:lnTo>
                    <a:pt x="731" y="258"/>
                  </a:lnTo>
                  <a:lnTo>
                    <a:pt x="726" y="256"/>
                  </a:lnTo>
                  <a:lnTo>
                    <a:pt x="719" y="254"/>
                  </a:lnTo>
                  <a:lnTo>
                    <a:pt x="713" y="252"/>
                  </a:lnTo>
                  <a:lnTo>
                    <a:pt x="707" y="250"/>
                  </a:lnTo>
                  <a:lnTo>
                    <a:pt x="702" y="248"/>
                  </a:lnTo>
                  <a:lnTo>
                    <a:pt x="696" y="245"/>
                  </a:lnTo>
                  <a:lnTo>
                    <a:pt x="690" y="244"/>
                  </a:lnTo>
                  <a:lnTo>
                    <a:pt x="684" y="241"/>
                  </a:lnTo>
                  <a:lnTo>
                    <a:pt x="679" y="239"/>
                  </a:lnTo>
                  <a:lnTo>
                    <a:pt x="672" y="237"/>
                  </a:lnTo>
                  <a:lnTo>
                    <a:pt x="667" y="235"/>
                  </a:lnTo>
                  <a:lnTo>
                    <a:pt x="661" y="233"/>
                  </a:lnTo>
                  <a:lnTo>
                    <a:pt x="655" y="231"/>
                  </a:lnTo>
                  <a:lnTo>
                    <a:pt x="649" y="229"/>
                  </a:lnTo>
                  <a:lnTo>
                    <a:pt x="643" y="227"/>
                  </a:lnTo>
                  <a:lnTo>
                    <a:pt x="638" y="224"/>
                  </a:lnTo>
                  <a:lnTo>
                    <a:pt x="633" y="223"/>
                  </a:lnTo>
                  <a:lnTo>
                    <a:pt x="626" y="221"/>
                  </a:lnTo>
                  <a:lnTo>
                    <a:pt x="621" y="218"/>
                  </a:lnTo>
                  <a:lnTo>
                    <a:pt x="615" y="216"/>
                  </a:lnTo>
                  <a:lnTo>
                    <a:pt x="609" y="214"/>
                  </a:lnTo>
                  <a:lnTo>
                    <a:pt x="603" y="212"/>
                  </a:lnTo>
                  <a:lnTo>
                    <a:pt x="596" y="211"/>
                  </a:lnTo>
                  <a:lnTo>
                    <a:pt x="592" y="208"/>
                  </a:lnTo>
                  <a:lnTo>
                    <a:pt x="586" y="207"/>
                  </a:lnTo>
                  <a:lnTo>
                    <a:pt x="580" y="205"/>
                  </a:lnTo>
                  <a:lnTo>
                    <a:pt x="574" y="203"/>
                  </a:lnTo>
                  <a:lnTo>
                    <a:pt x="568" y="200"/>
                  </a:lnTo>
                  <a:lnTo>
                    <a:pt x="562" y="197"/>
                  </a:lnTo>
                  <a:lnTo>
                    <a:pt x="556" y="196"/>
                  </a:lnTo>
                  <a:lnTo>
                    <a:pt x="551" y="194"/>
                  </a:lnTo>
                  <a:lnTo>
                    <a:pt x="545" y="192"/>
                  </a:lnTo>
                  <a:lnTo>
                    <a:pt x="539" y="189"/>
                  </a:lnTo>
                  <a:lnTo>
                    <a:pt x="533" y="187"/>
                  </a:lnTo>
                  <a:lnTo>
                    <a:pt x="528" y="185"/>
                  </a:lnTo>
                  <a:lnTo>
                    <a:pt x="523" y="184"/>
                  </a:lnTo>
                  <a:lnTo>
                    <a:pt x="517" y="181"/>
                  </a:lnTo>
                  <a:lnTo>
                    <a:pt x="512" y="179"/>
                  </a:lnTo>
                  <a:lnTo>
                    <a:pt x="506" y="177"/>
                  </a:lnTo>
                  <a:lnTo>
                    <a:pt x="500" y="175"/>
                  </a:lnTo>
                  <a:lnTo>
                    <a:pt x="494" y="173"/>
                  </a:lnTo>
                  <a:lnTo>
                    <a:pt x="488" y="170"/>
                  </a:lnTo>
                  <a:lnTo>
                    <a:pt x="483" y="168"/>
                  </a:lnTo>
                  <a:lnTo>
                    <a:pt x="477" y="167"/>
                  </a:lnTo>
                  <a:lnTo>
                    <a:pt x="471" y="164"/>
                  </a:lnTo>
                  <a:lnTo>
                    <a:pt x="465" y="163"/>
                  </a:lnTo>
                  <a:lnTo>
                    <a:pt x="459" y="159"/>
                  </a:lnTo>
                  <a:lnTo>
                    <a:pt x="453" y="158"/>
                  </a:lnTo>
                  <a:lnTo>
                    <a:pt x="448" y="156"/>
                  </a:lnTo>
                  <a:lnTo>
                    <a:pt x="442" y="154"/>
                  </a:lnTo>
                  <a:lnTo>
                    <a:pt x="435" y="151"/>
                  </a:lnTo>
                  <a:lnTo>
                    <a:pt x="429" y="150"/>
                  </a:lnTo>
                  <a:lnTo>
                    <a:pt x="423" y="147"/>
                  </a:lnTo>
                  <a:lnTo>
                    <a:pt x="417" y="145"/>
                  </a:lnTo>
                  <a:lnTo>
                    <a:pt x="412" y="143"/>
                  </a:lnTo>
                  <a:lnTo>
                    <a:pt x="406" y="140"/>
                  </a:lnTo>
                  <a:lnTo>
                    <a:pt x="400" y="139"/>
                  </a:lnTo>
                  <a:lnTo>
                    <a:pt x="393" y="136"/>
                  </a:lnTo>
                  <a:lnTo>
                    <a:pt x="387" y="135"/>
                  </a:lnTo>
                  <a:lnTo>
                    <a:pt x="383" y="131"/>
                  </a:lnTo>
                  <a:lnTo>
                    <a:pt x="377" y="130"/>
                  </a:lnTo>
                  <a:lnTo>
                    <a:pt x="372" y="128"/>
                  </a:lnTo>
                  <a:lnTo>
                    <a:pt x="366" y="126"/>
                  </a:lnTo>
                  <a:lnTo>
                    <a:pt x="360" y="124"/>
                  </a:lnTo>
                  <a:lnTo>
                    <a:pt x="353" y="122"/>
                  </a:lnTo>
                  <a:lnTo>
                    <a:pt x="347" y="119"/>
                  </a:lnTo>
                  <a:lnTo>
                    <a:pt x="342" y="118"/>
                  </a:lnTo>
                  <a:lnTo>
                    <a:pt x="337" y="115"/>
                  </a:lnTo>
                  <a:lnTo>
                    <a:pt x="331" y="114"/>
                  </a:lnTo>
                  <a:lnTo>
                    <a:pt x="324" y="111"/>
                  </a:lnTo>
                  <a:lnTo>
                    <a:pt x="318" y="109"/>
                  </a:lnTo>
                  <a:lnTo>
                    <a:pt x="312" y="107"/>
                  </a:lnTo>
                  <a:lnTo>
                    <a:pt x="306" y="105"/>
                  </a:lnTo>
                  <a:lnTo>
                    <a:pt x="302" y="103"/>
                  </a:lnTo>
                  <a:lnTo>
                    <a:pt x="296" y="102"/>
                  </a:lnTo>
                  <a:lnTo>
                    <a:pt x="290" y="99"/>
                  </a:lnTo>
                  <a:lnTo>
                    <a:pt x="283" y="97"/>
                  </a:lnTo>
                  <a:lnTo>
                    <a:pt x="277" y="94"/>
                  </a:lnTo>
                  <a:lnTo>
                    <a:pt x="272" y="92"/>
                  </a:lnTo>
                  <a:lnTo>
                    <a:pt x="266" y="90"/>
                  </a:lnTo>
                  <a:lnTo>
                    <a:pt x="260" y="88"/>
                  </a:lnTo>
                  <a:lnTo>
                    <a:pt x="256" y="86"/>
                  </a:lnTo>
                  <a:lnTo>
                    <a:pt x="250" y="83"/>
                  </a:lnTo>
                  <a:lnTo>
                    <a:pt x="243" y="82"/>
                  </a:lnTo>
                  <a:lnTo>
                    <a:pt x="237" y="79"/>
                  </a:lnTo>
                  <a:lnTo>
                    <a:pt x="231" y="78"/>
                  </a:lnTo>
                  <a:lnTo>
                    <a:pt x="226" y="75"/>
                  </a:lnTo>
                  <a:lnTo>
                    <a:pt x="220" y="73"/>
                  </a:lnTo>
                  <a:lnTo>
                    <a:pt x="214" y="71"/>
                  </a:lnTo>
                  <a:lnTo>
                    <a:pt x="208" y="69"/>
                  </a:lnTo>
                  <a:lnTo>
                    <a:pt x="202" y="66"/>
                  </a:lnTo>
                  <a:lnTo>
                    <a:pt x="196" y="65"/>
                  </a:lnTo>
                  <a:lnTo>
                    <a:pt x="191" y="62"/>
                  </a:lnTo>
                  <a:lnTo>
                    <a:pt x="184" y="61"/>
                  </a:lnTo>
                  <a:lnTo>
                    <a:pt x="178" y="58"/>
                  </a:lnTo>
                  <a:lnTo>
                    <a:pt x="173" y="57"/>
                  </a:lnTo>
                  <a:lnTo>
                    <a:pt x="167" y="54"/>
                  </a:lnTo>
                  <a:lnTo>
                    <a:pt x="160" y="51"/>
                  </a:lnTo>
                  <a:lnTo>
                    <a:pt x="155" y="50"/>
                  </a:lnTo>
                  <a:lnTo>
                    <a:pt x="149" y="47"/>
                  </a:lnTo>
                  <a:lnTo>
                    <a:pt x="143" y="45"/>
                  </a:lnTo>
                  <a:lnTo>
                    <a:pt x="137" y="43"/>
                  </a:lnTo>
                  <a:lnTo>
                    <a:pt x="131" y="41"/>
                  </a:lnTo>
                  <a:lnTo>
                    <a:pt x="125" y="39"/>
                  </a:lnTo>
                  <a:lnTo>
                    <a:pt x="119" y="38"/>
                  </a:lnTo>
                  <a:lnTo>
                    <a:pt x="114" y="35"/>
                  </a:lnTo>
                  <a:lnTo>
                    <a:pt x="109" y="33"/>
                  </a:lnTo>
                  <a:lnTo>
                    <a:pt x="15" y="0"/>
                  </a:lnTo>
                  <a:lnTo>
                    <a:pt x="0" y="5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86" name="Freeform 33"/>
            <p:cNvSpPr>
              <a:spLocks/>
            </p:cNvSpPr>
            <p:nvPr/>
          </p:nvSpPr>
          <p:spPr bwMode="auto">
            <a:xfrm>
              <a:off x="1308" y="2063"/>
              <a:ext cx="631" cy="256"/>
            </a:xfrm>
            <a:custGeom>
              <a:avLst/>
              <a:gdLst>
                <a:gd name="T0" fmla="*/ 630 w 631"/>
                <a:gd name="T1" fmla="*/ 212 h 256"/>
                <a:gd name="T2" fmla="*/ 482 w 631"/>
                <a:gd name="T3" fmla="*/ 160 h 256"/>
                <a:gd name="T4" fmla="*/ 473 w 631"/>
                <a:gd name="T5" fmla="*/ 158 h 256"/>
                <a:gd name="T6" fmla="*/ 463 w 631"/>
                <a:gd name="T7" fmla="*/ 155 h 256"/>
                <a:gd name="T8" fmla="*/ 455 w 631"/>
                <a:gd name="T9" fmla="*/ 151 h 256"/>
                <a:gd name="T10" fmla="*/ 445 w 631"/>
                <a:gd name="T11" fmla="*/ 147 h 256"/>
                <a:gd name="T12" fmla="*/ 435 w 631"/>
                <a:gd name="T13" fmla="*/ 144 h 256"/>
                <a:gd name="T14" fmla="*/ 425 w 631"/>
                <a:gd name="T15" fmla="*/ 141 h 256"/>
                <a:gd name="T16" fmla="*/ 416 w 631"/>
                <a:gd name="T17" fmla="*/ 137 h 256"/>
                <a:gd name="T18" fmla="*/ 407 w 631"/>
                <a:gd name="T19" fmla="*/ 134 h 256"/>
                <a:gd name="T20" fmla="*/ 397 w 631"/>
                <a:gd name="T21" fmla="*/ 131 h 256"/>
                <a:gd name="T22" fmla="*/ 388 w 631"/>
                <a:gd name="T23" fmla="*/ 128 h 256"/>
                <a:gd name="T24" fmla="*/ 379 w 631"/>
                <a:gd name="T25" fmla="*/ 123 h 256"/>
                <a:gd name="T26" fmla="*/ 370 w 631"/>
                <a:gd name="T27" fmla="*/ 120 h 256"/>
                <a:gd name="T28" fmla="*/ 359 w 631"/>
                <a:gd name="T29" fmla="*/ 117 h 256"/>
                <a:gd name="T30" fmla="*/ 349 w 631"/>
                <a:gd name="T31" fmla="*/ 114 h 256"/>
                <a:gd name="T32" fmla="*/ 340 w 631"/>
                <a:gd name="T33" fmla="*/ 110 h 256"/>
                <a:gd name="T34" fmla="*/ 332 w 631"/>
                <a:gd name="T35" fmla="*/ 107 h 256"/>
                <a:gd name="T36" fmla="*/ 322 w 631"/>
                <a:gd name="T37" fmla="*/ 104 h 256"/>
                <a:gd name="T38" fmla="*/ 312 w 631"/>
                <a:gd name="T39" fmla="*/ 101 h 256"/>
                <a:gd name="T40" fmla="*/ 301 w 631"/>
                <a:gd name="T41" fmla="*/ 97 h 256"/>
                <a:gd name="T42" fmla="*/ 292 w 631"/>
                <a:gd name="T43" fmla="*/ 94 h 256"/>
                <a:gd name="T44" fmla="*/ 284 w 631"/>
                <a:gd name="T45" fmla="*/ 92 h 256"/>
                <a:gd name="T46" fmla="*/ 275 w 631"/>
                <a:gd name="T47" fmla="*/ 88 h 256"/>
                <a:gd name="T48" fmla="*/ 265 w 631"/>
                <a:gd name="T49" fmla="*/ 84 h 256"/>
                <a:gd name="T50" fmla="*/ 255 w 631"/>
                <a:gd name="T51" fmla="*/ 81 h 256"/>
                <a:gd name="T52" fmla="*/ 245 w 631"/>
                <a:gd name="T53" fmla="*/ 78 h 256"/>
                <a:gd name="T54" fmla="*/ 236 w 631"/>
                <a:gd name="T55" fmla="*/ 75 h 256"/>
                <a:gd name="T56" fmla="*/ 227 w 631"/>
                <a:gd name="T57" fmla="*/ 72 h 256"/>
                <a:gd name="T58" fmla="*/ 218 w 631"/>
                <a:gd name="T59" fmla="*/ 69 h 256"/>
                <a:gd name="T60" fmla="*/ 207 w 631"/>
                <a:gd name="T61" fmla="*/ 66 h 256"/>
                <a:gd name="T62" fmla="*/ 197 w 631"/>
                <a:gd name="T63" fmla="*/ 63 h 256"/>
                <a:gd name="T64" fmla="*/ 189 w 631"/>
                <a:gd name="T65" fmla="*/ 59 h 256"/>
                <a:gd name="T66" fmla="*/ 179 w 631"/>
                <a:gd name="T67" fmla="*/ 56 h 256"/>
                <a:gd name="T68" fmla="*/ 169 w 631"/>
                <a:gd name="T69" fmla="*/ 52 h 256"/>
                <a:gd name="T70" fmla="*/ 159 w 631"/>
                <a:gd name="T71" fmla="*/ 50 h 256"/>
                <a:gd name="T72" fmla="*/ 151 w 631"/>
                <a:gd name="T73" fmla="*/ 46 h 256"/>
                <a:gd name="T74" fmla="*/ 142 w 631"/>
                <a:gd name="T75" fmla="*/ 43 h 256"/>
                <a:gd name="T76" fmla="*/ 133 w 631"/>
                <a:gd name="T77" fmla="*/ 40 h 256"/>
                <a:gd name="T78" fmla="*/ 122 w 631"/>
                <a:gd name="T79" fmla="*/ 37 h 256"/>
                <a:gd name="T80" fmla="*/ 113 w 631"/>
                <a:gd name="T81" fmla="*/ 32 h 256"/>
                <a:gd name="T82" fmla="*/ 105 w 631"/>
                <a:gd name="T83" fmla="*/ 30 h 256"/>
                <a:gd name="T84" fmla="*/ 96 w 631"/>
                <a:gd name="T85" fmla="*/ 27 h 256"/>
                <a:gd name="T86" fmla="*/ 85 w 631"/>
                <a:gd name="T87" fmla="*/ 24 h 256"/>
                <a:gd name="T88" fmla="*/ 76 w 631"/>
                <a:gd name="T89" fmla="*/ 20 h 256"/>
                <a:gd name="T90" fmla="*/ 66 w 631"/>
                <a:gd name="T91" fmla="*/ 17 h 256"/>
                <a:gd name="T92" fmla="*/ 57 w 631"/>
                <a:gd name="T93" fmla="*/ 13 h 256"/>
                <a:gd name="T94" fmla="*/ 47 w 631"/>
                <a:gd name="T95" fmla="*/ 11 h 256"/>
                <a:gd name="T96" fmla="*/ 37 w 631"/>
                <a:gd name="T97" fmla="*/ 7 h 256"/>
                <a:gd name="T98" fmla="*/ 25 w 631"/>
                <a:gd name="T99" fmla="*/ 4 h 256"/>
                <a:gd name="T100" fmla="*/ 13 w 631"/>
                <a:gd name="T101" fmla="*/ 2 h 256"/>
                <a:gd name="T102" fmla="*/ 5 w 631"/>
                <a:gd name="T103" fmla="*/ 0 h 256"/>
                <a:gd name="T104" fmla="*/ 1 w 631"/>
                <a:gd name="T105" fmla="*/ 3 h 256"/>
                <a:gd name="T106" fmla="*/ 1 w 631"/>
                <a:gd name="T107" fmla="*/ 6 h 256"/>
                <a:gd name="T108" fmla="*/ 3 w 631"/>
                <a:gd name="T109" fmla="*/ 12 h 256"/>
                <a:gd name="T110" fmla="*/ 11 w 631"/>
                <a:gd name="T111" fmla="*/ 15 h 256"/>
                <a:gd name="T112" fmla="*/ 21 w 631"/>
                <a:gd name="T113" fmla="*/ 21 h 256"/>
                <a:gd name="T114" fmla="*/ 618 w 631"/>
                <a:gd name="T115" fmla="*/ 255 h 2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1"/>
                <a:gd name="T175" fmla="*/ 0 h 256"/>
                <a:gd name="T176" fmla="*/ 631 w 631"/>
                <a:gd name="T177" fmla="*/ 256 h 2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1" h="256">
                  <a:moveTo>
                    <a:pt x="618" y="255"/>
                  </a:moveTo>
                  <a:lnTo>
                    <a:pt x="630" y="212"/>
                  </a:lnTo>
                  <a:lnTo>
                    <a:pt x="486" y="162"/>
                  </a:lnTo>
                  <a:lnTo>
                    <a:pt x="482" y="160"/>
                  </a:lnTo>
                  <a:lnTo>
                    <a:pt x="477" y="159"/>
                  </a:lnTo>
                  <a:lnTo>
                    <a:pt x="473" y="158"/>
                  </a:lnTo>
                  <a:lnTo>
                    <a:pt x="468" y="156"/>
                  </a:lnTo>
                  <a:lnTo>
                    <a:pt x="463" y="155"/>
                  </a:lnTo>
                  <a:lnTo>
                    <a:pt x="460" y="152"/>
                  </a:lnTo>
                  <a:lnTo>
                    <a:pt x="455" y="151"/>
                  </a:lnTo>
                  <a:lnTo>
                    <a:pt x="450" y="150"/>
                  </a:lnTo>
                  <a:lnTo>
                    <a:pt x="445" y="147"/>
                  </a:lnTo>
                  <a:lnTo>
                    <a:pt x="440" y="146"/>
                  </a:lnTo>
                  <a:lnTo>
                    <a:pt x="435" y="144"/>
                  </a:lnTo>
                  <a:lnTo>
                    <a:pt x="430" y="143"/>
                  </a:lnTo>
                  <a:lnTo>
                    <a:pt x="425" y="141"/>
                  </a:lnTo>
                  <a:lnTo>
                    <a:pt x="419" y="139"/>
                  </a:lnTo>
                  <a:lnTo>
                    <a:pt x="416" y="137"/>
                  </a:lnTo>
                  <a:lnTo>
                    <a:pt x="412" y="135"/>
                  </a:lnTo>
                  <a:lnTo>
                    <a:pt x="407" y="134"/>
                  </a:lnTo>
                  <a:lnTo>
                    <a:pt x="402" y="132"/>
                  </a:lnTo>
                  <a:lnTo>
                    <a:pt x="397" y="131"/>
                  </a:lnTo>
                  <a:lnTo>
                    <a:pt x="392" y="129"/>
                  </a:lnTo>
                  <a:lnTo>
                    <a:pt x="388" y="128"/>
                  </a:lnTo>
                  <a:lnTo>
                    <a:pt x="383" y="126"/>
                  </a:lnTo>
                  <a:lnTo>
                    <a:pt x="379" y="123"/>
                  </a:lnTo>
                  <a:lnTo>
                    <a:pt x="375" y="122"/>
                  </a:lnTo>
                  <a:lnTo>
                    <a:pt x="370" y="120"/>
                  </a:lnTo>
                  <a:lnTo>
                    <a:pt x="364" y="119"/>
                  </a:lnTo>
                  <a:lnTo>
                    <a:pt x="359" y="117"/>
                  </a:lnTo>
                  <a:lnTo>
                    <a:pt x="354" y="116"/>
                  </a:lnTo>
                  <a:lnTo>
                    <a:pt x="349" y="114"/>
                  </a:lnTo>
                  <a:lnTo>
                    <a:pt x="345" y="113"/>
                  </a:lnTo>
                  <a:lnTo>
                    <a:pt x="340" y="110"/>
                  </a:lnTo>
                  <a:lnTo>
                    <a:pt x="336" y="108"/>
                  </a:lnTo>
                  <a:lnTo>
                    <a:pt x="332" y="107"/>
                  </a:lnTo>
                  <a:lnTo>
                    <a:pt x="326" y="105"/>
                  </a:lnTo>
                  <a:lnTo>
                    <a:pt x="322" y="104"/>
                  </a:lnTo>
                  <a:lnTo>
                    <a:pt x="316" y="103"/>
                  </a:lnTo>
                  <a:lnTo>
                    <a:pt x="312" y="101"/>
                  </a:lnTo>
                  <a:lnTo>
                    <a:pt x="306" y="99"/>
                  </a:lnTo>
                  <a:lnTo>
                    <a:pt x="301" y="97"/>
                  </a:lnTo>
                  <a:lnTo>
                    <a:pt x="297" y="96"/>
                  </a:lnTo>
                  <a:lnTo>
                    <a:pt x="292" y="94"/>
                  </a:lnTo>
                  <a:lnTo>
                    <a:pt x="287" y="93"/>
                  </a:lnTo>
                  <a:lnTo>
                    <a:pt x="284" y="92"/>
                  </a:lnTo>
                  <a:lnTo>
                    <a:pt x="280" y="89"/>
                  </a:lnTo>
                  <a:lnTo>
                    <a:pt x="275" y="88"/>
                  </a:lnTo>
                  <a:lnTo>
                    <a:pt x="270" y="86"/>
                  </a:lnTo>
                  <a:lnTo>
                    <a:pt x="265" y="84"/>
                  </a:lnTo>
                  <a:lnTo>
                    <a:pt x="260" y="83"/>
                  </a:lnTo>
                  <a:lnTo>
                    <a:pt x="255" y="81"/>
                  </a:lnTo>
                  <a:lnTo>
                    <a:pt x="250" y="80"/>
                  </a:lnTo>
                  <a:lnTo>
                    <a:pt x="245" y="78"/>
                  </a:lnTo>
                  <a:lnTo>
                    <a:pt x="240" y="77"/>
                  </a:lnTo>
                  <a:lnTo>
                    <a:pt x="236" y="75"/>
                  </a:lnTo>
                  <a:lnTo>
                    <a:pt x="231" y="73"/>
                  </a:lnTo>
                  <a:lnTo>
                    <a:pt x="227" y="72"/>
                  </a:lnTo>
                  <a:lnTo>
                    <a:pt x="223" y="70"/>
                  </a:lnTo>
                  <a:lnTo>
                    <a:pt x="218" y="69"/>
                  </a:lnTo>
                  <a:lnTo>
                    <a:pt x="213" y="67"/>
                  </a:lnTo>
                  <a:lnTo>
                    <a:pt x="207" y="66"/>
                  </a:lnTo>
                  <a:lnTo>
                    <a:pt x="203" y="65"/>
                  </a:lnTo>
                  <a:lnTo>
                    <a:pt x="197" y="63"/>
                  </a:lnTo>
                  <a:lnTo>
                    <a:pt x="193" y="61"/>
                  </a:lnTo>
                  <a:lnTo>
                    <a:pt x="189" y="59"/>
                  </a:lnTo>
                  <a:lnTo>
                    <a:pt x="184" y="58"/>
                  </a:lnTo>
                  <a:lnTo>
                    <a:pt x="179" y="56"/>
                  </a:lnTo>
                  <a:lnTo>
                    <a:pt x="174" y="54"/>
                  </a:lnTo>
                  <a:lnTo>
                    <a:pt x="169" y="52"/>
                  </a:lnTo>
                  <a:lnTo>
                    <a:pt x="164" y="51"/>
                  </a:lnTo>
                  <a:lnTo>
                    <a:pt x="159" y="50"/>
                  </a:lnTo>
                  <a:lnTo>
                    <a:pt x="155" y="48"/>
                  </a:lnTo>
                  <a:lnTo>
                    <a:pt x="151" y="46"/>
                  </a:lnTo>
                  <a:lnTo>
                    <a:pt x="147" y="44"/>
                  </a:lnTo>
                  <a:lnTo>
                    <a:pt x="142" y="43"/>
                  </a:lnTo>
                  <a:lnTo>
                    <a:pt x="137" y="42"/>
                  </a:lnTo>
                  <a:lnTo>
                    <a:pt x="133" y="40"/>
                  </a:lnTo>
                  <a:lnTo>
                    <a:pt x="128" y="39"/>
                  </a:lnTo>
                  <a:lnTo>
                    <a:pt x="122" y="37"/>
                  </a:lnTo>
                  <a:lnTo>
                    <a:pt x="118" y="36"/>
                  </a:lnTo>
                  <a:lnTo>
                    <a:pt x="113" y="32"/>
                  </a:lnTo>
                  <a:lnTo>
                    <a:pt x="109" y="31"/>
                  </a:lnTo>
                  <a:lnTo>
                    <a:pt x="105" y="30"/>
                  </a:lnTo>
                  <a:lnTo>
                    <a:pt x="99" y="28"/>
                  </a:lnTo>
                  <a:lnTo>
                    <a:pt x="96" y="27"/>
                  </a:lnTo>
                  <a:lnTo>
                    <a:pt x="90" y="25"/>
                  </a:lnTo>
                  <a:lnTo>
                    <a:pt x="85" y="24"/>
                  </a:lnTo>
                  <a:lnTo>
                    <a:pt x="80" y="22"/>
                  </a:lnTo>
                  <a:lnTo>
                    <a:pt x="76" y="20"/>
                  </a:lnTo>
                  <a:lnTo>
                    <a:pt x="71" y="19"/>
                  </a:lnTo>
                  <a:lnTo>
                    <a:pt x="66" y="17"/>
                  </a:lnTo>
                  <a:lnTo>
                    <a:pt x="61" y="15"/>
                  </a:lnTo>
                  <a:lnTo>
                    <a:pt x="57" y="13"/>
                  </a:lnTo>
                  <a:lnTo>
                    <a:pt x="52" y="12"/>
                  </a:lnTo>
                  <a:lnTo>
                    <a:pt x="47" y="11"/>
                  </a:lnTo>
                  <a:lnTo>
                    <a:pt x="43" y="9"/>
                  </a:lnTo>
                  <a:lnTo>
                    <a:pt x="37" y="7"/>
                  </a:lnTo>
                  <a:lnTo>
                    <a:pt x="34" y="6"/>
                  </a:lnTo>
                  <a:lnTo>
                    <a:pt x="25" y="4"/>
                  </a:lnTo>
                  <a:lnTo>
                    <a:pt x="18" y="2"/>
                  </a:lnTo>
                  <a:lnTo>
                    <a:pt x="13" y="2"/>
                  </a:lnTo>
                  <a:lnTo>
                    <a:pt x="8" y="1"/>
                  </a:lnTo>
                  <a:lnTo>
                    <a:pt x="5" y="0"/>
                  </a:lnTo>
                  <a:lnTo>
                    <a:pt x="2" y="1"/>
                  </a:lnTo>
                  <a:lnTo>
                    <a:pt x="1" y="3"/>
                  </a:lnTo>
                  <a:lnTo>
                    <a:pt x="0" y="3"/>
                  </a:lnTo>
                  <a:lnTo>
                    <a:pt x="1" y="6"/>
                  </a:lnTo>
                  <a:lnTo>
                    <a:pt x="3" y="9"/>
                  </a:lnTo>
                  <a:lnTo>
                    <a:pt x="3" y="12"/>
                  </a:lnTo>
                  <a:lnTo>
                    <a:pt x="6" y="12"/>
                  </a:lnTo>
                  <a:lnTo>
                    <a:pt x="11" y="15"/>
                  </a:lnTo>
                  <a:lnTo>
                    <a:pt x="15" y="18"/>
                  </a:lnTo>
                  <a:lnTo>
                    <a:pt x="21" y="21"/>
                  </a:lnTo>
                  <a:lnTo>
                    <a:pt x="27" y="24"/>
                  </a:lnTo>
                  <a:lnTo>
                    <a:pt x="618" y="255"/>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3587" name="Freeform 34"/>
            <p:cNvSpPr>
              <a:spLocks/>
            </p:cNvSpPr>
            <p:nvPr/>
          </p:nvSpPr>
          <p:spPr bwMode="auto">
            <a:xfrm>
              <a:off x="1308" y="2064"/>
              <a:ext cx="638" cy="267"/>
            </a:xfrm>
            <a:custGeom>
              <a:avLst/>
              <a:gdLst>
                <a:gd name="T0" fmla="*/ 637 w 638"/>
                <a:gd name="T1" fmla="*/ 215 h 267"/>
                <a:gd name="T2" fmla="*/ 489 w 638"/>
                <a:gd name="T3" fmla="*/ 163 h 267"/>
                <a:gd name="T4" fmla="*/ 480 w 638"/>
                <a:gd name="T5" fmla="*/ 160 h 267"/>
                <a:gd name="T6" fmla="*/ 470 w 638"/>
                <a:gd name="T7" fmla="*/ 157 h 267"/>
                <a:gd name="T8" fmla="*/ 461 w 638"/>
                <a:gd name="T9" fmla="*/ 153 h 267"/>
                <a:gd name="T10" fmla="*/ 450 w 638"/>
                <a:gd name="T11" fmla="*/ 150 h 267"/>
                <a:gd name="T12" fmla="*/ 441 w 638"/>
                <a:gd name="T13" fmla="*/ 147 h 267"/>
                <a:gd name="T14" fmla="*/ 431 w 638"/>
                <a:gd name="T15" fmla="*/ 143 h 267"/>
                <a:gd name="T16" fmla="*/ 422 w 638"/>
                <a:gd name="T17" fmla="*/ 139 h 267"/>
                <a:gd name="T18" fmla="*/ 412 w 638"/>
                <a:gd name="T19" fmla="*/ 136 h 267"/>
                <a:gd name="T20" fmla="*/ 403 w 638"/>
                <a:gd name="T21" fmla="*/ 132 h 267"/>
                <a:gd name="T22" fmla="*/ 393 w 638"/>
                <a:gd name="T23" fmla="*/ 130 h 267"/>
                <a:gd name="T24" fmla="*/ 384 w 638"/>
                <a:gd name="T25" fmla="*/ 126 h 267"/>
                <a:gd name="T26" fmla="*/ 375 w 638"/>
                <a:gd name="T27" fmla="*/ 123 h 267"/>
                <a:gd name="T28" fmla="*/ 365 w 638"/>
                <a:gd name="T29" fmla="*/ 119 h 267"/>
                <a:gd name="T30" fmla="*/ 355 w 638"/>
                <a:gd name="T31" fmla="*/ 116 h 267"/>
                <a:gd name="T32" fmla="*/ 345 w 638"/>
                <a:gd name="T33" fmla="*/ 112 h 267"/>
                <a:gd name="T34" fmla="*/ 336 w 638"/>
                <a:gd name="T35" fmla="*/ 108 h 267"/>
                <a:gd name="T36" fmla="*/ 327 w 638"/>
                <a:gd name="T37" fmla="*/ 106 h 267"/>
                <a:gd name="T38" fmla="*/ 317 w 638"/>
                <a:gd name="T39" fmla="*/ 103 h 267"/>
                <a:gd name="T40" fmla="*/ 306 w 638"/>
                <a:gd name="T41" fmla="*/ 99 h 267"/>
                <a:gd name="T42" fmla="*/ 297 w 638"/>
                <a:gd name="T43" fmla="*/ 96 h 267"/>
                <a:gd name="T44" fmla="*/ 287 w 638"/>
                <a:gd name="T45" fmla="*/ 93 h 267"/>
                <a:gd name="T46" fmla="*/ 278 w 638"/>
                <a:gd name="T47" fmla="*/ 89 h 267"/>
                <a:gd name="T48" fmla="*/ 268 w 638"/>
                <a:gd name="T49" fmla="*/ 85 h 267"/>
                <a:gd name="T50" fmla="*/ 258 w 638"/>
                <a:gd name="T51" fmla="*/ 82 h 267"/>
                <a:gd name="T52" fmla="*/ 248 w 638"/>
                <a:gd name="T53" fmla="*/ 80 h 267"/>
                <a:gd name="T54" fmla="*/ 238 w 638"/>
                <a:gd name="T55" fmla="*/ 76 h 267"/>
                <a:gd name="T56" fmla="*/ 229 w 638"/>
                <a:gd name="T57" fmla="*/ 73 h 267"/>
                <a:gd name="T58" fmla="*/ 221 w 638"/>
                <a:gd name="T59" fmla="*/ 69 h 267"/>
                <a:gd name="T60" fmla="*/ 210 w 638"/>
                <a:gd name="T61" fmla="*/ 65 h 267"/>
                <a:gd name="T62" fmla="*/ 200 w 638"/>
                <a:gd name="T63" fmla="*/ 62 h 267"/>
                <a:gd name="T64" fmla="*/ 191 w 638"/>
                <a:gd name="T65" fmla="*/ 59 h 267"/>
                <a:gd name="T66" fmla="*/ 182 w 638"/>
                <a:gd name="T67" fmla="*/ 57 h 267"/>
                <a:gd name="T68" fmla="*/ 172 w 638"/>
                <a:gd name="T69" fmla="*/ 52 h 267"/>
                <a:gd name="T70" fmla="*/ 162 w 638"/>
                <a:gd name="T71" fmla="*/ 49 h 267"/>
                <a:gd name="T72" fmla="*/ 153 w 638"/>
                <a:gd name="T73" fmla="*/ 46 h 267"/>
                <a:gd name="T74" fmla="*/ 144 w 638"/>
                <a:gd name="T75" fmla="*/ 43 h 267"/>
                <a:gd name="T76" fmla="*/ 135 w 638"/>
                <a:gd name="T77" fmla="*/ 39 h 267"/>
                <a:gd name="T78" fmla="*/ 124 w 638"/>
                <a:gd name="T79" fmla="*/ 36 h 267"/>
                <a:gd name="T80" fmla="*/ 115 w 638"/>
                <a:gd name="T81" fmla="*/ 33 h 267"/>
                <a:gd name="T82" fmla="*/ 106 w 638"/>
                <a:gd name="T83" fmla="*/ 30 h 267"/>
                <a:gd name="T84" fmla="*/ 97 w 638"/>
                <a:gd name="T85" fmla="*/ 26 h 267"/>
                <a:gd name="T86" fmla="*/ 86 w 638"/>
                <a:gd name="T87" fmla="*/ 23 h 267"/>
                <a:gd name="T88" fmla="*/ 77 w 638"/>
                <a:gd name="T89" fmla="*/ 20 h 267"/>
                <a:gd name="T90" fmla="*/ 67 w 638"/>
                <a:gd name="T91" fmla="*/ 16 h 267"/>
                <a:gd name="T92" fmla="*/ 58 w 638"/>
                <a:gd name="T93" fmla="*/ 12 h 267"/>
                <a:gd name="T94" fmla="*/ 48 w 638"/>
                <a:gd name="T95" fmla="*/ 10 h 267"/>
                <a:gd name="T96" fmla="*/ 38 w 638"/>
                <a:gd name="T97" fmla="*/ 6 h 267"/>
                <a:gd name="T98" fmla="*/ 25 w 638"/>
                <a:gd name="T99" fmla="*/ 3 h 267"/>
                <a:gd name="T100" fmla="*/ 13 w 638"/>
                <a:gd name="T101" fmla="*/ 1 h 267"/>
                <a:gd name="T102" fmla="*/ 4 w 638"/>
                <a:gd name="T103" fmla="*/ 0 h 267"/>
                <a:gd name="T104" fmla="*/ 0 w 638"/>
                <a:gd name="T105" fmla="*/ 2 h 267"/>
                <a:gd name="T106" fmla="*/ 1 w 638"/>
                <a:gd name="T107" fmla="*/ 7 h 267"/>
                <a:gd name="T108" fmla="*/ 3 w 638"/>
                <a:gd name="T109" fmla="*/ 13 h 267"/>
                <a:gd name="T110" fmla="*/ 10 w 638"/>
                <a:gd name="T111" fmla="*/ 17 h 267"/>
                <a:gd name="T112" fmla="*/ 20 w 638"/>
                <a:gd name="T113" fmla="*/ 23 h 267"/>
                <a:gd name="T114" fmla="*/ 623 w 638"/>
                <a:gd name="T115" fmla="*/ 266 h 2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8"/>
                <a:gd name="T175" fmla="*/ 0 h 267"/>
                <a:gd name="T176" fmla="*/ 638 w 638"/>
                <a:gd name="T177" fmla="*/ 267 h 2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8" h="267">
                  <a:moveTo>
                    <a:pt x="623" y="266"/>
                  </a:moveTo>
                  <a:lnTo>
                    <a:pt x="637" y="215"/>
                  </a:lnTo>
                  <a:lnTo>
                    <a:pt x="494" y="165"/>
                  </a:lnTo>
                  <a:lnTo>
                    <a:pt x="489" y="163"/>
                  </a:lnTo>
                  <a:lnTo>
                    <a:pt x="485" y="162"/>
                  </a:lnTo>
                  <a:lnTo>
                    <a:pt x="480" y="160"/>
                  </a:lnTo>
                  <a:lnTo>
                    <a:pt x="475" y="159"/>
                  </a:lnTo>
                  <a:lnTo>
                    <a:pt x="470" y="157"/>
                  </a:lnTo>
                  <a:lnTo>
                    <a:pt x="465" y="154"/>
                  </a:lnTo>
                  <a:lnTo>
                    <a:pt x="461" y="153"/>
                  </a:lnTo>
                  <a:lnTo>
                    <a:pt x="456" y="151"/>
                  </a:lnTo>
                  <a:lnTo>
                    <a:pt x="450" y="150"/>
                  </a:lnTo>
                  <a:lnTo>
                    <a:pt x="446" y="148"/>
                  </a:lnTo>
                  <a:lnTo>
                    <a:pt x="441" y="147"/>
                  </a:lnTo>
                  <a:lnTo>
                    <a:pt x="436" y="144"/>
                  </a:lnTo>
                  <a:lnTo>
                    <a:pt x="431" y="143"/>
                  </a:lnTo>
                  <a:lnTo>
                    <a:pt x="425" y="141"/>
                  </a:lnTo>
                  <a:lnTo>
                    <a:pt x="422" y="139"/>
                  </a:lnTo>
                  <a:lnTo>
                    <a:pt x="416" y="138"/>
                  </a:lnTo>
                  <a:lnTo>
                    <a:pt x="412" y="136"/>
                  </a:lnTo>
                  <a:lnTo>
                    <a:pt x="408" y="134"/>
                  </a:lnTo>
                  <a:lnTo>
                    <a:pt x="403" y="132"/>
                  </a:lnTo>
                  <a:lnTo>
                    <a:pt x="398" y="131"/>
                  </a:lnTo>
                  <a:lnTo>
                    <a:pt x="393" y="130"/>
                  </a:lnTo>
                  <a:lnTo>
                    <a:pt x="389" y="127"/>
                  </a:lnTo>
                  <a:lnTo>
                    <a:pt x="384" y="126"/>
                  </a:lnTo>
                  <a:lnTo>
                    <a:pt x="379" y="124"/>
                  </a:lnTo>
                  <a:lnTo>
                    <a:pt x="375" y="123"/>
                  </a:lnTo>
                  <a:lnTo>
                    <a:pt x="370" y="120"/>
                  </a:lnTo>
                  <a:lnTo>
                    <a:pt x="365" y="119"/>
                  </a:lnTo>
                  <a:lnTo>
                    <a:pt x="360" y="117"/>
                  </a:lnTo>
                  <a:lnTo>
                    <a:pt x="355" y="116"/>
                  </a:lnTo>
                  <a:lnTo>
                    <a:pt x="350" y="115"/>
                  </a:lnTo>
                  <a:lnTo>
                    <a:pt x="345" y="112"/>
                  </a:lnTo>
                  <a:lnTo>
                    <a:pt x="340" y="110"/>
                  </a:lnTo>
                  <a:lnTo>
                    <a:pt x="336" y="108"/>
                  </a:lnTo>
                  <a:lnTo>
                    <a:pt x="330" y="107"/>
                  </a:lnTo>
                  <a:lnTo>
                    <a:pt x="327" y="106"/>
                  </a:lnTo>
                  <a:lnTo>
                    <a:pt x="321" y="104"/>
                  </a:lnTo>
                  <a:lnTo>
                    <a:pt x="317" y="103"/>
                  </a:lnTo>
                  <a:lnTo>
                    <a:pt x="311" y="101"/>
                  </a:lnTo>
                  <a:lnTo>
                    <a:pt x="306" y="99"/>
                  </a:lnTo>
                  <a:lnTo>
                    <a:pt x="301" y="97"/>
                  </a:lnTo>
                  <a:lnTo>
                    <a:pt x="297" y="96"/>
                  </a:lnTo>
                  <a:lnTo>
                    <a:pt x="292" y="94"/>
                  </a:lnTo>
                  <a:lnTo>
                    <a:pt x="287" y="93"/>
                  </a:lnTo>
                  <a:lnTo>
                    <a:pt x="283" y="91"/>
                  </a:lnTo>
                  <a:lnTo>
                    <a:pt x="278" y="89"/>
                  </a:lnTo>
                  <a:lnTo>
                    <a:pt x="273" y="88"/>
                  </a:lnTo>
                  <a:lnTo>
                    <a:pt x="268" y="85"/>
                  </a:lnTo>
                  <a:lnTo>
                    <a:pt x="263" y="84"/>
                  </a:lnTo>
                  <a:lnTo>
                    <a:pt x="258" y="82"/>
                  </a:lnTo>
                  <a:lnTo>
                    <a:pt x="253" y="81"/>
                  </a:lnTo>
                  <a:lnTo>
                    <a:pt x="248" y="80"/>
                  </a:lnTo>
                  <a:lnTo>
                    <a:pt x="243" y="78"/>
                  </a:lnTo>
                  <a:lnTo>
                    <a:pt x="238" y="76"/>
                  </a:lnTo>
                  <a:lnTo>
                    <a:pt x="234" y="74"/>
                  </a:lnTo>
                  <a:lnTo>
                    <a:pt x="229" y="73"/>
                  </a:lnTo>
                  <a:lnTo>
                    <a:pt x="226" y="71"/>
                  </a:lnTo>
                  <a:lnTo>
                    <a:pt x="221" y="69"/>
                  </a:lnTo>
                  <a:lnTo>
                    <a:pt x="216" y="68"/>
                  </a:lnTo>
                  <a:lnTo>
                    <a:pt x="210" y="65"/>
                  </a:lnTo>
                  <a:lnTo>
                    <a:pt x="206" y="65"/>
                  </a:lnTo>
                  <a:lnTo>
                    <a:pt x="200" y="62"/>
                  </a:lnTo>
                  <a:lnTo>
                    <a:pt x="195" y="61"/>
                  </a:lnTo>
                  <a:lnTo>
                    <a:pt x="191" y="59"/>
                  </a:lnTo>
                  <a:lnTo>
                    <a:pt x="187" y="58"/>
                  </a:lnTo>
                  <a:lnTo>
                    <a:pt x="182" y="57"/>
                  </a:lnTo>
                  <a:lnTo>
                    <a:pt x="177" y="54"/>
                  </a:lnTo>
                  <a:lnTo>
                    <a:pt x="172" y="52"/>
                  </a:lnTo>
                  <a:lnTo>
                    <a:pt x="167" y="50"/>
                  </a:lnTo>
                  <a:lnTo>
                    <a:pt x="162" y="49"/>
                  </a:lnTo>
                  <a:lnTo>
                    <a:pt x="157" y="47"/>
                  </a:lnTo>
                  <a:lnTo>
                    <a:pt x="153" y="46"/>
                  </a:lnTo>
                  <a:lnTo>
                    <a:pt x="148" y="45"/>
                  </a:lnTo>
                  <a:lnTo>
                    <a:pt x="144" y="43"/>
                  </a:lnTo>
                  <a:lnTo>
                    <a:pt x="139" y="42"/>
                  </a:lnTo>
                  <a:lnTo>
                    <a:pt x="135" y="39"/>
                  </a:lnTo>
                  <a:lnTo>
                    <a:pt x="130" y="38"/>
                  </a:lnTo>
                  <a:lnTo>
                    <a:pt x="124" y="36"/>
                  </a:lnTo>
                  <a:lnTo>
                    <a:pt x="120" y="35"/>
                  </a:lnTo>
                  <a:lnTo>
                    <a:pt x="115" y="33"/>
                  </a:lnTo>
                  <a:lnTo>
                    <a:pt x="111" y="31"/>
                  </a:lnTo>
                  <a:lnTo>
                    <a:pt x="106" y="30"/>
                  </a:lnTo>
                  <a:lnTo>
                    <a:pt x="101" y="27"/>
                  </a:lnTo>
                  <a:lnTo>
                    <a:pt x="97" y="26"/>
                  </a:lnTo>
                  <a:lnTo>
                    <a:pt x="91" y="24"/>
                  </a:lnTo>
                  <a:lnTo>
                    <a:pt x="86" y="23"/>
                  </a:lnTo>
                  <a:lnTo>
                    <a:pt x="81" y="22"/>
                  </a:lnTo>
                  <a:lnTo>
                    <a:pt x="77" y="20"/>
                  </a:lnTo>
                  <a:lnTo>
                    <a:pt x="72" y="19"/>
                  </a:lnTo>
                  <a:lnTo>
                    <a:pt x="67" y="16"/>
                  </a:lnTo>
                  <a:lnTo>
                    <a:pt x="62" y="14"/>
                  </a:lnTo>
                  <a:lnTo>
                    <a:pt x="58" y="12"/>
                  </a:lnTo>
                  <a:lnTo>
                    <a:pt x="53" y="11"/>
                  </a:lnTo>
                  <a:lnTo>
                    <a:pt x="48" y="10"/>
                  </a:lnTo>
                  <a:lnTo>
                    <a:pt x="43" y="8"/>
                  </a:lnTo>
                  <a:lnTo>
                    <a:pt x="38" y="6"/>
                  </a:lnTo>
                  <a:lnTo>
                    <a:pt x="34" y="5"/>
                  </a:lnTo>
                  <a:lnTo>
                    <a:pt x="25" y="3"/>
                  </a:lnTo>
                  <a:lnTo>
                    <a:pt x="18" y="1"/>
                  </a:lnTo>
                  <a:lnTo>
                    <a:pt x="13" y="1"/>
                  </a:lnTo>
                  <a:lnTo>
                    <a:pt x="8" y="0"/>
                  </a:lnTo>
                  <a:lnTo>
                    <a:pt x="4" y="0"/>
                  </a:lnTo>
                  <a:lnTo>
                    <a:pt x="2" y="1"/>
                  </a:lnTo>
                  <a:lnTo>
                    <a:pt x="0" y="2"/>
                  </a:lnTo>
                  <a:lnTo>
                    <a:pt x="0" y="4"/>
                  </a:lnTo>
                  <a:lnTo>
                    <a:pt x="1" y="7"/>
                  </a:lnTo>
                  <a:lnTo>
                    <a:pt x="1" y="10"/>
                  </a:lnTo>
                  <a:lnTo>
                    <a:pt x="3" y="13"/>
                  </a:lnTo>
                  <a:lnTo>
                    <a:pt x="5" y="14"/>
                  </a:lnTo>
                  <a:lnTo>
                    <a:pt x="10" y="17"/>
                  </a:lnTo>
                  <a:lnTo>
                    <a:pt x="15" y="20"/>
                  </a:lnTo>
                  <a:lnTo>
                    <a:pt x="20" y="23"/>
                  </a:lnTo>
                  <a:lnTo>
                    <a:pt x="26" y="26"/>
                  </a:lnTo>
                  <a:lnTo>
                    <a:pt x="623" y="26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88" name="Freeform 35"/>
            <p:cNvSpPr>
              <a:spLocks/>
            </p:cNvSpPr>
            <p:nvPr/>
          </p:nvSpPr>
          <p:spPr bwMode="auto">
            <a:xfrm>
              <a:off x="1612" y="2202"/>
              <a:ext cx="10" cy="14"/>
            </a:xfrm>
            <a:custGeom>
              <a:avLst/>
              <a:gdLst>
                <a:gd name="T0" fmla="*/ 8 w 10"/>
                <a:gd name="T1" fmla="*/ 0 h 14"/>
                <a:gd name="T2" fmla="*/ 6 w 10"/>
                <a:gd name="T3" fmla="*/ 0 h 14"/>
                <a:gd name="T4" fmla="*/ 5 w 10"/>
                <a:gd name="T5" fmla="*/ 0 h 14"/>
                <a:gd name="T6" fmla="*/ 5 w 10"/>
                <a:gd name="T7" fmla="*/ 1 h 14"/>
                <a:gd name="T8" fmla="*/ 1 w 10"/>
                <a:gd name="T9" fmla="*/ 12 h 14"/>
                <a:gd name="T10" fmla="*/ 0 w 10"/>
                <a:gd name="T11" fmla="*/ 13 h 14"/>
                <a:gd name="T12" fmla="*/ 1 w 10"/>
                <a:gd name="T13" fmla="*/ 13 h 14"/>
                <a:gd name="T14" fmla="*/ 3 w 10"/>
                <a:gd name="T15" fmla="*/ 13 h 14"/>
                <a:gd name="T16" fmla="*/ 4 w 10"/>
                <a:gd name="T17" fmla="*/ 13 h 14"/>
                <a:gd name="T18" fmla="*/ 5 w 10"/>
                <a:gd name="T19" fmla="*/ 12 h 14"/>
                <a:gd name="T20" fmla="*/ 9 w 10"/>
                <a:gd name="T21" fmla="*/ 2 h 14"/>
                <a:gd name="T22" fmla="*/ 9 w 10"/>
                <a:gd name="T23" fmla="*/ 1 h 14"/>
                <a:gd name="T24" fmla="*/ 8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8" y="0"/>
                  </a:moveTo>
                  <a:lnTo>
                    <a:pt x="6" y="0"/>
                  </a:lnTo>
                  <a:lnTo>
                    <a:pt x="5" y="0"/>
                  </a:lnTo>
                  <a:lnTo>
                    <a:pt x="5" y="1"/>
                  </a:lnTo>
                  <a:lnTo>
                    <a:pt x="1" y="12"/>
                  </a:lnTo>
                  <a:lnTo>
                    <a:pt x="0" y="13"/>
                  </a:lnTo>
                  <a:lnTo>
                    <a:pt x="1" y="13"/>
                  </a:lnTo>
                  <a:lnTo>
                    <a:pt x="3" y="13"/>
                  </a:lnTo>
                  <a:lnTo>
                    <a:pt x="4" y="13"/>
                  </a:lnTo>
                  <a:lnTo>
                    <a:pt x="5" y="12"/>
                  </a:lnTo>
                  <a:lnTo>
                    <a:pt x="9" y="2"/>
                  </a:lnTo>
                  <a:lnTo>
                    <a:pt x="9" y="1"/>
                  </a:lnTo>
                  <a:lnTo>
                    <a:pt x="8"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89" name="Freeform 36"/>
            <p:cNvSpPr>
              <a:spLocks/>
            </p:cNvSpPr>
            <p:nvPr/>
          </p:nvSpPr>
          <p:spPr bwMode="auto">
            <a:xfrm>
              <a:off x="1614" y="2203"/>
              <a:ext cx="13" cy="25"/>
            </a:xfrm>
            <a:custGeom>
              <a:avLst/>
              <a:gdLst>
                <a:gd name="T0" fmla="*/ 8 w 13"/>
                <a:gd name="T1" fmla="*/ 1 h 25"/>
                <a:gd name="T2" fmla="*/ 11 w 13"/>
                <a:gd name="T3" fmla="*/ 2 h 25"/>
                <a:gd name="T4" fmla="*/ 12 w 13"/>
                <a:gd name="T5" fmla="*/ 2 h 25"/>
                <a:gd name="T6" fmla="*/ 12 w 13"/>
                <a:gd name="T7" fmla="*/ 3 h 25"/>
                <a:gd name="T8" fmla="*/ 6 w 13"/>
                <a:gd name="T9" fmla="*/ 24 h 25"/>
                <a:gd name="T10" fmla="*/ 5 w 13"/>
                <a:gd name="T11" fmla="*/ 24 h 25"/>
                <a:gd name="T12" fmla="*/ 4 w 13"/>
                <a:gd name="T13" fmla="*/ 24 h 25"/>
                <a:gd name="T14" fmla="*/ 1 w 13"/>
                <a:gd name="T15" fmla="*/ 23 h 25"/>
                <a:gd name="T16" fmla="*/ 0 w 13"/>
                <a:gd name="T17" fmla="*/ 22 h 25"/>
                <a:gd name="T18" fmla="*/ 0 w 13"/>
                <a:gd name="T19" fmla="*/ 21 h 25"/>
                <a:gd name="T20" fmla="*/ 7 w 13"/>
                <a:gd name="T21" fmla="*/ 1 h 25"/>
                <a:gd name="T22" fmla="*/ 7 w 13"/>
                <a:gd name="T23" fmla="*/ 0 h 25"/>
                <a:gd name="T24" fmla="*/ 8 w 1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5"/>
                <a:gd name="T41" fmla="*/ 13 w 1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5">
                  <a:moveTo>
                    <a:pt x="8" y="1"/>
                  </a:moveTo>
                  <a:lnTo>
                    <a:pt x="11" y="2"/>
                  </a:lnTo>
                  <a:lnTo>
                    <a:pt x="12" y="2"/>
                  </a:lnTo>
                  <a:lnTo>
                    <a:pt x="12" y="3"/>
                  </a:lnTo>
                  <a:lnTo>
                    <a:pt x="6" y="24"/>
                  </a:lnTo>
                  <a:lnTo>
                    <a:pt x="5" y="24"/>
                  </a:lnTo>
                  <a:lnTo>
                    <a:pt x="4" y="24"/>
                  </a:lnTo>
                  <a:lnTo>
                    <a:pt x="1" y="23"/>
                  </a:lnTo>
                  <a:lnTo>
                    <a:pt x="0" y="22"/>
                  </a:lnTo>
                  <a:lnTo>
                    <a:pt x="0" y="21"/>
                  </a:lnTo>
                  <a:lnTo>
                    <a:pt x="7" y="1"/>
                  </a:lnTo>
                  <a:lnTo>
                    <a:pt x="7" y="0"/>
                  </a:lnTo>
                  <a:lnTo>
                    <a:pt x="8"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90" name="Freeform 37"/>
            <p:cNvSpPr>
              <a:spLocks/>
            </p:cNvSpPr>
            <p:nvPr/>
          </p:nvSpPr>
          <p:spPr bwMode="auto">
            <a:xfrm>
              <a:off x="1850" y="2270"/>
              <a:ext cx="62" cy="27"/>
            </a:xfrm>
            <a:custGeom>
              <a:avLst/>
              <a:gdLst>
                <a:gd name="T0" fmla="*/ 15 w 62"/>
                <a:gd name="T1" fmla="*/ 2 h 27"/>
                <a:gd name="T2" fmla="*/ 48 w 62"/>
                <a:gd name="T3" fmla="*/ 12 h 27"/>
                <a:gd name="T4" fmla="*/ 52 w 62"/>
                <a:gd name="T5" fmla="*/ 15 h 27"/>
                <a:gd name="T6" fmla="*/ 53 w 62"/>
                <a:gd name="T7" fmla="*/ 16 h 27"/>
                <a:gd name="T8" fmla="*/ 56 w 62"/>
                <a:gd name="T9" fmla="*/ 17 h 27"/>
                <a:gd name="T10" fmla="*/ 58 w 62"/>
                <a:gd name="T11" fmla="*/ 18 h 27"/>
                <a:gd name="T12" fmla="*/ 59 w 62"/>
                <a:gd name="T13" fmla="*/ 18 h 27"/>
                <a:gd name="T14" fmla="*/ 60 w 62"/>
                <a:gd name="T15" fmla="*/ 20 h 27"/>
                <a:gd name="T16" fmla="*/ 61 w 62"/>
                <a:gd name="T17" fmla="*/ 21 h 27"/>
                <a:gd name="T18" fmla="*/ 61 w 62"/>
                <a:gd name="T19" fmla="*/ 23 h 27"/>
                <a:gd name="T20" fmla="*/ 61 w 62"/>
                <a:gd name="T21" fmla="*/ 24 h 27"/>
                <a:gd name="T22" fmla="*/ 59 w 62"/>
                <a:gd name="T23" fmla="*/ 25 h 27"/>
                <a:gd name="T24" fmla="*/ 57 w 62"/>
                <a:gd name="T25" fmla="*/ 25 h 27"/>
                <a:gd name="T26" fmla="*/ 56 w 62"/>
                <a:gd name="T27" fmla="*/ 26 h 27"/>
                <a:gd name="T28" fmla="*/ 54 w 62"/>
                <a:gd name="T29" fmla="*/ 26 h 27"/>
                <a:gd name="T30" fmla="*/ 51 w 62"/>
                <a:gd name="T31" fmla="*/ 26 h 27"/>
                <a:gd name="T32" fmla="*/ 48 w 62"/>
                <a:gd name="T33" fmla="*/ 25 h 27"/>
                <a:gd name="T34" fmla="*/ 44 w 62"/>
                <a:gd name="T35" fmla="*/ 24 h 27"/>
                <a:gd name="T36" fmla="*/ 11 w 62"/>
                <a:gd name="T37" fmla="*/ 14 h 27"/>
                <a:gd name="T38" fmla="*/ 7 w 62"/>
                <a:gd name="T39" fmla="*/ 13 h 27"/>
                <a:gd name="T40" fmla="*/ 8 w 62"/>
                <a:gd name="T41" fmla="*/ 11 h 27"/>
                <a:gd name="T42" fmla="*/ 5 w 62"/>
                <a:gd name="T43" fmla="*/ 10 h 27"/>
                <a:gd name="T44" fmla="*/ 3 w 62"/>
                <a:gd name="T45" fmla="*/ 8 h 27"/>
                <a:gd name="T46" fmla="*/ 2 w 62"/>
                <a:gd name="T47" fmla="*/ 7 h 27"/>
                <a:gd name="T48" fmla="*/ 0 w 62"/>
                <a:gd name="T49" fmla="*/ 6 h 27"/>
                <a:gd name="T50" fmla="*/ 0 w 62"/>
                <a:gd name="T51" fmla="*/ 4 h 27"/>
                <a:gd name="T52" fmla="*/ 0 w 62"/>
                <a:gd name="T53" fmla="*/ 3 h 27"/>
                <a:gd name="T54" fmla="*/ 0 w 62"/>
                <a:gd name="T55" fmla="*/ 1 h 27"/>
                <a:gd name="T56" fmla="*/ 1 w 62"/>
                <a:gd name="T57" fmla="*/ 1 h 27"/>
                <a:gd name="T58" fmla="*/ 4 w 62"/>
                <a:gd name="T59" fmla="*/ 0 h 27"/>
                <a:gd name="T60" fmla="*/ 5 w 62"/>
                <a:gd name="T61" fmla="*/ 0 h 27"/>
                <a:gd name="T62" fmla="*/ 7 w 62"/>
                <a:gd name="T63" fmla="*/ 2 h 27"/>
                <a:gd name="T64" fmla="*/ 10 w 62"/>
                <a:gd name="T65" fmla="*/ 1 h 27"/>
                <a:gd name="T66" fmla="*/ 11 w 62"/>
                <a:gd name="T67" fmla="*/ 2 h 27"/>
                <a:gd name="T68" fmla="*/ 15 w 62"/>
                <a:gd name="T69" fmla="*/ 2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27"/>
                <a:gd name="T107" fmla="*/ 62 w 62"/>
                <a:gd name="T108" fmla="*/ 27 h 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27">
                  <a:moveTo>
                    <a:pt x="15" y="2"/>
                  </a:moveTo>
                  <a:lnTo>
                    <a:pt x="48" y="12"/>
                  </a:lnTo>
                  <a:lnTo>
                    <a:pt x="52" y="15"/>
                  </a:lnTo>
                  <a:lnTo>
                    <a:pt x="53" y="16"/>
                  </a:lnTo>
                  <a:lnTo>
                    <a:pt x="56" y="17"/>
                  </a:lnTo>
                  <a:lnTo>
                    <a:pt x="58" y="18"/>
                  </a:lnTo>
                  <a:lnTo>
                    <a:pt x="59" y="18"/>
                  </a:lnTo>
                  <a:lnTo>
                    <a:pt x="60" y="20"/>
                  </a:lnTo>
                  <a:lnTo>
                    <a:pt x="61" y="21"/>
                  </a:lnTo>
                  <a:lnTo>
                    <a:pt x="61" y="23"/>
                  </a:lnTo>
                  <a:lnTo>
                    <a:pt x="61" y="24"/>
                  </a:lnTo>
                  <a:lnTo>
                    <a:pt x="59" y="25"/>
                  </a:lnTo>
                  <a:lnTo>
                    <a:pt x="57" y="25"/>
                  </a:lnTo>
                  <a:lnTo>
                    <a:pt x="56" y="26"/>
                  </a:lnTo>
                  <a:lnTo>
                    <a:pt x="54" y="26"/>
                  </a:lnTo>
                  <a:lnTo>
                    <a:pt x="51" y="26"/>
                  </a:lnTo>
                  <a:lnTo>
                    <a:pt x="48" y="25"/>
                  </a:lnTo>
                  <a:lnTo>
                    <a:pt x="44" y="24"/>
                  </a:lnTo>
                  <a:lnTo>
                    <a:pt x="11" y="14"/>
                  </a:lnTo>
                  <a:lnTo>
                    <a:pt x="7" y="13"/>
                  </a:lnTo>
                  <a:lnTo>
                    <a:pt x="8" y="11"/>
                  </a:lnTo>
                  <a:lnTo>
                    <a:pt x="5" y="10"/>
                  </a:lnTo>
                  <a:lnTo>
                    <a:pt x="3" y="8"/>
                  </a:lnTo>
                  <a:lnTo>
                    <a:pt x="2" y="7"/>
                  </a:lnTo>
                  <a:lnTo>
                    <a:pt x="0" y="6"/>
                  </a:lnTo>
                  <a:lnTo>
                    <a:pt x="0" y="4"/>
                  </a:lnTo>
                  <a:lnTo>
                    <a:pt x="0" y="3"/>
                  </a:lnTo>
                  <a:lnTo>
                    <a:pt x="0" y="1"/>
                  </a:lnTo>
                  <a:lnTo>
                    <a:pt x="1" y="1"/>
                  </a:lnTo>
                  <a:lnTo>
                    <a:pt x="4" y="0"/>
                  </a:lnTo>
                  <a:lnTo>
                    <a:pt x="5" y="0"/>
                  </a:lnTo>
                  <a:lnTo>
                    <a:pt x="7" y="2"/>
                  </a:lnTo>
                  <a:lnTo>
                    <a:pt x="10" y="1"/>
                  </a:lnTo>
                  <a:lnTo>
                    <a:pt x="11" y="2"/>
                  </a:lnTo>
                  <a:lnTo>
                    <a:pt x="15" y="2"/>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91" name="Freeform 38"/>
            <p:cNvSpPr>
              <a:spLocks/>
            </p:cNvSpPr>
            <p:nvPr/>
          </p:nvSpPr>
          <p:spPr bwMode="auto">
            <a:xfrm>
              <a:off x="1848" y="2272"/>
              <a:ext cx="73" cy="37"/>
            </a:xfrm>
            <a:custGeom>
              <a:avLst/>
              <a:gdLst>
                <a:gd name="T0" fmla="*/ 19 w 73"/>
                <a:gd name="T1" fmla="*/ 1 h 37"/>
                <a:gd name="T2" fmla="*/ 58 w 73"/>
                <a:gd name="T3" fmla="*/ 13 h 37"/>
                <a:gd name="T4" fmla="*/ 61 w 73"/>
                <a:gd name="T5" fmla="*/ 15 h 37"/>
                <a:gd name="T6" fmla="*/ 64 w 73"/>
                <a:gd name="T7" fmla="*/ 17 h 37"/>
                <a:gd name="T8" fmla="*/ 67 w 73"/>
                <a:gd name="T9" fmla="*/ 18 h 37"/>
                <a:gd name="T10" fmla="*/ 68 w 73"/>
                <a:gd name="T11" fmla="*/ 20 h 37"/>
                <a:gd name="T12" fmla="*/ 70 w 73"/>
                <a:gd name="T13" fmla="*/ 21 h 37"/>
                <a:gd name="T14" fmla="*/ 72 w 73"/>
                <a:gd name="T15" fmla="*/ 24 h 37"/>
                <a:gd name="T16" fmla="*/ 71 w 73"/>
                <a:gd name="T17" fmla="*/ 26 h 37"/>
                <a:gd name="T18" fmla="*/ 71 w 73"/>
                <a:gd name="T19" fmla="*/ 29 h 37"/>
                <a:gd name="T20" fmla="*/ 70 w 73"/>
                <a:gd name="T21" fmla="*/ 31 h 37"/>
                <a:gd name="T22" fmla="*/ 69 w 73"/>
                <a:gd name="T23" fmla="*/ 33 h 37"/>
                <a:gd name="T24" fmla="*/ 66 w 73"/>
                <a:gd name="T25" fmla="*/ 34 h 37"/>
                <a:gd name="T26" fmla="*/ 64 w 73"/>
                <a:gd name="T27" fmla="*/ 36 h 37"/>
                <a:gd name="T28" fmla="*/ 62 w 73"/>
                <a:gd name="T29" fmla="*/ 35 h 37"/>
                <a:gd name="T30" fmla="*/ 58 w 73"/>
                <a:gd name="T31" fmla="*/ 36 h 37"/>
                <a:gd name="T32" fmla="*/ 55 w 73"/>
                <a:gd name="T33" fmla="*/ 36 h 37"/>
                <a:gd name="T34" fmla="*/ 51 w 73"/>
                <a:gd name="T35" fmla="*/ 34 h 37"/>
                <a:gd name="T36" fmla="*/ 12 w 73"/>
                <a:gd name="T37" fmla="*/ 22 h 37"/>
                <a:gd name="T38" fmla="*/ 8 w 73"/>
                <a:gd name="T39" fmla="*/ 21 h 37"/>
                <a:gd name="T40" fmla="*/ 6 w 73"/>
                <a:gd name="T41" fmla="*/ 19 h 37"/>
                <a:gd name="T42" fmla="*/ 5 w 73"/>
                <a:gd name="T43" fmla="*/ 17 h 37"/>
                <a:gd name="T44" fmla="*/ 3 w 73"/>
                <a:gd name="T45" fmla="*/ 16 h 37"/>
                <a:gd name="T46" fmla="*/ 1 w 73"/>
                <a:gd name="T47" fmla="*/ 13 h 37"/>
                <a:gd name="T48" fmla="*/ 0 w 73"/>
                <a:gd name="T49" fmla="*/ 11 h 37"/>
                <a:gd name="T50" fmla="*/ 0 w 73"/>
                <a:gd name="T51" fmla="*/ 8 h 37"/>
                <a:gd name="T52" fmla="*/ 1 w 73"/>
                <a:gd name="T53" fmla="*/ 6 h 37"/>
                <a:gd name="T54" fmla="*/ 1 w 73"/>
                <a:gd name="T55" fmla="*/ 3 h 37"/>
                <a:gd name="T56" fmla="*/ 3 w 73"/>
                <a:gd name="T57" fmla="*/ 2 h 37"/>
                <a:gd name="T58" fmla="*/ 5 w 73"/>
                <a:gd name="T59" fmla="*/ 0 h 37"/>
                <a:gd name="T60" fmla="*/ 7 w 73"/>
                <a:gd name="T61" fmla="*/ 0 h 37"/>
                <a:gd name="T62" fmla="*/ 10 w 73"/>
                <a:gd name="T63" fmla="*/ 0 h 37"/>
                <a:gd name="T64" fmla="*/ 12 w 73"/>
                <a:gd name="T65" fmla="*/ 0 h 37"/>
                <a:gd name="T66" fmla="*/ 15 w 73"/>
                <a:gd name="T67" fmla="*/ 0 h 37"/>
                <a:gd name="T68" fmla="*/ 19 w 73"/>
                <a:gd name="T69" fmla="*/ 1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37"/>
                <a:gd name="T107" fmla="*/ 73 w 73"/>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37">
                  <a:moveTo>
                    <a:pt x="19" y="1"/>
                  </a:moveTo>
                  <a:lnTo>
                    <a:pt x="58" y="13"/>
                  </a:lnTo>
                  <a:lnTo>
                    <a:pt x="61" y="15"/>
                  </a:lnTo>
                  <a:lnTo>
                    <a:pt x="64" y="17"/>
                  </a:lnTo>
                  <a:lnTo>
                    <a:pt x="67" y="18"/>
                  </a:lnTo>
                  <a:lnTo>
                    <a:pt x="68" y="20"/>
                  </a:lnTo>
                  <a:lnTo>
                    <a:pt x="70" y="21"/>
                  </a:lnTo>
                  <a:lnTo>
                    <a:pt x="72" y="24"/>
                  </a:lnTo>
                  <a:lnTo>
                    <a:pt x="71" y="26"/>
                  </a:lnTo>
                  <a:lnTo>
                    <a:pt x="71" y="29"/>
                  </a:lnTo>
                  <a:lnTo>
                    <a:pt x="70" y="31"/>
                  </a:lnTo>
                  <a:lnTo>
                    <a:pt x="69" y="33"/>
                  </a:lnTo>
                  <a:lnTo>
                    <a:pt x="66" y="34"/>
                  </a:lnTo>
                  <a:lnTo>
                    <a:pt x="64" y="36"/>
                  </a:lnTo>
                  <a:lnTo>
                    <a:pt x="62" y="35"/>
                  </a:lnTo>
                  <a:lnTo>
                    <a:pt x="58" y="36"/>
                  </a:lnTo>
                  <a:lnTo>
                    <a:pt x="55" y="36"/>
                  </a:lnTo>
                  <a:lnTo>
                    <a:pt x="51" y="34"/>
                  </a:lnTo>
                  <a:lnTo>
                    <a:pt x="12" y="22"/>
                  </a:lnTo>
                  <a:lnTo>
                    <a:pt x="8" y="21"/>
                  </a:lnTo>
                  <a:lnTo>
                    <a:pt x="6" y="19"/>
                  </a:lnTo>
                  <a:lnTo>
                    <a:pt x="5" y="17"/>
                  </a:lnTo>
                  <a:lnTo>
                    <a:pt x="3" y="16"/>
                  </a:lnTo>
                  <a:lnTo>
                    <a:pt x="1" y="13"/>
                  </a:lnTo>
                  <a:lnTo>
                    <a:pt x="0" y="11"/>
                  </a:lnTo>
                  <a:lnTo>
                    <a:pt x="0" y="8"/>
                  </a:lnTo>
                  <a:lnTo>
                    <a:pt x="1" y="6"/>
                  </a:lnTo>
                  <a:lnTo>
                    <a:pt x="1" y="3"/>
                  </a:lnTo>
                  <a:lnTo>
                    <a:pt x="3" y="2"/>
                  </a:lnTo>
                  <a:lnTo>
                    <a:pt x="5" y="0"/>
                  </a:lnTo>
                  <a:lnTo>
                    <a:pt x="7" y="0"/>
                  </a:lnTo>
                  <a:lnTo>
                    <a:pt x="10" y="0"/>
                  </a:lnTo>
                  <a:lnTo>
                    <a:pt x="12" y="0"/>
                  </a:lnTo>
                  <a:lnTo>
                    <a:pt x="15" y="0"/>
                  </a:lnTo>
                  <a:lnTo>
                    <a:pt x="19"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92" name="Freeform 39"/>
            <p:cNvSpPr>
              <a:spLocks/>
            </p:cNvSpPr>
            <p:nvPr/>
          </p:nvSpPr>
          <p:spPr bwMode="auto">
            <a:xfrm>
              <a:off x="2940" y="2655"/>
              <a:ext cx="800" cy="266"/>
            </a:xfrm>
            <a:custGeom>
              <a:avLst/>
              <a:gdLst>
                <a:gd name="T0" fmla="*/ 0 w 800"/>
                <a:gd name="T1" fmla="*/ 64 h 266"/>
                <a:gd name="T2" fmla="*/ 55 w 800"/>
                <a:gd name="T3" fmla="*/ 1 h 266"/>
                <a:gd name="T4" fmla="*/ 64 w 800"/>
                <a:gd name="T5" fmla="*/ 5 h 266"/>
                <a:gd name="T6" fmla="*/ 77 w 800"/>
                <a:gd name="T7" fmla="*/ 7 h 266"/>
                <a:gd name="T8" fmla="*/ 90 w 800"/>
                <a:gd name="T9" fmla="*/ 11 h 266"/>
                <a:gd name="T10" fmla="*/ 102 w 800"/>
                <a:gd name="T11" fmla="*/ 15 h 266"/>
                <a:gd name="T12" fmla="*/ 113 w 800"/>
                <a:gd name="T13" fmla="*/ 18 h 266"/>
                <a:gd name="T14" fmla="*/ 124 w 800"/>
                <a:gd name="T15" fmla="*/ 22 h 266"/>
                <a:gd name="T16" fmla="*/ 137 w 800"/>
                <a:gd name="T17" fmla="*/ 25 h 266"/>
                <a:gd name="T18" fmla="*/ 147 w 800"/>
                <a:gd name="T19" fmla="*/ 29 h 266"/>
                <a:gd name="T20" fmla="*/ 159 w 800"/>
                <a:gd name="T21" fmla="*/ 31 h 266"/>
                <a:gd name="T22" fmla="*/ 171 w 800"/>
                <a:gd name="T23" fmla="*/ 35 h 266"/>
                <a:gd name="T24" fmla="*/ 182 w 800"/>
                <a:gd name="T25" fmla="*/ 39 h 266"/>
                <a:gd name="T26" fmla="*/ 195 w 800"/>
                <a:gd name="T27" fmla="*/ 42 h 266"/>
                <a:gd name="T28" fmla="*/ 207 w 800"/>
                <a:gd name="T29" fmla="*/ 45 h 266"/>
                <a:gd name="T30" fmla="*/ 218 w 800"/>
                <a:gd name="T31" fmla="*/ 48 h 266"/>
                <a:gd name="T32" fmla="*/ 230 w 800"/>
                <a:gd name="T33" fmla="*/ 52 h 266"/>
                <a:gd name="T34" fmla="*/ 241 w 800"/>
                <a:gd name="T35" fmla="*/ 55 h 266"/>
                <a:gd name="T36" fmla="*/ 253 w 800"/>
                <a:gd name="T37" fmla="*/ 58 h 266"/>
                <a:gd name="T38" fmla="*/ 265 w 800"/>
                <a:gd name="T39" fmla="*/ 62 h 266"/>
                <a:gd name="T40" fmla="*/ 277 w 800"/>
                <a:gd name="T41" fmla="*/ 65 h 266"/>
                <a:gd name="T42" fmla="*/ 288 w 800"/>
                <a:gd name="T43" fmla="*/ 69 h 266"/>
                <a:gd name="T44" fmla="*/ 298 w 800"/>
                <a:gd name="T45" fmla="*/ 72 h 266"/>
                <a:gd name="T46" fmla="*/ 310 w 800"/>
                <a:gd name="T47" fmla="*/ 76 h 266"/>
                <a:gd name="T48" fmla="*/ 323 w 800"/>
                <a:gd name="T49" fmla="*/ 79 h 266"/>
                <a:gd name="T50" fmla="*/ 334 w 800"/>
                <a:gd name="T51" fmla="*/ 82 h 266"/>
                <a:gd name="T52" fmla="*/ 346 w 800"/>
                <a:gd name="T53" fmla="*/ 86 h 266"/>
                <a:gd name="T54" fmla="*/ 358 w 800"/>
                <a:gd name="T55" fmla="*/ 89 h 266"/>
                <a:gd name="T56" fmla="*/ 369 w 800"/>
                <a:gd name="T57" fmla="*/ 93 h 266"/>
                <a:gd name="T58" fmla="*/ 381 w 800"/>
                <a:gd name="T59" fmla="*/ 95 h 266"/>
                <a:gd name="T60" fmla="*/ 394 w 800"/>
                <a:gd name="T61" fmla="*/ 99 h 266"/>
                <a:gd name="T62" fmla="*/ 404 w 800"/>
                <a:gd name="T63" fmla="*/ 102 h 266"/>
                <a:gd name="T64" fmla="*/ 417 w 800"/>
                <a:gd name="T65" fmla="*/ 107 h 266"/>
                <a:gd name="T66" fmla="*/ 429 w 800"/>
                <a:gd name="T67" fmla="*/ 110 h 266"/>
                <a:gd name="T68" fmla="*/ 440 w 800"/>
                <a:gd name="T69" fmla="*/ 113 h 266"/>
                <a:gd name="T70" fmla="*/ 451 w 800"/>
                <a:gd name="T71" fmla="*/ 117 h 266"/>
                <a:gd name="T72" fmla="*/ 464 w 800"/>
                <a:gd name="T73" fmla="*/ 120 h 266"/>
                <a:gd name="T74" fmla="*/ 476 w 800"/>
                <a:gd name="T75" fmla="*/ 123 h 266"/>
                <a:gd name="T76" fmla="*/ 488 w 800"/>
                <a:gd name="T77" fmla="*/ 127 h 266"/>
                <a:gd name="T78" fmla="*/ 500 w 800"/>
                <a:gd name="T79" fmla="*/ 131 h 266"/>
                <a:gd name="T80" fmla="*/ 511 w 800"/>
                <a:gd name="T81" fmla="*/ 135 h 266"/>
                <a:gd name="T82" fmla="*/ 522 w 800"/>
                <a:gd name="T83" fmla="*/ 138 h 266"/>
                <a:gd name="T84" fmla="*/ 534 w 800"/>
                <a:gd name="T85" fmla="*/ 141 h 266"/>
                <a:gd name="T86" fmla="*/ 547 w 800"/>
                <a:gd name="T87" fmla="*/ 145 h 266"/>
                <a:gd name="T88" fmla="*/ 557 w 800"/>
                <a:gd name="T89" fmla="*/ 148 h 266"/>
                <a:gd name="T90" fmla="*/ 569 w 800"/>
                <a:gd name="T91" fmla="*/ 152 h 266"/>
                <a:gd name="T92" fmla="*/ 582 w 800"/>
                <a:gd name="T93" fmla="*/ 154 h 266"/>
                <a:gd name="T94" fmla="*/ 594 w 800"/>
                <a:gd name="T95" fmla="*/ 158 h 266"/>
                <a:gd name="T96" fmla="*/ 605 w 800"/>
                <a:gd name="T97" fmla="*/ 162 h 266"/>
                <a:gd name="T98" fmla="*/ 617 w 800"/>
                <a:gd name="T99" fmla="*/ 165 h 266"/>
                <a:gd name="T100" fmla="*/ 628 w 800"/>
                <a:gd name="T101" fmla="*/ 169 h 266"/>
                <a:gd name="T102" fmla="*/ 640 w 800"/>
                <a:gd name="T103" fmla="*/ 172 h 266"/>
                <a:gd name="T104" fmla="*/ 653 w 800"/>
                <a:gd name="T105" fmla="*/ 177 h 266"/>
                <a:gd name="T106" fmla="*/ 665 w 800"/>
                <a:gd name="T107" fmla="*/ 181 h 266"/>
                <a:gd name="T108" fmla="*/ 676 w 800"/>
                <a:gd name="T109" fmla="*/ 183 h 266"/>
                <a:gd name="T110" fmla="*/ 687 w 800"/>
                <a:gd name="T111" fmla="*/ 187 h 266"/>
                <a:gd name="T112" fmla="*/ 699 w 800"/>
                <a:gd name="T113" fmla="*/ 190 h 266"/>
                <a:gd name="T114" fmla="*/ 799 w 800"/>
                <a:gd name="T115" fmla="*/ 220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266"/>
                <a:gd name="T176" fmla="*/ 800 w 800"/>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266">
                  <a:moveTo>
                    <a:pt x="783" y="265"/>
                  </a:moveTo>
                  <a:lnTo>
                    <a:pt x="0" y="64"/>
                  </a:lnTo>
                  <a:lnTo>
                    <a:pt x="49" y="0"/>
                  </a:lnTo>
                  <a:lnTo>
                    <a:pt x="55" y="1"/>
                  </a:lnTo>
                  <a:lnTo>
                    <a:pt x="60" y="3"/>
                  </a:lnTo>
                  <a:lnTo>
                    <a:pt x="64" y="5"/>
                  </a:lnTo>
                  <a:lnTo>
                    <a:pt x="70" y="7"/>
                  </a:lnTo>
                  <a:lnTo>
                    <a:pt x="77" y="7"/>
                  </a:lnTo>
                  <a:lnTo>
                    <a:pt x="83" y="10"/>
                  </a:lnTo>
                  <a:lnTo>
                    <a:pt x="90" y="11"/>
                  </a:lnTo>
                  <a:lnTo>
                    <a:pt x="96" y="14"/>
                  </a:lnTo>
                  <a:lnTo>
                    <a:pt x="102" y="15"/>
                  </a:lnTo>
                  <a:lnTo>
                    <a:pt x="107" y="16"/>
                  </a:lnTo>
                  <a:lnTo>
                    <a:pt x="113" y="18"/>
                  </a:lnTo>
                  <a:lnTo>
                    <a:pt x="118" y="20"/>
                  </a:lnTo>
                  <a:lnTo>
                    <a:pt x="124" y="22"/>
                  </a:lnTo>
                  <a:lnTo>
                    <a:pt x="130" y="23"/>
                  </a:lnTo>
                  <a:lnTo>
                    <a:pt x="137" y="25"/>
                  </a:lnTo>
                  <a:lnTo>
                    <a:pt x="141" y="26"/>
                  </a:lnTo>
                  <a:lnTo>
                    <a:pt x="147" y="29"/>
                  </a:lnTo>
                  <a:lnTo>
                    <a:pt x="153" y="29"/>
                  </a:lnTo>
                  <a:lnTo>
                    <a:pt x="159" y="31"/>
                  </a:lnTo>
                  <a:lnTo>
                    <a:pt x="165" y="33"/>
                  </a:lnTo>
                  <a:lnTo>
                    <a:pt x="171" y="35"/>
                  </a:lnTo>
                  <a:lnTo>
                    <a:pt x="176" y="36"/>
                  </a:lnTo>
                  <a:lnTo>
                    <a:pt x="182" y="39"/>
                  </a:lnTo>
                  <a:lnTo>
                    <a:pt x="189" y="39"/>
                  </a:lnTo>
                  <a:lnTo>
                    <a:pt x="195" y="42"/>
                  </a:lnTo>
                  <a:lnTo>
                    <a:pt x="201" y="43"/>
                  </a:lnTo>
                  <a:lnTo>
                    <a:pt x="207" y="45"/>
                  </a:lnTo>
                  <a:lnTo>
                    <a:pt x="214" y="46"/>
                  </a:lnTo>
                  <a:lnTo>
                    <a:pt x="218" y="48"/>
                  </a:lnTo>
                  <a:lnTo>
                    <a:pt x="224" y="49"/>
                  </a:lnTo>
                  <a:lnTo>
                    <a:pt x="230" y="52"/>
                  </a:lnTo>
                  <a:lnTo>
                    <a:pt x="235" y="53"/>
                  </a:lnTo>
                  <a:lnTo>
                    <a:pt x="241" y="55"/>
                  </a:lnTo>
                  <a:lnTo>
                    <a:pt x="247" y="56"/>
                  </a:lnTo>
                  <a:lnTo>
                    <a:pt x="253" y="58"/>
                  </a:lnTo>
                  <a:lnTo>
                    <a:pt x="259" y="60"/>
                  </a:lnTo>
                  <a:lnTo>
                    <a:pt x="265" y="62"/>
                  </a:lnTo>
                  <a:lnTo>
                    <a:pt x="271" y="62"/>
                  </a:lnTo>
                  <a:lnTo>
                    <a:pt x="277" y="65"/>
                  </a:lnTo>
                  <a:lnTo>
                    <a:pt x="283" y="67"/>
                  </a:lnTo>
                  <a:lnTo>
                    <a:pt x="288" y="69"/>
                  </a:lnTo>
                  <a:lnTo>
                    <a:pt x="292" y="71"/>
                  </a:lnTo>
                  <a:lnTo>
                    <a:pt x="298" y="72"/>
                  </a:lnTo>
                  <a:lnTo>
                    <a:pt x="304" y="75"/>
                  </a:lnTo>
                  <a:lnTo>
                    <a:pt x="310" y="76"/>
                  </a:lnTo>
                  <a:lnTo>
                    <a:pt x="316" y="78"/>
                  </a:lnTo>
                  <a:lnTo>
                    <a:pt x="323" y="79"/>
                  </a:lnTo>
                  <a:lnTo>
                    <a:pt x="328" y="81"/>
                  </a:lnTo>
                  <a:lnTo>
                    <a:pt x="334" y="82"/>
                  </a:lnTo>
                  <a:lnTo>
                    <a:pt x="341" y="85"/>
                  </a:lnTo>
                  <a:lnTo>
                    <a:pt x="346" y="86"/>
                  </a:lnTo>
                  <a:lnTo>
                    <a:pt x="352" y="88"/>
                  </a:lnTo>
                  <a:lnTo>
                    <a:pt x="358" y="89"/>
                  </a:lnTo>
                  <a:lnTo>
                    <a:pt x="364" y="91"/>
                  </a:lnTo>
                  <a:lnTo>
                    <a:pt x="369" y="93"/>
                  </a:lnTo>
                  <a:lnTo>
                    <a:pt x="375" y="94"/>
                  </a:lnTo>
                  <a:lnTo>
                    <a:pt x="381" y="95"/>
                  </a:lnTo>
                  <a:lnTo>
                    <a:pt x="388" y="98"/>
                  </a:lnTo>
                  <a:lnTo>
                    <a:pt x="394" y="99"/>
                  </a:lnTo>
                  <a:lnTo>
                    <a:pt x="399" y="102"/>
                  </a:lnTo>
                  <a:lnTo>
                    <a:pt x="404" y="102"/>
                  </a:lnTo>
                  <a:lnTo>
                    <a:pt x="410" y="104"/>
                  </a:lnTo>
                  <a:lnTo>
                    <a:pt x="417" y="107"/>
                  </a:lnTo>
                  <a:lnTo>
                    <a:pt x="423" y="108"/>
                  </a:lnTo>
                  <a:lnTo>
                    <a:pt x="429" y="110"/>
                  </a:lnTo>
                  <a:lnTo>
                    <a:pt x="435" y="111"/>
                  </a:lnTo>
                  <a:lnTo>
                    <a:pt x="440" y="113"/>
                  </a:lnTo>
                  <a:lnTo>
                    <a:pt x="446" y="115"/>
                  </a:lnTo>
                  <a:lnTo>
                    <a:pt x="451" y="117"/>
                  </a:lnTo>
                  <a:lnTo>
                    <a:pt x="458" y="118"/>
                  </a:lnTo>
                  <a:lnTo>
                    <a:pt x="464" y="120"/>
                  </a:lnTo>
                  <a:lnTo>
                    <a:pt x="470" y="121"/>
                  </a:lnTo>
                  <a:lnTo>
                    <a:pt x="476" y="123"/>
                  </a:lnTo>
                  <a:lnTo>
                    <a:pt x="481" y="125"/>
                  </a:lnTo>
                  <a:lnTo>
                    <a:pt x="488" y="127"/>
                  </a:lnTo>
                  <a:lnTo>
                    <a:pt x="494" y="129"/>
                  </a:lnTo>
                  <a:lnTo>
                    <a:pt x="500" y="131"/>
                  </a:lnTo>
                  <a:lnTo>
                    <a:pt x="506" y="132"/>
                  </a:lnTo>
                  <a:lnTo>
                    <a:pt x="511" y="135"/>
                  </a:lnTo>
                  <a:lnTo>
                    <a:pt x="516" y="136"/>
                  </a:lnTo>
                  <a:lnTo>
                    <a:pt x="522" y="138"/>
                  </a:lnTo>
                  <a:lnTo>
                    <a:pt x="528" y="140"/>
                  </a:lnTo>
                  <a:lnTo>
                    <a:pt x="534" y="141"/>
                  </a:lnTo>
                  <a:lnTo>
                    <a:pt x="540" y="142"/>
                  </a:lnTo>
                  <a:lnTo>
                    <a:pt x="547" y="145"/>
                  </a:lnTo>
                  <a:lnTo>
                    <a:pt x="552" y="147"/>
                  </a:lnTo>
                  <a:lnTo>
                    <a:pt x="557" y="148"/>
                  </a:lnTo>
                  <a:lnTo>
                    <a:pt x="563" y="150"/>
                  </a:lnTo>
                  <a:lnTo>
                    <a:pt x="569" y="152"/>
                  </a:lnTo>
                  <a:lnTo>
                    <a:pt x="575" y="154"/>
                  </a:lnTo>
                  <a:lnTo>
                    <a:pt x="582" y="154"/>
                  </a:lnTo>
                  <a:lnTo>
                    <a:pt x="588" y="157"/>
                  </a:lnTo>
                  <a:lnTo>
                    <a:pt x="594" y="158"/>
                  </a:lnTo>
                  <a:lnTo>
                    <a:pt x="600" y="161"/>
                  </a:lnTo>
                  <a:lnTo>
                    <a:pt x="605" y="162"/>
                  </a:lnTo>
                  <a:lnTo>
                    <a:pt x="611" y="164"/>
                  </a:lnTo>
                  <a:lnTo>
                    <a:pt x="617" y="165"/>
                  </a:lnTo>
                  <a:lnTo>
                    <a:pt x="622" y="168"/>
                  </a:lnTo>
                  <a:lnTo>
                    <a:pt x="628" y="169"/>
                  </a:lnTo>
                  <a:lnTo>
                    <a:pt x="634" y="172"/>
                  </a:lnTo>
                  <a:lnTo>
                    <a:pt x="640" y="172"/>
                  </a:lnTo>
                  <a:lnTo>
                    <a:pt x="646" y="174"/>
                  </a:lnTo>
                  <a:lnTo>
                    <a:pt x="653" y="177"/>
                  </a:lnTo>
                  <a:lnTo>
                    <a:pt x="659" y="178"/>
                  </a:lnTo>
                  <a:lnTo>
                    <a:pt x="665" y="181"/>
                  </a:lnTo>
                  <a:lnTo>
                    <a:pt x="670" y="181"/>
                  </a:lnTo>
                  <a:lnTo>
                    <a:pt x="676" y="183"/>
                  </a:lnTo>
                  <a:lnTo>
                    <a:pt x="682" y="185"/>
                  </a:lnTo>
                  <a:lnTo>
                    <a:pt x="687" y="187"/>
                  </a:lnTo>
                  <a:lnTo>
                    <a:pt x="693" y="187"/>
                  </a:lnTo>
                  <a:lnTo>
                    <a:pt x="699" y="190"/>
                  </a:lnTo>
                  <a:lnTo>
                    <a:pt x="704" y="191"/>
                  </a:lnTo>
                  <a:lnTo>
                    <a:pt x="799" y="220"/>
                  </a:lnTo>
                  <a:lnTo>
                    <a:pt x="783" y="265"/>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23593" name="Freeform 40"/>
            <p:cNvSpPr>
              <a:spLocks/>
            </p:cNvSpPr>
            <p:nvPr/>
          </p:nvSpPr>
          <p:spPr bwMode="auto">
            <a:xfrm>
              <a:off x="2937" y="2657"/>
              <a:ext cx="812" cy="270"/>
            </a:xfrm>
            <a:custGeom>
              <a:avLst/>
              <a:gdLst>
                <a:gd name="T0" fmla="*/ 0 w 812"/>
                <a:gd name="T1" fmla="*/ 72 h 270"/>
                <a:gd name="T2" fmla="*/ 57 w 812"/>
                <a:gd name="T3" fmla="*/ 1 h 270"/>
                <a:gd name="T4" fmla="*/ 68 w 812"/>
                <a:gd name="T5" fmla="*/ 5 h 270"/>
                <a:gd name="T6" fmla="*/ 80 w 812"/>
                <a:gd name="T7" fmla="*/ 8 h 270"/>
                <a:gd name="T8" fmla="*/ 93 w 812"/>
                <a:gd name="T9" fmla="*/ 11 h 270"/>
                <a:gd name="T10" fmla="*/ 105 w 812"/>
                <a:gd name="T11" fmla="*/ 15 h 270"/>
                <a:gd name="T12" fmla="*/ 115 w 812"/>
                <a:gd name="T13" fmla="*/ 18 h 270"/>
                <a:gd name="T14" fmla="*/ 127 w 812"/>
                <a:gd name="T15" fmla="*/ 23 h 270"/>
                <a:gd name="T16" fmla="*/ 141 w 812"/>
                <a:gd name="T17" fmla="*/ 25 h 270"/>
                <a:gd name="T18" fmla="*/ 152 w 812"/>
                <a:gd name="T19" fmla="*/ 29 h 270"/>
                <a:gd name="T20" fmla="*/ 164 w 812"/>
                <a:gd name="T21" fmla="*/ 32 h 270"/>
                <a:gd name="T22" fmla="*/ 175 w 812"/>
                <a:gd name="T23" fmla="*/ 36 h 270"/>
                <a:gd name="T24" fmla="*/ 187 w 812"/>
                <a:gd name="T25" fmla="*/ 39 h 270"/>
                <a:gd name="T26" fmla="*/ 199 w 812"/>
                <a:gd name="T27" fmla="*/ 42 h 270"/>
                <a:gd name="T28" fmla="*/ 211 w 812"/>
                <a:gd name="T29" fmla="*/ 46 h 270"/>
                <a:gd name="T30" fmla="*/ 223 w 812"/>
                <a:gd name="T31" fmla="*/ 49 h 270"/>
                <a:gd name="T32" fmla="*/ 234 w 812"/>
                <a:gd name="T33" fmla="*/ 52 h 270"/>
                <a:gd name="T34" fmla="*/ 247 w 812"/>
                <a:gd name="T35" fmla="*/ 55 h 270"/>
                <a:gd name="T36" fmla="*/ 259 w 812"/>
                <a:gd name="T37" fmla="*/ 59 h 270"/>
                <a:gd name="T38" fmla="*/ 271 w 812"/>
                <a:gd name="T39" fmla="*/ 63 h 270"/>
                <a:gd name="T40" fmla="*/ 282 w 812"/>
                <a:gd name="T41" fmla="*/ 66 h 270"/>
                <a:gd name="T42" fmla="*/ 293 w 812"/>
                <a:gd name="T43" fmla="*/ 69 h 270"/>
                <a:gd name="T44" fmla="*/ 305 w 812"/>
                <a:gd name="T45" fmla="*/ 72 h 270"/>
                <a:gd name="T46" fmla="*/ 317 w 812"/>
                <a:gd name="T47" fmla="*/ 76 h 270"/>
                <a:gd name="T48" fmla="*/ 329 w 812"/>
                <a:gd name="T49" fmla="*/ 79 h 270"/>
                <a:gd name="T50" fmla="*/ 340 w 812"/>
                <a:gd name="T51" fmla="*/ 82 h 270"/>
                <a:gd name="T52" fmla="*/ 352 w 812"/>
                <a:gd name="T53" fmla="*/ 87 h 270"/>
                <a:gd name="T54" fmla="*/ 365 w 812"/>
                <a:gd name="T55" fmla="*/ 90 h 270"/>
                <a:gd name="T56" fmla="*/ 376 w 812"/>
                <a:gd name="T57" fmla="*/ 94 h 270"/>
                <a:gd name="T58" fmla="*/ 389 w 812"/>
                <a:gd name="T59" fmla="*/ 96 h 270"/>
                <a:gd name="T60" fmla="*/ 401 w 812"/>
                <a:gd name="T61" fmla="*/ 100 h 270"/>
                <a:gd name="T62" fmla="*/ 412 w 812"/>
                <a:gd name="T63" fmla="*/ 103 h 270"/>
                <a:gd name="T64" fmla="*/ 425 w 812"/>
                <a:gd name="T65" fmla="*/ 107 h 270"/>
                <a:gd name="T66" fmla="*/ 437 w 812"/>
                <a:gd name="T67" fmla="*/ 110 h 270"/>
                <a:gd name="T68" fmla="*/ 448 w 812"/>
                <a:gd name="T69" fmla="*/ 113 h 270"/>
                <a:gd name="T70" fmla="*/ 459 w 812"/>
                <a:gd name="T71" fmla="*/ 117 h 270"/>
                <a:gd name="T72" fmla="*/ 472 w 812"/>
                <a:gd name="T73" fmla="*/ 120 h 270"/>
                <a:gd name="T74" fmla="*/ 483 w 812"/>
                <a:gd name="T75" fmla="*/ 124 h 270"/>
                <a:gd name="T76" fmla="*/ 496 w 812"/>
                <a:gd name="T77" fmla="*/ 128 h 270"/>
                <a:gd name="T78" fmla="*/ 509 w 812"/>
                <a:gd name="T79" fmla="*/ 130 h 270"/>
                <a:gd name="T80" fmla="*/ 519 w 812"/>
                <a:gd name="T81" fmla="*/ 134 h 270"/>
                <a:gd name="T82" fmla="*/ 531 w 812"/>
                <a:gd name="T83" fmla="*/ 138 h 270"/>
                <a:gd name="T84" fmla="*/ 544 w 812"/>
                <a:gd name="T85" fmla="*/ 143 h 270"/>
                <a:gd name="T86" fmla="*/ 555 w 812"/>
                <a:gd name="T87" fmla="*/ 147 h 270"/>
                <a:gd name="T88" fmla="*/ 567 w 812"/>
                <a:gd name="T89" fmla="*/ 149 h 270"/>
                <a:gd name="T90" fmla="*/ 579 w 812"/>
                <a:gd name="T91" fmla="*/ 153 h 270"/>
                <a:gd name="T92" fmla="*/ 591 w 812"/>
                <a:gd name="T93" fmla="*/ 156 h 270"/>
                <a:gd name="T94" fmla="*/ 603 w 812"/>
                <a:gd name="T95" fmla="*/ 160 h 270"/>
                <a:gd name="T96" fmla="*/ 615 w 812"/>
                <a:gd name="T97" fmla="*/ 164 h 270"/>
                <a:gd name="T98" fmla="*/ 627 w 812"/>
                <a:gd name="T99" fmla="*/ 166 h 270"/>
                <a:gd name="T100" fmla="*/ 639 w 812"/>
                <a:gd name="T101" fmla="*/ 170 h 270"/>
                <a:gd name="T102" fmla="*/ 651 w 812"/>
                <a:gd name="T103" fmla="*/ 173 h 270"/>
                <a:gd name="T104" fmla="*/ 664 w 812"/>
                <a:gd name="T105" fmla="*/ 177 h 270"/>
                <a:gd name="T106" fmla="*/ 675 w 812"/>
                <a:gd name="T107" fmla="*/ 181 h 270"/>
                <a:gd name="T108" fmla="*/ 686 w 812"/>
                <a:gd name="T109" fmla="*/ 183 h 270"/>
                <a:gd name="T110" fmla="*/ 699 w 812"/>
                <a:gd name="T111" fmla="*/ 187 h 270"/>
                <a:gd name="T112" fmla="*/ 710 w 812"/>
                <a:gd name="T113" fmla="*/ 190 h 270"/>
                <a:gd name="T114" fmla="*/ 811 w 812"/>
                <a:gd name="T115" fmla="*/ 220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2"/>
                <a:gd name="T175" fmla="*/ 0 h 270"/>
                <a:gd name="T176" fmla="*/ 812 w 812"/>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2" h="270">
                  <a:moveTo>
                    <a:pt x="795" y="269"/>
                  </a:moveTo>
                  <a:lnTo>
                    <a:pt x="0" y="72"/>
                  </a:lnTo>
                  <a:lnTo>
                    <a:pt x="51" y="0"/>
                  </a:lnTo>
                  <a:lnTo>
                    <a:pt x="57" y="1"/>
                  </a:lnTo>
                  <a:lnTo>
                    <a:pt x="63" y="3"/>
                  </a:lnTo>
                  <a:lnTo>
                    <a:pt x="68" y="5"/>
                  </a:lnTo>
                  <a:lnTo>
                    <a:pt x="74" y="7"/>
                  </a:lnTo>
                  <a:lnTo>
                    <a:pt x="80" y="8"/>
                  </a:lnTo>
                  <a:lnTo>
                    <a:pt x="86" y="10"/>
                  </a:lnTo>
                  <a:lnTo>
                    <a:pt x="93" y="11"/>
                  </a:lnTo>
                  <a:lnTo>
                    <a:pt x="99" y="14"/>
                  </a:lnTo>
                  <a:lnTo>
                    <a:pt x="105" y="15"/>
                  </a:lnTo>
                  <a:lnTo>
                    <a:pt x="110" y="16"/>
                  </a:lnTo>
                  <a:lnTo>
                    <a:pt x="115" y="18"/>
                  </a:lnTo>
                  <a:lnTo>
                    <a:pt x="121" y="20"/>
                  </a:lnTo>
                  <a:lnTo>
                    <a:pt x="127" y="23"/>
                  </a:lnTo>
                  <a:lnTo>
                    <a:pt x="134" y="23"/>
                  </a:lnTo>
                  <a:lnTo>
                    <a:pt x="141" y="25"/>
                  </a:lnTo>
                  <a:lnTo>
                    <a:pt x="146" y="27"/>
                  </a:lnTo>
                  <a:lnTo>
                    <a:pt x="152" y="29"/>
                  </a:lnTo>
                  <a:lnTo>
                    <a:pt x="158" y="30"/>
                  </a:lnTo>
                  <a:lnTo>
                    <a:pt x="164" y="32"/>
                  </a:lnTo>
                  <a:lnTo>
                    <a:pt x="169" y="33"/>
                  </a:lnTo>
                  <a:lnTo>
                    <a:pt x="175" y="36"/>
                  </a:lnTo>
                  <a:lnTo>
                    <a:pt x="180" y="37"/>
                  </a:lnTo>
                  <a:lnTo>
                    <a:pt x="187" y="39"/>
                  </a:lnTo>
                  <a:lnTo>
                    <a:pt x="193" y="40"/>
                  </a:lnTo>
                  <a:lnTo>
                    <a:pt x="199" y="42"/>
                  </a:lnTo>
                  <a:lnTo>
                    <a:pt x="205" y="44"/>
                  </a:lnTo>
                  <a:lnTo>
                    <a:pt x="211" y="46"/>
                  </a:lnTo>
                  <a:lnTo>
                    <a:pt x="218" y="47"/>
                  </a:lnTo>
                  <a:lnTo>
                    <a:pt x="223" y="49"/>
                  </a:lnTo>
                  <a:lnTo>
                    <a:pt x="228" y="50"/>
                  </a:lnTo>
                  <a:lnTo>
                    <a:pt x="234" y="52"/>
                  </a:lnTo>
                  <a:lnTo>
                    <a:pt x="240" y="55"/>
                  </a:lnTo>
                  <a:lnTo>
                    <a:pt x="247" y="55"/>
                  </a:lnTo>
                  <a:lnTo>
                    <a:pt x="253" y="58"/>
                  </a:lnTo>
                  <a:lnTo>
                    <a:pt x="259" y="59"/>
                  </a:lnTo>
                  <a:lnTo>
                    <a:pt x="265" y="61"/>
                  </a:lnTo>
                  <a:lnTo>
                    <a:pt x="271" y="63"/>
                  </a:lnTo>
                  <a:lnTo>
                    <a:pt x="277" y="64"/>
                  </a:lnTo>
                  <a:lnTo>
                    <a:pt x="282" y="66"/>
                  </a:lnTo>
                  <a:lnTo>
                    <a:pt x="288" y="68"/>
                  </a:lnTo>
                  <a:lnTo>
                    <a:pt x="293" y="69"/>
                  </a:lnTo>
                  <a:lnTo>
                    <a:pt x="298" y="72"/>
                  </a:lnTo>
                  <a:lnTo>
                    <a:pt x="305" y="72"/>
                  </a:lnTo>
                  <a:lnTo>
                    <a:pt x="311" y="74"/>
                  </a:lnTo>
                  <a:lnTo>
                    <a:pt x="317" y="76"/>
                  </a:lnTo>
                  <a:lnTo>
                    <a:pt x="323" y="78"/>
                  </a:lnTo>
                  <a:lnTo>
                    <a:pt x="329" y="79"/>
                  </a:lnTo>
                  <a:lnTo>
                    <a:pt x="334" y="81"/>
                  </a:lnTo>
                  <a:lnTo>
                    <a:pt x="340" y="82"/>
                  </a:lnTo>
                  <a:lnTo>
                    <a:pt x="346" y="85"/>
                  </a:lnTo>
                  <a:lnTo>
                    <a:pt x="352" y="87"/>
                  </a:lnTo>
                  <a:lnTo>
                    <a:pt x="359" y="88"/>
                  </a:lnTo>
                  <a:lnTo>
                    <a:pt x="365" y="90"/>
                  </a:lnTo>
                  <a:lnTo>
                    <a:pt x="370" y="91"/>
                  </a:lnTo>
                  <a:lnTo>
                    <a:pt x="376" y="94"/>
                  </a:lnTo>
                  <a:lnTo>
                    <a:pt x="383" y="94"/>
                  </a:lnTo>
                  <a:lnTo>
                    <a:pt x="389" y="96"/>
                  </a:lnTo>
                  <a:lnTo>
                    <a:pt x="396" y="98"/>
                  </a:lnTo>
                  <a:lnTo>
                    <a:pt x="401" y="100"/>
                  </a:lnTo>
                  <a:lnTo>
                    <a:pt x="406" y="102"/>
                  </a:lnTo>
                  <a:lnTo>
                    <a:pt x="412" y="103"/>
                  </a:lnTo>
                  <a:lnTo>
                    <a:pt x="418" y="104"/>
                  </a:lnTo>
                  <a:lnTo>
                    <a:pt x="425" y="107"/>
                  </a:lnTo>
                  <a:lnTo>
                    <a:pt x="431" y="109"/>
                  </a:lnTo>
                  <a:lnTo>
                    <a:pt x="437" y="110"/>
                  </a:lnTo>
                  <a:lnTo>
                    <a:pt x="443" y="112"/>
                  </a:lnTo>
                  <a:lnTo>
                    <a:pt x="448" y="113"/>
                  </a:lnTo>
                  <a:lnTo>
                    <a:pt x="454" y="116"/>
                  </a:lnTo>
                  <a:lnTo>
                    <a:pt x="459" y="117"/>
                  </a:lnTo>
                  <a:lnTo>
                    <a:pt x="466" y="120"/>
                  </a:lnTo>
                  <a:lnTo>
                    <a:pt x="472" y="120"/>
                  </a:lnTo>
                  <a:lnTo>
                    <a:pt x="478" y="122"/>
                  </a:lnTo>
                  <a:lnTo>
                    <a:pt x="483" y="124"/>
                  </a:lnTo>
                  <a:lnTo>
                    <a:pt x="489" y="126"/>
                  </a:lnTo>
                  <a:lnTo>
                    <a:pt x="496" y="128"/>
                  </a:lnTo>
                  <a:lnTo>
                    <a:pt x="503" y="129"/>
                  </a:lnTo>
                  <a:lnTo>
                    <a:pt x="509" y="130"/>
                  </a:lnTo>
                  <a:lnTo>
                    <a:pt x="514" y="133"/>
                  </a:lnTo>
                  <a:lnTo>
                    <a:pt x="519" y="134"/>
                  </a:lnTo>
                  <a:lnTo>
                    <a:pt x="525" y="136"/>
                  </a:lnTo>
                  <a:lnTo>
                    <a:pt x="531" y="138"/>
                  </a:lnTo>
                  <a:lnTo>
                    <a:pt x="538" y="140"/>
                  </a:lnTo>
                  <a:lnTo>
                    <a:pt x="544" y="143"/>
                  </a:lnTo>
                  <a:lnTo>
                    <a:pt x="550" y="144"/>
                  </a:lnTo>
                  <a:lnTo>
                    <a:pt x="555" y="147"/>
                  </a:lnTo>
                  <a:lnTo>
                    <a:pt x="561" y="148"/>
                  </a:lnTo>
                  <a:lnTo>
                    <a:pt x="567" y="149"/>
                  </a:lnTo>
                  <a:lnTo>
                    <a:pt x="572" y="151"/>
                  </a:lnTo>
                  <a:lnTo>
                    <a:pt x="579" y="153"/>
                  </a:lnTo>
                  <a:lnTo>
                    <a:pt x="585" y="155"/>
                  </a:lnTo>
                  <a:lnTo>
                    <a:pt x="591" y="156"/>
                  </a:lnTo>
                  <a:lnTo>
                    <a:pt x="596" y="157"/>
                  </a:lnTo>
                  <a:lnTo>
                    <a:pt x="603" y="160"/>
                  </a:lnTo>
                  <a:lnTo>
                    <a:pt x="609" y="161"/>
                  </a:lnTo>
                  <a:lnTo>
                    <a:pt x="615" y="164"/>
                  </a:lnTo>
                  <a:lnTo>
                    <a:pt x="622" y="165"/>
                  </a:lnTo>
                  <a:lnTo>
                    <a:pt x="627" y="166"/>
                  </a:lnTo>
                  <a:lnTo>
                    <a:pt x="632" y="168"/>
                  </a:lnTo>
                  <a:lnTo>
                    <a:pt x="639" y="170"/>
                  </a:lnTo>
                  <a:lnTo>
                    <a:pt x="645" y="173"/>
                  </a:lnTo>
                  <a:lnTo>
                    <a:pt x="651" y="173"/>
                  </a:lnTo>
                  <a:lnTo>
                    <a:pt x="657" y="175"/>
                  </a:lnTo>
                  <a:lnTo>
                    <a:pt x="664" y="177"/>
                  </a:lnTo>
                  <a:lnTo>
                    <a:pt x="669" y="179"/>
                  </a:lnTo>
                  <a:lnTo>
                    <a:pt x="675" y="181"/>
                  </a:lnTo>
                  <a:lnTo>
                    <a:pt x="681" y="182"/>
                  </a:lnTo>
                  <a:lnTo>
                    <a:pt x="686" y="183"/>
                  </a:lnTo>
                  <a:lnTo>
                    <a:pt x="693" y="186"/>
                  </a:lnTo>
                  <a:lnTo>
                    <a:pt x="699" y="187"/>
                  </a:lnTo>
                  <a:lnTo>
                    <a:pt x="705" y="188"/>
                  </a:lnTo>
                  <a:lnTo>
                    <a:pt x="710" y="190"/>
                  </a:lnTo>
                  <a:lnTo>
                    <a:pt x="716" y="192"/>
                  </a:lnTo>
                  <a:lnTo>
                    <a:pt x="811" y="220"/>
                  </a:lnTo>
                  <a:lnTo>
                    <a:pt x="795" y="269"/>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94" name="Freeform 41"/>
            <p:cNvSpPr>
              <a:spLocks/>
            </p:cNvSpPr>
            <p:nvPr/>
          </p:nvSpPr>
          <p:spPr bwMode="auto">
            <a:xfrm>
              <a:off x="3735" y="2877"/>
              <a:ext cx="647" cy="204"/>
            </a:xfrm>
            <a:custGeom>
              <a:avLst/>
              <a:gdLst>
                <a:gd name="T0" fmla="*/ 14 w 647"/>
                <a:gd name="T1" fmla="*/ 0 h 204"/>
                <a:gd name="T2" fmla="*/ 164 w 647"/>
                <a:gd name="T3" fmla="*/ 44 h 204"/>
                <a:gd name="T4" fmla="*/ 171 w 647"/>
                <a:gd name="T5" fmla="*/ 46 h 204"/>
                <a:gd name="T6" fmla="*/ 181 w 647"/>
                <a:gd name="T7" fmla="*/ 49 h 204"/>
                <a:gd name="T8" fmla="*/ 191 w 647"/>
                <a:gd name="T9" fmla="*/ 51 h 204"/>
                <a:gd name="T10" fmla="*/ 202 w 647"/>
                <a:gd name="T11" fmla="*/ 55 h 204"/>
                <a:gd name="T12" fmla="*/ 211 w 647"/>
                <a:gd name="T13" fmla="*/ 58 h 204"/>
                <a:gd name="T14" fmla="*/ 221 w 647"/>
                <a:gd name="T15" fmla="*/ 61 h 204"/>
                <a:gd name="T16" fmla="*/ 230 w 647"/>
                <a:gd name="T17" fmla="*/ 63 h 204"/>
                <a:gd name="T18" fmla="*/ 240 w 647"/>
                <a:gd name="T19" fmla="*/ 67 h 204"/>
                <a:gd name="T20" fmla="*/ 249 w 647"/>
                <a:gd name="T21" fmla="*/ 69 h 204"/>
                <a:gd name="T22" fmla="*/ 259 w 647"/>
                <a:gd name="T23" fmla="*/ 72 h 204"/>
                <a:gd name="T24" fmla="*/ 269 w 647"/>
                <a:gd name="T25" fmla="*/ 74 h 204"/>
                <a:gd name="T26" fmla="*/ 278 w 647"/>
                <a:gd name="T27" fmla="*/ 78 h 204"/>
                <a:gd name="T28" fmla="*/ 288 w 647"/>
                <a:gd name="T29" fmla="*/ 81 h 204"/>
                <a:gd name="T30" fmla="*/ 298 w 647"/>
                <a:gd name="T31" fmla="*/ 84 h 204"/>
                <a:gd name="T32" fmla="*/ 307 w 647"/>
                <a:gd name="T33" fmla="*/ 86 h 204"/>
                <a:gd name="T34" fmla="*/ 317 w 647"/>
                <a:gd name="T35" fmla="*/ 89 h 204"/>
                <a:gd name="T36" fmla="*/ 326 w 647"/>
                <a:gd name="T37" fmla="*/ 91 h 204"/>
                <a:gd name="T38" fmla="*/ 335 w 647"/>
                <a:gd name="T39" fmla="*/ 94 h 204"/>
                <a:gd name="T40" fmla="*/ 346 w 647"/>
                <a:gd name="T41" fmla="*/ 97 h 204"/>
                <a:gd name="T42" fmla="*/ 356 w 647"/>
                <a:gd name="T43" fmla="*/ 101 h 204"/>
                <a:gd name="T44" fmla="*/ 364 w 647"/>
                <a:gd name="T45" fmla="*/ 104 h 204"/>
                <a:gd name="T46" fmla="*/ 374 w 647"/>
                <a:gd name="T47" fmla="*/ 105 h 204"/>
                <a:gd name="T48" fmla="*/ 384 w 647"/>
                <a:gd name="T49" fmla="*/ 108 h 204"/>
                <a:gd name="T50" fmla="*/ 393 w 647"/>
                <a:gd name="T51" fmla="*/ 112 h 204"/>
                <a:gd name="T52" fmla="*/ 403 w 647"/>
                <a:gd name="T53" fmla="*/ 115 h 204"/>
                <a:gd name="T54" fmla="*/ 413 w 647"/>
                <a:gd name="T55" fmla="*/ 118 h 204"/>
                <a:gd name="T56" fmla="*/ 423 w 647"/>
                <a:gd name="T57" fmla="*/ 121 h 204"/>
                <a:gd name="T58" fmla="*/ 430 w 647"/>
                <a:gd name="T59" fmla="*/ 125 h 204"/>
                <a:gd name="T60" fmla="*/ 441 w 647"/>
                <a:gd name="T61" fmla="*/ 127 h 204"/>
                <a:gd name="T62" fmla="*/ 451 w 647"/>
                <a:gd name="T63" fmla="*/ 130 h 204"/>
                <a:gd name="T64" fmla="*/ 461 w 647"/>
                <a:gd name="T65" fmla="*/ 133 h 204"/>
                <a:gd name="T66" fmla="*/ 470 w 647"/>
                <a:gd name="T67" fmla="*/ 137 h 204"/>
                <a:gd name="T68" fmla="*/ 480 w 647"/>
                <a:gd name="T69" fmla="*/ 139 h 204"/>
                <a:gd name="T70" fmla="*/ 489 w 647"/>
                <a:gd name="T71" fmla="*/ 142 h 204"/>
                <a:gd name="T72" fmla="*/ 498 w 647"/>
                <a:gd name="T73" fmla="*/ 145 h 204"/>
                <a:gd name="T74" fmla="*/ 507 w 647"/>
                <a:gd name="T75" fmla="*/ 148 h 204"/>
                <a:gd name="T76" fmla="*/ 517 w 647"/>
                <a:gd name="T77" fmla="*/ 151 h 204"/>
                <a:gd name="T78" fmla="*/ 528 w 647"/>
                <a:gd name="T79" fmla="*/ 153 h 204"/>
                <a:gd name="T80" fmla="*/ 538 w 647"/>
                <a:gd name="T81" fmla="*/ 156 h 204"/>
                <a:gd name="T82" fmla="*/ 545 w 647"/>
                <a:gd name="T83" fmla="*/ 160 h 204"/>
                <a:gd name="T84" fmla="*/ 554 w 647"/>
                <a:gd name="T85" fmla="*/ 163 h 204"/>
                <a:gd name="T86" fmla="*/ 565 w 647"/>
                <a:gd name="T87" fmla="*/ 166 h 204"/>
                <a:gd name="T88" fmla="*/ 575 w 647"/>
                <a:gd name="T89" fmla="*/ 168 h 204"/>
                <a:gd name="T90" fmla="*/ 584 w 647"/>
                <a:gd name="T91" fmla="*/ 172 h 204"/>
                <a:gd name="T92" fmla="*/ 593 w 647"/>
                <a:gd name="T93" fmla="*/ 174 h 204"/>
                <a:gd name="T94" fmla="*/ 603 w 647"/>
                <a:gd name="T95" fmla="*/ 177 h 204"/>
                <a:gd name="T96" fmla="*/ 614 w 647"/>
                <a:gd name="T97" fmla="*/ 180 h 204"/>
                <a:gd name="T98" fmla="*/ 625 w 647"/>
                <a:gd name="T99" fmla="*/ 184 h 204"/>
                <a:gd name="T100" fmla="*/ 636 w 647"/>
                <a:gd name="T101" fmla="*/ 189 h 204"/>
                <a:gd name="T102" fmla="*/ 643 w 647"/>
                <a:gd name="T103" fmla="*/ 194 h 204"/>
                <a:gd name="T104" fmla="*/ 646 w 647"/>
                <a:gd name="T105" fmla="*/ 199 h 204"/>
                <a:gd name="T106" fmla="*/ 645 w 647"/>
                <a:gd name="T107" fmla="*/ 201 h 204"/>
                <a:gd name="T108" fmla="*/ 638 w 647"/>
                <a:gd name="T109" fmla="*/ 203 h 204"/>
                <a:gd name="T110" fmla="*/ 629 w 647"/>
                <a:gd name="T111" fmla="*/ 202 h 204"/>
                <a:gd name="T112" fmla="*/ 618 w 647"/>
                <a:gd name="T113" fmla="*/ 201 h 204"/>
                <a:gd name="T114" fmla="*/ 0 w 647"/>
                <a:gd name="T115" fmla="*/ 40 h 2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7"/>
                <a:gd name="T175" fmla="*/ 0 h 204"/>
                <a:gd name="T176" fmla="*/ 647 w 647"/>
                <a:gd name="T177" fmla="*/ 204 h 2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7" h="204">
                  <a:moveTo>
                    <a:pt x="0" y="40"/>
                  </a:moveTo>
                  <a:lnTo>
                    <a:pt x="14" y="0"/>
                  </a:lnTo>
                  <a:lnTo>
                    <a:pt x="159" y="41"/>
                  </a:lnTo>
                  <a:lnTo>
                    <a:pt x="164" y="44"/>
                  </a:lnTo>
                  <a:lnTo>
                    <a:pt x="168" y="45"/>
                  </a:lnTo>
                  <a:lnTo>
                    <a:pt x="171" y="46"/>
                  </a:lnTo>
                  <a:lnTo>
                    <a:pt x="176" y="48"/>
                  </a:lnTo>
                  <a:lnTo>
                    <a:pt x="181" y="49"/>
                  </a:lnTo>
                  <a:lnTo>
                    <a:pt x="186" y="50"/>
                  </a:lnTo>
                  <a:lnTo>
                    <a:pt x="191" y="51"/>
                  </a:lnTo>
                  <a:lnTo>
                    <a:pt x="196" y="53"/>
                  </a:lnTo>
                  <a:lnTo>
                    <a:pt x="202" y="55"/>
                  </a:lnTo>
                  <a:lnTo>
                    <a:pt x="207" y="57"/>
                  </a:lnTo>
                  <a:lnTo>
                    <a:pt x="211" y="58"/>
                  </a:lnTo>
                  <a:lnTo>
                    <a:pt x="216" y="59"/>
                  </a:lnTo>
                  <a:lnTo>
                    <a:pt x="221" y="61"/>
                  </a:lnTo>
                  <a:lnTo>
                    <a:pt x="226" y="62"/>
                  </a:lnTo>
                  <a:lnTo>
                    <a:pt x="230" y="63"/>
                  </a:lnTo>
                  <a:lnTo>
                    <a:pt x="235" y="64"/>
                  </a:lnTo>
                  <a:lnTo>
                    <a:pt x="240" y="67"/>
                  </a:lnTo>
                  <a:lnTo>
                    <a:pt x="244" y="68"/>
                  </a:lnTo>
                  <a:lnTo>
                    <a:pt x="249" y="69"/>
                  </a:lnTo>
                  <a:lnTo>
                    <a:pt x="254" y="71"/>
                  </a:lnTo>
                  <a:lnTo>
                    <a:pt x="259" y="72"/>
                  </a:lnTo>
                  <a:lnTo>
                    <a:pt x="265" y="73"/>
                  </a:lnTo>
                  <a:lnTo>
                    <a:pt x="269" y="74"/>
                  </a:lnTo>
                  <a:lnTo>
                    <a:pt x="274" y="76"/>
                  </a:lnTo>
                  <a:lnTo>
                    <a:pt x="278" y="78"/>
                  </a:lnTo>
                  <a:lnTo>
                    <a:pt x="283" y="79"/>
                  </a:lnTo>
                  <a:lnTo>
                    <a:pt x="288" y="81"/>
                  </a:lnTo>
                  <a:lnTo>
                    <a:pt x="293" y="82"/>
                  </a:lnTo>
                  <a:lnTo>
                    <a:pt x="298" y="84"/>
                  </a:lnTo>
                  <a:lnTo>
                    <a:pt x="302" y="85"/>
                  </a:lnTo>
                  <a:lnTo>
                    <a:pt x="307" y="86"/>
                  </a:lnTo>
                  <a:lnTo>
                    <a:pt x="312" y="87"/>
                  </a:lnTo>
                  <a:lnTo>
                    <a:pt x="317" y="89"/>
                  </a:lnTo>
                  <a:lnTo>
                    <a:pt x="322" y="90"/>
                  </a:lnTo>
                  <a:lnTo>
                    <a:pt x="326" y="91"/>
                  </a:lnTo>
                  <a:lnTo>
                    <a:pt x="331" y="93"/>
                  </a:lnTo>
                  <a:lnTo>
                    <a:pt x="335" y="94"/>
                  </a:lnTo>
                  <a:lnTo>
                    <a:pt x="341" y="96"/>
                  </a:lnTo>
                  <a:lnTo>
                    <a:pt x="346" y="97"/>
                  </a:lnTo>
                  <a:lnTo>
                    <a:pt x="351" y="99"/>
                  </a:lnTo>
                  <a:lnTo>
                    <a:pt x="356" y="101"/>
                  </a:lnTo>
                  <a:lnTo>
                    <a:pt x="360" y="102"/>
                  </a:lnTo>
                  <a:lnTo>
                    <a:pt x="364" y="104"/>
                  </a:lnTo>
                  <a:lnTo>
                    <a:pt x="369" y="104"/>
                  </a:lnTo>
                  <a:lnTo>
                    <a:pt x="374" y="105"/>
                  </a:lnTo>
                  <a:lnTo>
                    <a:pt x="379" y="107"/>
                  </a:lnTo>
                  <a:lnTo>
                    <a:pt x="384" y="108"/>
                  </a:lnTo>
                  <a:lnTo>
                    <a:pt x="389" y="111"/>
                  </a:lnTo>
                  <a:lnTo>
                    <a:pt x="393" y="112"/>
                  </a:lnTo>
                  <a:lnTo>
                    <a:pt x="398" y="114"/>
                  </a:lnTo>
                  <a:lnTo>
                    <a:pt x="403" y="115"/>
                  </a:lnTo>
                  <a:lnTo>
                    <a:pt x="408" y="117"/>
                  </a:lnTo>
                  <a:lnTo>
                    <a:pt x="413" y="118"/>
                  </a:lnTo>
                  <a:lnTo>
                    <a:pt x="418" y="119"/>
                  </a:lnTo>
                  <a:lnTo>
                    <a:pt x="423" y="121"/>
                  </a:lnTo>
                  <a:lnTo>
                    <a:pt x="427" y="122"/>
                  </a:lnTo>
                  <a:lnTo>
                    <a:pt x="430" y="125"/>
                  </a:lnTo>
                  <a:lnTo>
                    <a:pt x="435" y="126"/>
                  </a:lnTo>
                  <a:lnTo>
                    <a:pt x="441" y="127"/>
                  </a:lnTo>
                  <a:lnTo>
                    <a:pt x="446" y="129"/>
                  </a:lnTo>
                  <a:lnTo>
                    <a:pt x="451" y="130"/>
                  </a:lnTo>
                  <a:lnTo>
                    <a:pt x="456" y="132"/>
                  </a:lnTo>
                  <a:lnTo>
                    <a:pt x="461" y="133"/>
                  </a:lnTo>
                  <a:lnTo>
                    <a:pt x="466" y="136"/>
                  </a:lnTo>
                  <a:lnTo>
                    <a:pt x="470" y="137"/>
                  </a:lnTo>
                  <a:lnTo>
                    <a:pt x="475" y="137"/>
                  </a:lnTo>
                  <a:lnTo>
                    <a:pt x="480" y="139"/>
                  </a:lnTo>
                  <a:lnTo>
                    <a:pt x="485" y="140"/>
                  </a:lnTo>
                  <a:lnTo>
                    <a:pt x="489" y="142"/>
                  </a:lnTo>
                  <a:lnTo>
                    <a:pt x="493" y="143"/>
                  </a:lnTo>
                  <a:lnTo>
                    <a:pt x="498" y="145"/>
                  </a:lnTo>
                  <a:lnTo>
                    <a:pt x="503" y="146"/>
                  </a:lnTo>
                  <a:lnTo>
                    <a:pt x="507" y="148"/>
                  </a:lnTo>
                  <a:lnTo>
                    <a:pt x="512" y="150"/>
                  </a:lnTo>
                  <a:lnTo>
                    <a:pt x="517" y="151"/>
                  </a:lnTo>
                  <a:lnTo>
                    <a:pt x="522" y="152"/>
                  </a:lnTo>
                  <a:lnTo>
                    <a:pt x="528" y="153"/>
                  </a:lnTo>
                  <a:lnTo>
                    <a:pt x="532" y="155"/>
                  </a:lnTo>
                  <a:lnTo>
                    <a:pt x="538" y="156"/>
                  </a:lnTo>
                  <a:lnTo>
                    <a:pt x="541" y="157"/>
                  </a:lnTo>
                  <a:lnTo>
                    <a:pt x="545" y="160"/>
                  </a:lnTo>
                  <a:lnTo>
                    <a:pt x="551" y="161"/>
                  </a:lnTo>
                  <a:lnTo>
                    <a:pt x="554" y="163"/>
                  </a:lnTo>
                  <a:lnTo>
                    <a:pt x="560" y="164"/>
                  </a:lnTo>
                  <a:lnTo>
                    <a:pt x="565" y="166"/>
                  </a:lnTo>
                  <a:lnTo>
                    <a:pt x="570" y="167"/>
                  </a:lnTo>
                  <a:lnTo>
                    <a:pt x="575" y="168"/>
                  </a:lnTo>
                  <a:lnTo>
                    <a:pt x="580" y="170"/>
                  </a:lnTo>
                  <a:lnTo>
                    <a:pt x="584" y="172"/>
                  </a:lnTo>
                  <a:lnTo>
                    <a:pt x="589" y="173"/>
                  </a:lnTo>
                  <a:lnTo>
                    <a:pt x="593" y="174"/>
                  </a:lnTo>
                  <a:lnTo>
                    <a:pt x="598" y="176"/>
                  </a:lnTo>
                  <a:lnTo>
                    <a:pt x="603" y="177"/>
                  </a:lnTo>
                  <a:lnTo>
                    <a:pt x="608" y="178"/>
                  </a:lnTo>
                  <a:lnTo>
                    <a:pt x="614" y="180"/>
                  </a:lnTo>
                  <a:lnTo>
                    <a:pt x="617" y="181"/>
                  </a:lnTo>
                  <a:lnTo>
                    <a:pt x="625" y="184"/>
                  </a:lnTo>
                  <a:lnTo>
                    <a:pt x="632" y="187"/>
                  </a:lnTo>
                  <a:lnTo>
                    <a:pt x="636" y="189"/>
                  </a:lnTo>
                  <a:lnTo>
                    <a:pt x="640" y="192"/>
                  </a:lnTo>
                  <a:lnTo>
                    <a:pt x="643" y="194"/>
                  </a:lnTo>
                  <a:lnTo>
                    <a:pt x="646" y="196"/>
                  </a:lnTo>
                  <a:lnTo>
                    <a:pt x="646" y="199"/>
                  </a:lnTo>
                  <a:lnTo>
                    <a:pt x="646" y="200"/>
                  </a:lnTo>
                  <a:lnTo>
                    <a:pt x="645" y="201"/>
                  </a:lnTo>
                  <a:lnTo>
                    <a:pt x="641" y="202"/>
                  </a:lnTo>
                  <a:lnTo>
                    <a:pt x="638" y="203"/>
                  </a:lnTo>
                  <a:lnTo>
                    <a:pt x="635" y="203"/>
                  </a:lnTo>
                  <a:lnTo>
                    <a:pt x="629" y="202"/>
                  </a:lnTo>
                  <a:lnTo>
                    <a:pt x="624" y="202"/>
                  </a:lnTo>
                  <a:lnTo>
                    <a:pt x="618" y="201"/>
                  </a:lnTo>
                  <a:lnTo>
                    <a:pt x="611" y="200"/>
                  </a:lnTo>
                  <a:lnTo>
                    <a:pt x="0" y="4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3595" name="Freeform 42"/>
            <p:cNvSpPr>
              <a:spLocks/>
            </p:cNvSpPr>
            <p:nvPr/>
          </p:nvSpPr>
          <p:spPr bwMode="auto">
            <a:xfrm>
              <a:off x="3732" y="2879"/>
              <a:ext cx="658" cy="208"/>
            </a:xfrm>
            <a:custGeom>
              <a:avLst/>
              <a:gdLst>
                <a:gd name="T0" fmla="*/ 17 w 658"/>
                <a:gd name="T1" fmla="*/ 0 h 208"/>
                <a:gd name="T2" fmla="*/ 168 w 658"/>
                <a:gd name="T3" fmla="*/ 43 h 208"/>
                <a:gd name="T4" fmla="*/ 177 w 658"/>
                <a:gd name="T5" fmla="*/ 46 h 208"/>
                <a:gd name="T6" fmla="*/ 187 w 658"/>
                <a:gd name="T7" fmla="*/ 49 h 208"/>
                <a:gd name="T8" fmla="*/ 197 w 658"/>
                <a:gd name="T9" fmla="*/ 51 h 208"/>
                <a:gd name="T10" fmla="*/ 208 w 658"/>
                <a:gd name="T11" fmla="*/ 54 h 208"/>
                <a:gd name="T12" fmla="*/ 217 w 658"/>
                <a:gd name="T13" fmla="*/ 57 h 208"/>
                <a:gd name="T14" fmla="*/ 226 w 658"/>
                <a:gd name="T15" fmla="*/ 61 h 208"/>
                <a:gd name="T16" fmla="*/ 236 w 658"/>
                <a:gd name="T17" fmla="*/ 63 h 208"/>
                <a:gd name="T18" fmla="*/ 247 w 658"/>
                <a:gd name="T19" fmla="*/ 66 h 208"/>
                <a:gd name="T20" fmla="*/ 256 w 658"/>
                <a:gd name="T21" fmla="*/ 70 h 208"/>
                <a:gd name="T22" fmla="*/ 266 w 658"/>
                <a:gd name="T23" fmla="*/ 73 h 208"/>
                <a:gd name="T24" fmla="*/ 275 w 658"/>
                <a:gd name="T25" fmla="*/ 74 h 208"/>
                <a:gd name="T26" fmla="*/ 283 w 658"/>
                <a:gd name="T27" fmla="*/ 77 h 208"/>
                <a:gd name="T28" fmla="*/ 294 w 658"/>
                <a:gd name="T29" fmla="*/ 81 h 208"/>
                <a:gd name="T30" fmla="*/ 304 w 658"/>
                <a:gd name="T31" fmla="*/ 84 h 208"/>
                <a:gd name="T32" fmla="*/ 315 w 658"/>
                <a:gd name="T33" fmla="*/ 86 h 208"/>
                <a:gd name="T34" fmla="*/ 324 w 658"/>
                <a:gd name="T35" fmla="*/ 89 h 208"/>
                <a:gd name="T36" fmla="*/ 333 w 658"/>
                <a:gd name="T37" fmla="*/ 92 h 208"/>
                <a:gd name="T38" fmla="*/ 343 w 658"/>
                <a:gd name="T39" fmla="*/ 95 h 208"/>
                <a:gd name="T40" fmla="*/ 354 w 658"/>
                <a:gd name="T41" fmla="*/ 98 h 208"/>
                <a:gd name="T42" fmla="*/ 363 w 658"/>
                <a:gd name="T43" fmla="*/ 101 h 208"/>
                <a:gd name="T44" fmla="*/ 373 w 658"/>
                <a:gd name="T45" fmla="*/ 104 h 208"/>
                <a:gd name="T46" fmla="*/ 383 w 658"/>
                <a:gd name="T47" fmla="*/ 106 h 208"/>
                <a:gd name="T48" fmla="*/ 392 w 658"/>
                <a:gd name="T49" fmla="*/ 110 h 208"/>
                <a:gd name="T50" fmla="*/ 402 w 658"/>
                <a:gd name="T51" fmla="*/ 113 h 208"/>
                <a:gd name="T52" fmla="*/ 412 w 658"/>
                <a:gd name="T53" fmla="*/ 116 h 208"/>
                <a:gd name="T54" fmla="*/ 422 w 658"/>
                <a:gd name="T55" fmla="*/ 119 h 208"/>
                <a:gd name="T56" fmla="*/ 431 w 658"/>
                <a:gd name="T57" fmla="*/ 122 h 208"/>
                <a:gd name="T58" fmla="*/ 440 w 658"/>
                <a:gd name="T59" fmla="*/ 124 h 208"/>
                <a:gd name="T60" fmla="*/ 451 w 658"/>
                <a:gd name="T61" fmla="*/ 128 h 208"/>
                <a:gd name="T62" fmla="*/ 461 w 658"/>
                <a:gd name="T63" fmla="*/ 131 h 208"/>
                <a:gd name="T64" fmla="*/ 471 w 658"/>
                <a:gd name="T65" fmla="*/ 134 h 208"/>
                <a:gd name="T66" fmla="*/ 480 w 658"/>
                <a:gd name="T67" fmla="*/ 137 h 208"/>
                <a:gd name="T68" fmla="*/ 489 w 658"/>
                <a:gd name="T69" fmla="*/ 140 h 208"/>
                <a:gd name="T70" fmla="*/ 499 w 658"/>
                <a:gd name="T71" fmla="*/ 142 h 208"/>
                <a:gd name="T72" fmla="*/ 508 w 658"/>
                <a:gd name="T73" fmla="*/ 145 h 208"/>
                <a:gd name="T74" fmla="*/ 518 w 658"/>
                <a:gd name="T75" fmla="*/ 148 h 208"/>
                <a:gd name="T76" fmla="*/ 527 w 658"/>
                <a:gd name="T77" fmla="*/ 152 h 208"/>
                <a:gd name="T78" fmla="*/ 539 w 658"/>
                <a:gd name="T79" fmla="*/ 154 h 208"/>
                <a:gd name="T80" fmla="*/ 547 w 658"/>
                <a:gd name="T81" fmla="*/ 157 h 208"/>
                <a:gd name="T82" fmla="*/ 556 w 658"/>
                <a:gd name="T83" fmla="*/ 160 h 208"/>
                <a:gd name="T84" fmla="*/ 566 w 658"/>
                <a:gd name="T85" fmla="*/ 163 h 208"/>
                <a:gd name="T86" fmla="*/ 577 w 658"/>
                <a:gd name="T87" fmla="*/ 166 h 208"/>
                <a:gd name="T88" fmla="*/ 586 w 658"/>
                <a:gd name="T89" fmla="*/ 169 h 208"/>
                <a:gd name="T90" fmla="*/ 595 w 658"/>
                <a:gd name="T91" fmla="*/ 173 h 208"/>
                <a:gd name="T92" fmla="*/ 605 w 658"/>
                <a:gd name="T93" fmla="*/ 175 h 208"/>
                <a:gd name="T94" fmla="*/ 615 w 658"/>
                <a:gd name="T95" fmla="*/ 178 h 208"/>
                <a:gd name="T96" fmla="*/ 625 w 658"/>
                <a:gd name="T97" fmla="*/ 182 h 208"/>
                <a:gd name="T98" fmla="*/ 638 w 658"/>
                <a:gd name="T99" fmla="*/ 185 h 208"/>
                <a:gd name="T100" fmla="*/ 649 w 658"/>
                <a:gd name="T101" fmla="*/ 190 h 208"/>
                <a:gd name="T102" fmla="*/ 656 w 658"/>
                <a:gd name="T103" fmla="*/ 195 h 208"/>
                <a:gd name="T104" fmla="*/ 657 w 658"/>
                <a:gd name="T105" fmla="*/ 201 h 208"/>
                <a:gd name="T106" fmla="*/ 655 w 658"/>
                <a:gd name="T107" fmla="*/ 204 h 208"/>
                <a:gd name="T108" fmla="*/ 650 w 658"/>
                <a:gd name="T109" fmla="*/ 206 h 208"/>
                <a:gd name="T110" fmla="*/ 642 w 658"/>
                <a:gd name="T111" fmla="*/ 207 h 208"/>
                <a:gd name="T112" fmla="*/ 630 w 658"/>
                <a:gd name="T113" fmla="*/ 205 h 208"/>
                <a:gd name="T114" fmla="*/ 0 w 658"/>
                <a:gd name="T115" fmla="*/ 47 h 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8"/>
                <a:gd name="T175" fmla="*/ 0 h 208"/>
                <a:gd name="T176" fmla="*/ 658 w 658"/>
                <a:gd name="T177" fmla="*/ 208 h 2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8" h="208">
                  <a:moveTo>
                    <a:pt x="0" y="47"/>
                  </a:moveTo>
                  <a:lnTo>
                    <a:pt x="17" y="0"/>
                  </a:lnTo>
                  <a:lnTo>
                    <a:pt x="164" y="41"/>
                  </a:lnTo>
                  <a:lnTo>
                    <a:pt x="168" y="43"/>
                  </a:lnTo>
                  <a:lnTo>
                    <a:pt x="172" y="44"/>
                  </a:lnTo>
                  <a:lnTo>
                    <a:pt x="177" y="46"/>
                  </a:lnTo>
                  <a:lnTo>
                    <a:pt x="182" y="47"/>
                  </a:lnTo>
                  <a:lnTo>
                    <a:pt x="187" y="49"/>
                  </a:lnTo>
                  <a:lnTo>
                    <a:pt x="192" y="50"/>
                  </a:lnTo>
                  <a:lnTo>
                    <a:pt x="197" y="51"/>
                  </a:lnTo>
                  <a:lnTo>
                    <a:pt x="202" y="53"/>
                  </a:lnTo>
                  <a:lnTo>
                    <a:pt x="208" y="54"/>
                  </a:lnTo>
                  <a:lnTo>
                    <a:pt x="212" y="56"/>
                  </a:lnTo>
                  <a:lnTo>
                    <a:pt x="217" y="57"/>
                  </a:lnTo>
                  <a:lnTo>
                    <a:pt x="221" y="60"/>
                  </a:lnTo>
                  <a:lnTo>
                    <a:pt x="226" y="61"/>
                  </a:lnTo>
                  <a:lnTo>
                    <a:pt x="232" y="63"/>
                  </a:lnTo>
                  <a:lnTo>
                    <a:pt x="236" y="63"/>
                  </a:lnTo>
                  <a:lnTo>
                    <a:pt x="242" y="64"/>
                  </a:lnTo>
                  <a:lnTo>
                    <a:pt x="247" y="66"/>
                  </a:lnTo>
                  <a:lnTo>
                    <a:pt x="251" y="68"/>
                  </a:lnTo>
                  <a:lnTo>
                    <a:pt x="256" y="70"/>
                  </a:lnTo>
                  <a:lnTo>
                    <a:pt x="261" y="71"/>
                  </a:lnTo>
                  <a:lnTo>
                    <a:pt x="266" y="73"/>
                  </a:lnTo>
                  <a:lnTo>
                    <a:pt x="270" y="73"/>
                  </a:lnTo>
                  <a:lnTo>
                    <a:pt x="275" y="74"/>
                  </a:lnTo>
                  <a:lnTo>
                    <a:pt x="279" y="76"/>
                  </a:lnTo>
                  <a:lnTo>
                    <a:pt x="283" y="77"/>
                  </a:lnTo>
                  <a:lnTo>
                    <a:pt x="289" y="80"/>
                  </a:lnTo>
                  <a:lnTo>
                    <a:pt x="294" y="81"/>
                  </a:lnTo>
                  <a:lnTo>
                    <a:pt x="299" y="83"/>
                  </a:lnTo>
                  <a:lnTo>
                    <a:pt x="304" y="84"/>
                  </a:lnTo>
                  <a:lnTo>
                    <a:pt x="309" y="85"/>
                  </a:lnTo>
                  <a:lnTo>
                    <a:pt x="315" y="86"/>
                  </a:lnTo>
                  <a:lnTo>
                    <a:pt x="320" y="87"/>
                  </a:lnTo>
                  <a:lnTo>
                    <a:pt x="324" y="89"/>
                  </a:lnTo>
                  <a:lnTo>
                    <a:pt x="329" y="90"/>
                  </a:lnTo>
                  <a:lnTo>
                    <a:pt x="333" y="92"/>
                  </a:lnTo>
                  <a:lnTo>
                    <a:pt x="339" y="93"/>
                  </a:lnTo>
                  <a:lnTo>
                    <a:pt x="343" y="95"/>
                  </a:lnTo>
                  <a:lnTo>
                    <a:pt x="349" y="96"/>
                  </a:lnTo>
                  <a:lnTo>
                    <a:pt x="354" y="98"/>
                  </a:lnTo>
                  <a:lnTo>
                    <a:pt x="359" y="100"/>
                  </a:lnTo>
                  <a:lnTo>
                    <a:pt x="363" y="101"/>
                  </a:lnTo>
                  <a:lnTo>
                    <a:pt x="368" y="103"/>
                  </a:lnTo>
                  <a:lnTo>
                    <a:pt x="373" y="104"/>
                  </a:lnTo>
                  <a:lnTo>
                    <a:pt x="378" y="105"/>
                  </a:lnTo>
                  <a:lnTo>
                    <a:pt x="383" y="106"/>
                  </a:lnTo>
                  <a:lnTo>
                    <a:pt x="387" y="107"/>
                  </a:lnTo>
                  <a:lnTo>
                    <a:pt x="392" y="110"/>
                  </a:lnTo>
                  <a:lnTo>
                    <a:pt x="397" y="111"/>
                  </a:lnTo>
                  <a:lnTo>
                    <a:pt x="402" y="113"/>
                  </a:lnTo>
                  <a:lnTo>
                    <a:pt x="407" y="114"/>
                  </a:lnTo>
                  <a:lnTo>
                    <a:pt x="412" y="116"/>
                  </a:lnTo>
                  <a:lnTo>
                    <a:pt x="417" y="117"/>
                  </a:lnTo>
                  <a:lnTo>
                    <a:pt x="422" y="119"/>
                  </a:lnTo>
                  <a:lnTo>
                    <a:pt x="427" y="121"/>
                  </a:lnTo>
                  <a:lnTo>
                    <a:pt x="431" y="122"/>
                  </a:lnTo>
                  <a:lnTo>
                    <a:pt x="435" y="123"/>
                  </a:lnTo>
                  <a:lnTo>
                    <a:pt x="440" y="124"/>
                  </a:lnTo>
                  <a:lnTo>
                    <a:pt x="445" y="126"/>
                  </a:lnTo>
                  <a:lnTo>
                    <a:pt x="451" y="128"/>
                  </a:lnTo>
                  <a:lnTo>
                    <a:pt x="456" y="130"/>
                  </a:lnTo>
                  <a:lnTo>
                    <a:pt x="461" y="131"/>
                  </a:lnTo>
                  <a:lnTo>
                    <a:pt x="466" y="132"/>
                  </a:lnTo>
                  <a:lnTo>
                    <a:pt x="471" y="134"/>
                  </a:lnTo>
                  <a:lnTo>
                    <a:pt x="475" y="135"/>
                  </a:lnTo>
                  <a:lnTo>
                    <a:pt x="480" y="137"/>
                  </a:lnTo>
                  <a:lnTo>
                    <a:pt x="485" y="137"/>
                  </a:lnTo>
                  <a:lnTo>
                    <a:pt x="489" y="140"/>
                  </a:lnTo>
                  <a:lnTo>
                    <a:pt x="494" y="141"/>
                  </a:lnTo>
                  <a:lnTo>
                    <a:pt x="499" y="142"/>
                  </a:lnTo>
                  <a:lnTo>
                    <a:pt x="504" y="144"/>
                  </a:lnTo>
                  <a:lnTo>
                    <a:pt x="508" y="145"/>
                  </a:lnTo>
                  <a:lnTo>
                    <a:pt x="513" y="147"/>
                  </a:lnTo>
                  <a:lnTo>
                    <a:pt x="518" y="148"/>
                  </a:lnTo>
                  <a:lnTo>
                    <a:pt x="523" y="149"/>
                  </a:lnTo>
                  <a:lnTo>
                    <a:pt x="527" y="152"/>
                  </a:lnTo>
                  <a:lnTo>
                    <a:pt x="533" y="152"/>
                  </a:lnTo>
                  <a:lnTo>
                    <a:pt x="539" y="154"/>
                  </a:lnTo>
                  <a:lnTo>
                    <a:pt x="542" y="155"/>
                  </a:lnTo>
                  <a:lnTo>
                    <a:pt x="547" y="157"/>
                  </a:lnTo>
                  <a:lnTo>
                    <a:pt x="551" y="158"/>
                  </a:lnTo>
                  <a:lnTo>
                    <a:pt x="556" y="160"/>
                  </a:lnTo>
                  <a:lnTo>
                    <a:pt x="562" y="162"/>
                  </a:lnTo>
                  <a:lnTo>
                    <a:pt x="566" y="163"/>
                  </a:lnTo>
                  <a:lnTo>
                    <a:pt x="572" y="165"/>
                  </a:lnTo>
                  <a:lnTo>
                    <a:pt x="577" y="166"/>
                  </a:lnTo>
                  <a:lnTo>
                    <a:pt x="582" y="168"/>
                  </a:lnTo>
                  <a:lnTo>
                    <a:pt x="586" y="169"/>
                  </a:lnTo>
                  <a:lnTo>
                    <a:pt x="591" y="171"/>
                  </a:lnTo>
                  <a:lnTo>
                    <a:pt x="595" y="173"/>
                  </a:lnTo>
                  <a:lnTo>
                    <a:pt x="600" y="173"/>
                  </a:lnTo>
                  <a:lnTo>
                    <a:pt x="605" y="175"/>
                  </a:lnTo>
                  <a:lnTo>
                    <a:pt x="610" y="176"/>
                  </a:lnTo>
                  <a:lnTo>
                    <a:pt x="615" y="178"/>
                  </a:lnTo>
                  <a:lnTo>
                    <a:pt x="620" y="179"/>
                  </a:lnTo>
                  <a:lnTo>
                    <a:pt x="625" y="182"/>
                  </a:lnTo>
                  <a:lnTo>
                    <a:pt x="629" y="182"/>
                  </a:lnTo>
                  <a:lnTo>
                    <a:pt x="638" y="185"/>
                  </a:lnTo>
                  <a:lnTo>
                    <a:pt x="644" y="188"/>
                  </a:lnTo>
                  <a:lnTo>
                    <a:pt x="649" y="190"/>
                  </a:lnTo>
                  <a:lnTo>
                    <a:pt x="653" y="193"/>
                  </a:lnTo>
                  <a:lnTo>
                    <a:pt x="656" y="195"/>
                  </a:lnTo>
                  <a:lnTo>
                    <a:pt x="657" y="198"/>
                  </a:lnTo>
                  <a:lnTo>
                    <a:pt x="657" y="201"/>
                  </a:lnTo>
                  <a:lnTo>
                    <a:pt x="657" y="203"/>
                  </a:lnTo>
                  <a:lnTo>
                    <a:pt x="655" y="204"/>
                  </a:lnTo>
                  <a:lnTo>
                    <a:pt x="653" y="205"/>
                  </a:lnTo>
                  <a:lnTo>
                    <a:pt x="650" y="206"/>
                  </a:lnTo>
                  <a:lnTo>
                    <a:pt x="647" y="207"/>
                  </a:lnTo>
                  <a:lnTo>
                    <a:pt x="642" y="207"/>
                  </a:lnTo>
                  <a:lnTo>
                    <a:pt x="636" y="207"/>
                  </a:lnTo>
                  <a:lnTo>
                    <a:pt x="630" y="205"/>
                  </a:lnTo>
                  <a:lnTo>
                    <a:pt x="623" y="205"/>
                  </a:lnTo>
                  <a:lnTo>
                    <a:pt x="0" y="47"/>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96" name="Freeform 43"/>
            <p:cNvSpPr>
              <a:spLocks/>
            </p:cNvSpPr>
            <p:nvPr/>
          </p:nvSpPr>
          <p:spPr bwMode="auto">
            <a:xfrm>
              <a:off x="4043" y="3002"/>
              <a:ext cx="9" cy="15"/>
            </a:xfrm>
            <a:custGeom>
              <a:avLst/>
              <a:gdLst>
                <a:gd name="T0" fmla="*/ 5 w 9"/>
                <a:gd name="T1" fmla="*/ 1 h 15"/>
                <a:gd name="T2" fmla="*/ 7 w 9"/>
                <a:gd name="T3" fmla="*/ 2 h 15"/>
                <a:gd name="T4" fmla="*/ 8 w 9"/>
                <a:gd name="T5" fmla="*/ 2 h 15"/>
                <a:gd name="T6" fmla="*/ 7 w 9"/>
                <a:gd name="T7" fmla="*/ 3 h 15"/>
                <a:gd name="T8" fmla="*/ 4 w 9"/>
                <a:gd name="T9" fmla="*/ 13 h 15"/>
                <a:gd name="T10" fmla="*/ 4 w 9"/>
                <a:gd name="T11" fmla="*/ 14 h 15"/>
                <a:gd name="T12" fmla="*/ 3 w 9"/>
                <a:gd name="T13" fmla="*/ 14 h 15"/>
                <a:gd name="T14" fmla="*/ 1 w 9"/>
                <a:gd name="T15" fmla="*/ 14 h 15"/>
                <a:gd name="T16" fmla="*/ 0 w 9"/>
                <a:gd name="T17" fmla="*/ 13 h 15"/>
                <a:gd name="T18" fmla="*/ 0 w 9"/>
                <a:gd name="T19" fmla="*/ 12 h 15"/>
                <a:gd name="T20" fmla="*/ 3 w 9"/>
                <a:gd name="T21" fmla="*/ 1 h 15"/>
                <a:gd name="T22" fmla="*/ 5 w 9"/>
                <a:gd name="T23" fmla="*/ 0 h 15"/>
                <a:gd name="T24" fmla="*/ 5 w 9"/>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5"/>
                <a:gd name="T41" fmla="*/ 9 w 9"/>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5">
                  <a:moveTo>
                    <a:pt x="5" y="1"/>
                  </a:moveTo>
                  <a:lnTo>
                    <a:pt x="7" y="2"/>
                  </a:lnTo>
                  <a:lnTo>
                    <a:pt x="8" y="2"/>
                  </a:lnTo>
                  <a:lnTo>
                    <a:pt x="7" y="3"/>
                  </a:lnTo>
                  <a:lnTo>
                    <a:pt x="4" y="13"/>
                  </a:lnTo>
                  <a:lnTo>
                    <a:pt x="4" y="14"/>
                  </a:lnTo>
                  <a:lnTo>
                    <a:pt x="3" y="14"/>
                  </a:lnTo>
                  <a:lnTo>
                    <a:pt x="1" y="14"/>
                  </a:lnTo>
                  <a:lnTo>
                    <a:pt x="0" y="13"/>
                  </a:lnTo>
                  <a:lnTo>
                    <a:pt x="0" y="12"/>
                  </a:lnTo>
                  <a:lnTo>
                    <a:pt x="3" y="1"/>
                  </a:lnTo>
                  <a:lnTo>
                    <a:pt x="5" y="0"/>
                  </a:lnTo>
                  <a:lnTo>
                    <a:pt x="5"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97" name="Freeform 44"/>
            <p:cNvSpPr>
              <a:spLocks/>
            </p:cNvSpPr>
            <p:nvPr/>
          </p:nvSpPr>
          <p:spPr bwMode="auto">
            <a:xfrm>
              <a:off x="4044" y="3004"/>
              <a:ext cx="14" cy="25"/>
            </a:xfrm>
            <a:custGeom>
              <a:avLst/>
              <a:gdLst>
                <a:gd name="T0" fmla="*/ 12 w 14"/>
                <a:gd name="T1" fmla="*/ 1 h 25"/>
                <a:gd name="T2" fmla="*/ 8 w 14"/>
                <a:gd name="T3" fmla="*/ 0 h 25"/>
                <a:gd name="T4" fmla="*/ 7 w 14"/>
                <a:gd name="T5" fmla="*/ 0 h 25"/>
                <a:gd name="T6" fmla="*/ 6 w 14"/>
                <a:gd name="T7" fmla="*/ 1 h 25"/>
                <a:gd name="T8" fmla="*/ 1 w 14"/>
                <a:gd name="T9" fmla="*/ 20 h 25"/>
                <a:gd name="T10" fmla="*/ 0 w 14"/>
                <a:gd name="T11" fmla="*/ 21 h 25"/>
                <a:gd name="T12" fmla="*/ 1 w 14"/>
                <a:gd name="T13" fmla="*/ 21 h 25"/>
                <a:gd name="T14" fmla="*/ 4 w 14"/>
                <a:gd name="T15" fmla="*/ 23 h 25"/>
                <a:gd name="T16" fmla="*/ 5 w 14"/>
                <a:gd name="T17" fmla="*/ 24 h 25"/>
                <a:gd name="T18" fmla="*/ 6 w 14"/>
                <a:gd name="T19" fmla="*/ 23 h 25"/>
                <a:gd name="T20" fmla="*/ 12 w 14"/>
                <a:gd name="T21" fmla="*/ 3 h 25"/>
                <a:gd name="T22" fmla="*/ 13 w 14"/>
                <a:gd name="T23" fmla="*/ 2 h 25"/>
                <a:gd name="T24" fmla="*/ 12 w 14"/>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5"/>
                <a:gd name="T41" fmla="*/ 14 w 1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5">
                  <a:moveTo>
                    <a:pt x="12" y="1"/>
                  </a:moveTo>
                  <a:lnTo>
                    <a:pt x="8" y="0"/>
                  </a:lnTo>
                  <a:lnTo>
                    <a:pt x="7" y="0"/>
                  </a:lnTo>
                  <a:lnTo>
                    <a:pt x="6" y="1"/>
                  </a:lnTo>
                  <a:lnTo>
                    <a:pt x="1" y="20"/>
                  </a:lnTo>
                  <a:lnTo>
                    <a:pt x="0" y="21"/>
                  </a:lnTo>
                  <a:lnTo>
                    <a:pt x="1" y="21"/>
                  </a:lnTo>
                  <a:lnTo>
                    <a:pt x="4" y="23"/>
                  </a:lnTo>
                  <a:lnTo>
                    <a:pt x="5" y="24"/>
                  </a:lnTo>
                  <a:lnTo>
                    <a:pt x="6" y="23"/>
                  </a:lnTo>
                  <a:lnTo>
                    <a:pt x="12" y="3"/>
                  </a:lnTo>
                  <a:lnTo>
                    <a:pt x="13" y="2"/>
                  </a:lnTo>
                  <a:lnTo>
                    <a:pt x="12"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598" name="Freeform 45"/>
            <p:cNvSpPr>
              <a:spLocks/>
            </p:cNvSpPr>
            <p:nvPr/>
          </p:nvSpPr>
          <p:spPr bwMode="auto">
            <a:xfrm>
              <a:off x="3759" y="2902"/>
              <a:ext cx="64" cy="28"/>
            </a:xfrm>
            <a:custGeom>
              <a:avLst/>
              <a:gdLst>
                <a:gd name="T0" fmla="*/ 49 w 64"/>
                <a:gd name="T1" fmla="*/ 13 h 28"/>
                <a:gd name="T2" fmla="*/ 17 w 64"/>
                <a:gd name="T3" fmla="*/ 2 h 28"/>
                <a:gd name="T4" fmla="*/ 13 w 64"/>
                <a:gd name="T5" fmla="*/ 2 h 28"/>
                <a:gd name="T6" fmla="*/ 11 w 64"/>
                <a:gd name="T7" fmla="*/ 2 h 28"/>
                <a:gd name="T8" fmla="*/ 8 w 64"/>
                <a:gd name="T9" fmla="*/ 0 h 28"/>
                <a:gd name="T10" fmla="*/ 5 w 64"/>
                <a:gd name="T11" fmla="*/ 1 h 28"/>
                <a:gd name="T12" fmla="*/ 4 w 64"/>
                <a:gd name="T13" fmla="*/ 2 h 28"/>
                <a:gd name="T14" fmla="*/ 2 w 64"/>
                <a:gd name="T15" fmla="*/ 2 h 28"/>
                <a:gd name="T16" fmla="*/ 1 w 64"/>
                <a:gd name="T17" fmla="*/ 3 h 28"/>
                <a:gd name="T18" fmla="*/ 0 w 64"/>
                <a:gd name="T19" fmla="*/ 5 h 28"/>
                <a:gd name="T20" fmla="*/ 0 w 64"/>
                <a:gd name="T21" fmla="*/ 6 h 28"/>
                <a:gd name="T22" fmla="*/ 1 w 64"/>
                <a:gd name="T23" fmla="*/ 7 h 28"/>
                <a:gd name="T24" fmla="*/ 2 w 64"/>
                <a:gd name="T25" fmla="*/ 9 h 28"/>
                <a:gd name="T26" fmla="*/ 2 w 64"/>
                <a:gd name="T27" fmla="*/ 10 h 28"/>
                <a:gd name="T28" fmla="*/ 4 w 64"/>
                <a:gd name="T29" fmla="*/ 11 h 28"/>
                <a:gd name="T30" fmla="*/ 7 w 64"/>
                <a:gd name="T31" fmla="*/ 12 h 28"/>
                <a:gd name="T32" fmla="*/ 9 w 64"/>
                <a:gd name="T33" fmla="*/ 13 h 28"/>
                <a:gd name="T34" fmla="*/ 13 w 64"/>
                <a:gd name="T35" fmla="*/ 15 h 28"/>
                <a:gd name="T36" fmla="*/ 45 w 64"/>
                <a:gd name="T37" fmla="*/ 26 h 28"/>
                <a:gd name="T38" fmla="*/ 49 w 64"/>
                <a:gd name="T39" fmla="*/ 27 h 28"/>
                <a:gd name="T40" fmla="*/ 51 w 64"/>
                <a:gd name="T41" fmla="*/ 26 h 28"/>
                <a:gd name="T42" fmla="*/ 54 w 64"/>
                <a:gd name="T43" fmla="*/ 27 h 28"/>
                <a:gd name="T44" fmla="*/ 56 w 64"/>
                <a:gd name="T45" fmla="*/ 27 h 28"/>
                <a:gd name="T46" fmla="*/ 58 w 64"/>
                <a:gd name="T47" fmla="*/ 27 h 28"/>
                <a:gd name="T48" fmla="*/ 60 w 64"/>
                <a:gd name="T49" fmla="*/ 26 h 28"/>
                <a:gd name="T50" fmla="*/ 61 w 64"/>
                <a:gd name="T51" fmla="*/ 25 h 28"/>
                <a:gd name="T52" fmla="*/ 62 w 64"/>
                <a:gd name="T53" fmla="*/ 24 h 28"/>
                <a:gd name="T54" fmla="*/ 63 w 64"/>
                <a:gd name="T55" fmla="*/ 22 h 28"/>
                <a:gd name="T56" fmla="*/ 62 w 64"/>
                <a:gd name="T57" fmla="*/ 21 h 28"/>
                <a:gd name="T58" fmla="*/ 60 w 64"/>
                <a:gd name="T59" fmla="*/ 20 h 28"/>
                <a:gd name="T60" fmla="*/ 59 w 64"/>
                <a:gd name="T61" fmla="*/ 18 h 28"/>
                <a:gd name="T62" fmla="*/ 58 w 64"/>
                <a:gd name="T63" fmla="*/ 17 h 28"/>
                <a:gd name="T64" fmla="*/ 55 w 64"/>
                <a:gd name="T65" fmla="*/ 15 h 28"/>
                <a:gd name="T66" fmla="*/ 53 w 64"/>
                <a:gd name="T67" fmla="*/ 15 h 28"/>
                <a:gd name="T68" fmla="*/ 49 w 64"/>
                <a:gd name="T69" fmla="*/ 13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8"/>
                <a:gd name="T107" fmla="*/ 64 w 64"/>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8">
                  <a:moveTo>
                    <a:pt x="49" y="13"/>
                  </a:moveTo>
                  <a:lnTo>
                    <a:pt x="17" y="2"/>
                  </a:lnTo>
                  <a:lnTo>
                    <a:pt x="13" y="2"/>
                  </a:lnTo>
                  <a:lnTo>
                    <a:pt x="11" y="2"/>
                  </a:lnTo>
                  <a:lnTo>
                    <a:pt x="8" y="0"/>
                  </a:lnTo>
                  <a:lnTo>
                    <a:pt x="5" y="1"/>
                  </a:lnTo>
                  <a:lnTo>
                    <a:pt x="4" y="2"/>
                  </a:lnTo>
                  <a:lnTo>
                    <a:pt x="2" y="2"/>
                  </a:lnTo>
                  <a:lnTo>
                    <a:pt x="1" y="3"/>
                  </a:lnTo>
                  <a:lnTo>
                    <a:pt x="0" y="5"/>
                  </a:lnTo>
                  <a:lnTo>
                    <a:pt x="0" y="6"/>
                  </a:lnTo>
                  <a:lnTo>
                    <a:pt x="1" y="7"/>
                  </a:lnTo>
                  <a:lnTo>
                    <a:pt x="2" y="9"/>
                  </a:lnTo>
                  <a:lnTo>
                    <a:pt x="2" y="10"/>
                  </a:lnTo>
                  <a:lnTo>
                    <a:pt x="4" y="11"/>
                  </a:lnTo>
                  <a:lnTo>
                    <a:pt x="7" y="12"/>
                  </a:lnTo>
                  <a:lnTo>
                    <a:pt x="9" y="13"/>
                  </a:lnTo>
                  <a:lnTo>
                    <a:pt x="13" y="15"/>
                  </a:lnTo>
                  <a:lnTo>
                    <a:pt x="45" y="26"/>
                  </a:lnTo>
                  <a:lnTo>
                    <a:pt x="49" y="27"/>
                  </a:lnTo>
                  <a:lnTo>
                    <a:pt x="51" y="26"/>
                  </a:lnTo>
                  <a:lnTo>
                    <a:pt x="54" y="27"/>
                  </a:lnTo>
                  <a:lnTo>
                    <a:pt x="56" y="27"/>
                  </a:lnTo>
                  <a:lnTo>
                    <a:pt x="58" y="27"/>
                  </a:lnTo>
                  <a:lnTo>
                    <a:pt x="60" y="26"/>
                  </a:lnTo>
                  <a:lnTo>
                    <a:pt x="61" y="25"/>
                  </a:lnTo>
                  <a:lnTo>
                    <a:pt x="62" y="24"/>
                  </a:lnTo>
                  <a:lnTo>
                    <a:pt x="63" y="22"/>
                  </a:lnTo>
                  <a:lnTo>
                    <a:pt x="62" y="21"/>
                  </a:lnTo>
                  <a:lnTo>
                    <a:pt x="60" y="20"/>
                  </a:lnTo>
                  <a:lnTo>
                    <a:pt x="59" y="18"/>
                  </a:lnTo>
                  <a:lnTo>
                    <a:pt x="58" y="17"/>
                  </a:lnTo>
                  <a:lnTo>
                    <a:pt x="55" y="15"/>
                  </a:lnTo>
                  <a:lnTo>
                    <a:pt x="53" y="15"/>
                  </a:lnTo>
                  <a:lnTo>
                    <a:pt x="49" y="13"/>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599" name="Freeform 46"/>
            <p:cNvSpPr>
              <a:spLocks/>
            </p:cNvSpPr>
            <p:nvPr/>
          </p:nvSpPr>
          <p:spPr bwMode="auto">
            <a:xfrm>
              <a:off x="3757" y="2904"/>
              <a:ext cx="73" cy="39"/>
            </a:xfrm>
            <a:custGeom>
              <a:avLst/>
              <a:gdLst>
                <a:gd name="T0" fmla="*/ 59 w 73"/>
                <a:gd name="T1" fmla="*/ 14 h 39"/>
                <a:gd name="T2" fmla="*/ 21 w 73"/>
                <a:gd name="T3" fmla="*/ 1 h 39"/>
                <a:gd name="T4" fmla="*/ 17 w 73"/>
                <a:gd name="T5" fmla="*/ 1 h 39"/>
                <a:gd name="T6" fmla="*/ 14 w 73"/>
                <a:gd name="T7" fmla="*/ 0 h 39"/>
                <a:gd name="T8" fmla="*/ 10 w 73"/>
                <a:gd name="T9" fmla="*/ 0 h 39"/>
                <a:gd name="T10" fmla="*/ 8 w 73"/>
                <a:gd name="T11" fmla="*/ 1 h 39"/>
                <a:gd name="T12" fmla="*/ 6 w 73"/>
                <a:gd name="T13" fmla="*/ 2 h 39"/>
                <a:gd name="T14" fmla="*/ 3 w 73"/>
                <a:gd name="T15" fmla="*/ 3 h 39"/>
                <a:gd name="T16" fmla="*/ 2 w 73"/>
                <a:gd name="T17" fmla="*/ 5 h 39"/>
                <a:gd name="T18" fmla="*/ 0 w 73"/>
                <a:gd name="T19" fmla="*/ 7 h 39"/>
                <a:gd name="T20" fmla="*/ 0 w 73"/>
                <a:gd name="T21" fmla="*/ 9 h 39"/>
                <a:gd name="T22" fmla="*/ 0 w 73"/>
                <a:gd name="T23" fmla="*/ 11 h 39"/>
                <a:gd name="T24" fmla="*/ 2 w 73"/>
                <a:gd name="T25" fmla="*/ 15 h 39"/>
                <a:gd name="T26" fmla="*/ 3 w 73"/>
                <a:gd name="T27" fmla="*/ 17 h 39"/>
                <a:gd name="T28" fmla="*/ 4 w 73"/>
                <a:gd name="T29" fmla="*/ 19 h 39"/>
                <a:gd name="T30" fmla="*/ 7 w 73"/>
                <a:gd name="T31" fmla="*/ 20 h 39"/>
                <a:gd name="T32" fmla="*/ 10 w 73"/>
                <a:gd name="T33" fmla="*/ 22 h 39"/>
                <a:gd name="T34" fmla="*/ 14 w 73"/>
                <a:gd name="T35" fmla="*/ 24 h 39"/>
                <a:gd name="T36" fmla="*/ 52 w 73"/>
                <a:gd name="T37" fmla="*/ 36 h 39"/>
                <a:gd name="T38" fmla="*/ 56 w 73"/>
                <a:gd name="T39" fmla="*/ 38 h 39"/>
                <a:gd name="T40" fmla="*/ 59 w 73"/>
                <a:gd name="T41" fmla="*/ 37 h 39"/>
                <a:gd name="T42" fmla="*/ 61 w 73"/>
                <a:gd name="T43" fmla="*/ 37 h 39"/>
                <a:gd name="T44" fmla="*/ 63 w 73"/>
                <a:gd name="T45" fmla="*/ 36 h 39"/>
                <a:gd name="T46" fmla="*/ 66 w 73"/>
                <a:gd name="T47" fmla="*/ 35 h 39"/>
                <a:gd name="T48" fmla="*/ 69 w 73"/>
                <a:gd name="T49" fmla="*/ 34 h 39"/>
                <a:gd name="T50" fmla="*/ 71 w 73"/>
                <a:gd name="T51" fmla="*/ 33 h 39"/>
                <a:gd name="T52" fmla="*/ 71 w 73"/>
                <a:gd name="T53" fmla="*/ 31 h 39"/>
                <a:gd name="T54" fmla="*/ 72 w 73"/>
                <a:gd name="T55" fmla="*/ 28 h 39"/>
                <a:gd name="T56" fmla="*/ 71 w 73"/>
                <a:gd name="T57" fmla="*/ 25 h 39"/>
                <a:gd name="T58" fmla="*/ 71 w 73"/>
                <a:gd name="T59" fmla="*/ 23 h 39"/>
                <a:gd name="T60" fmla="*/ 69 w 73"/>
                <a:gd name="T61" fmla="*/ 20 h 39"/>
                <a:gd name="T62" fmla="*/ 67 w 73"/>
                <a:gd name="T63" fmla="*/ 18 h 39"/>
                <a:gd name="T64" fmla="*/ 66 w 73"/>
                <a:gd name="T65" fmla="*/ 16 h 39"/>
                <a:gd name="T66" fmla="*/ 63 w 73"/>
                <a:gd name="T67" fmla="*/ 16 h 39"/>
                <a:gd name="T68" fmla="*/ 59 w 73"/>
                <a:gd name="T69" fmla="*/ 14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39"/>
                <a:gd name="T107" fmla="*/ 73 w 73"/>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39">
                  <a:moveTo>
                    <a:pt x="59" y="14"/>
                  </a:moveTo>
                  <a:lnTo>
                    <a:pt x="21" y="1"/>
                  </a:lnTo>
                  <a:lnTo>
                    <a:pt x="17" y="1"/>
                  </a:lnTo>
                  <a:lnTo>
                    <a:pt x="14" y="0"/>
                  </a:lnTo>
                  <a:lnTo>
                    <a:pt x="10" y="0"/>
                  </a:lnTo>
                  <a:lnTo>
                    <a:pt x="8" y="1"/>
                  </a:lnTo>
                  <a:lnTo>
                    <a:pt x="6" y="2"/>
                  </a:lnTo>
                  <a:lnTo>
                    <a:pt x="3" y="3"/>
                  </a:lnTo>
                  <a:lnTo>
                    <a:pt x="2" y="5"/>
                  </a:lnTo>
                  <a:lnTo>
                    <a:pt x="0" y="7"/>
                  </a:lnTo>
                  <a:lnTo>
                    <a:pt x="0" y="9"/>
                  </a:lnTo>
                  <a:lnTo>
                    <a:pt x="0" y="11"/>
                  </a:lnTo>
                  <a:lnTo>
                    <a:pt x="2" y="15"/>
                  </a:lnTo>
                  <a:lnTo>
                    <a:pt x="3" y="17"/>
                  </a:lnTo>
                  <a:lnTo>
                    <a:pt x="4" y="19"/>
                  </a:lnTo>
                  <a:lnTo>
                    <a:pt x="7" y="20"/>
                  </a:lnTo>
                  <a:lnTo>
                    <a:pt x="10" y="22"/>
                  </a:lnTo>
                  <a:lnTo>
                    <a:pt x="14" y="24"/>
                  </a:lnTo>
                  <a:lnTo>
                    <a:pt x="52" y="36"/>
                  </a:lnTo>
                  <a:lnTo>
                    <a:pt x="56" y="38"/>
                  </a:lnTo>
                  <a:lnTo>
                    <a:pt x="59" y="37"/>
                  </a:lnTo>
                  <a:lnTo>
                    <a:pt x="61" y="37"/>
                  </a:lnTo>
                  <a:lnTo>
                    <a:pt x="63" y="36"/>
                  </a:lnTo>
                  <a:lnTo>
                    <a:pt x="66" y="35"/>
                  </a:lnTo>
                  <a:lnTo>
                    <a:pt x="69" y="34"/>
                  </a:lnTo>
                  <a:lnTo>
                    <a:pt x="71" y="33"/>
                  </a:lnTo>
                  <a:lnTo>
                    <a:pt x="71" y="31"/>
                  </a:lnTo>
                  <a:lnTo>
                    <a:pt x="72" y="28"/>
                  </a:lnTo>
                  <a:lnTo>
                    <a:pt x="71" y="25"/>
                  </a:lnTo>
                  <a:lnTo>
                    <a:pt x="71" y="23"/>
                  </a:lnTo>
                  <a:lnTo>
                    <a:pt x="69" y="20"/>
                  </a:lnTo>
                  <a:lnTo>
                    <a:pt x="67" y="18"/>
                  </a:lnTo>
                  <a:lnTo>
                    <a:pt x="66" y="16"/>
                  </a:lnTo>
                  <a:lnTo>
                    <a:pt x="63" y="16"/>
                  </a:lnTo>
                  <a:lnTo>
                    <a:pt x="59" y="1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00" name="Freeform 47"/>
            <p:cNvSpPr>
              <a:spLocks/>
            </p:cNvSpPr>
            <p:nvPr/>
          </p:nvSpPr>
          <p:spPr bwMode="auto">
            <a:xfrm>
              <a:off x="2670" y="2518"/>
              <a:ext cx="333" cy="227"/>
            </a:xfrm>
            <a:custGeom>
              <a:avLst/>
              <a:gdLst>
                <a:gd name="T0" fmla="*/ 20 w 333"/>
                <a:gd name="T1" fmla="*/ 20 h 227"/>
                <a:gd name="T2" fmla="*/ 0 w 333"/>
                <a:gd name="T3" fmla="*/ 29 h 227"/>
                <a:gd name="T4" fmla="*/ 2 w 333"/>
                <a:gd name="T5" fmla="*/ 32 h 227"/>
                <a:gd name="T6" fmla="*/ 5 w 333"/>
                <a:gd name="T7" fmla="*/ 38 h 227"/>
                <a:gd name="T8" fmla="*/ 10 w 333"/>
                <a:gd name="T9" fmla="*/ 41 h 227"/>
                <a:gd name="T10" fmla="*/ 11 w 333"/>
                <a:gd name="T11" fmla="*/ 50 h 227"/>
                <a:gd name="T12" fmla="*/ 11 w 333"/>
                <a:gd name="T13" fmla="*/ 60 h 227"/>
                <a:gd name="T14" fmla="*/ 10 w 333"/>
                <a:gd name="T15" fmla="*/ 69 h 227"/>
                <a:gd name="T16" fmla="*/ 10 w 333"/>
                <a:gd name="T17" fmla="*/ 79 h 227"/>
                <a:gd name="T18" fmla="*/ 12 w 333"/>
                <a:gd name="T19" fmla="*/ 88 h 227"/>
                <a:gd name="T20" fmla="*/ 13 w 333"/>
                <a:gd name="T21" fmla="*/ 98 h 227"/>
                <a:gd name="T22" fmla="*/ 15 w 333"/>
                <a:gd name="T23" fmla="*/ 108 h 227"/>
                <a:gd name="T24" fmla="*/ 18 w 333"/>
                <a:gd name="T25" fmla="*/ 118 h 227"/>
                <a:gd name="T26" fmla="*/ 21 w 333"/>
                <a:gd name="T27" fmla="*/ 130 h 227"/>
                <a:gd name="T28" fmla="*/ 24 w 333"/>
                <a:gd name="T29" fmla="*/ 138 h 227"/>
                <a:gd name="T30" fmla="*/ 28 w 333"/>
                <a:gd name="T31" fmla="*/ 146 h 227"/>
                <a:gd name="T32" fmla="*/ 32 w 333"/>
                <a:gd name="T33" fmla="*/ 151 h 227"/>
                <a:gd name="T34" fmla="*/ 37 w 333"/>
                <a:gd name="T35" fmla="*/ 157 h 227"/>
                <a:gd name="T36" fmla="*/ 40 w 333"/>
                <a:gd name="T37" fmla="*/ 164 h 227"/>
                <a:gd name="T38" fmla="*/ 44 w 333"/>
                <a:gd name="T39" fmla="*/ 169 h 227"/>
                <a:gd name="T40" fmla="*/ 50 w 333"/>
                <a:gd name="T41" fmla="*/ 175 h 227"/>
                <a:gd name="T42" fmla="*/ 59 w 333"/>
                <a:gd name="T43" fmla="*/ 181 h 227"/>
                <a:gd name="T44" fmla="*/ 70 w 333"/>
                <a:gd name="T45" fmla="*/ 187 h 227"/>
                <a:gd name="T46" fmla="*/ 77 w 333"/>
                <a:gd name="T47" fmla="*/ 191 h 227"/>
                <a:gd name="T48" fmla="*/ 86 w 333"/>
                <a:gd name="T49" fmla="*/ 195 h 227"/>
                <a:gd name="T50" fmla="*/ 94 w 333"/>
                <a:gd name="T51" fmla="*/ 200 h 227"/>
                <a:gd name="T52" fmla="*/ 103 w 333"/>
                <a:gd name="T53" fmla="*/ 204 h 227"/>
                <a:gd name="T54" fmla="*/ 110 w 333"/>
                <a:gd name="T55" fmla="*/ 206 h 227"/>
                <a:gd name="T56" fmla="*/ 121 w 333"/>
                <a:gd name="T57" fmla="*/ 209 h 227"/>
                <a:gd name="T58" fmla="*/ 133 w 333"/>
                <a:gd name="T59" fmla="*/ 213 h 227"/>
                <a:gd name="T60" fmla="*/ 143 w 333"/>
                <a:gd name="T61" fmla="*/ 216 h 227"/>
                <a:gd name="T62" fmla="*/ 154 w 333"/>
                <a:gd name="T63" fmla="*/ 218 h 227"/>
                <a:gd name="T64" fmla="*/ 164 w 333"/>
                <a:gd name="T65" fmla="*/ 221 h 227"/>
                <a:gd name="T66" fmla="*/ 173 w 333"/>
                <a:gd name="T67" fmla="*/ 222 h 227"/>
                <a:gd name="T68" fmla="*/ 182 w 333"/>
                <a:gd name="T69" fmla="*/ 224 h 227"/>
                <a:gd name="T70" fmla="*/ 191 w 333"/>
                <a:gd name="T71" fmla="*/ 223 h 227"/>
                <a:gd name="T72" fmla="*/ 202 w 333"/>
                <a:gd name="T73" fmla="*/ 225 h 227"/>
                <a:gd name="T74" fmla="*/ 211 w 333"/>
                <a:gd name="T75" fmla="*/ 224 h 227"/>
                <a:gd name="T76" fmla="*/ 219 w 333"/>
                <a:gd name="T77" fmla="*/ 223 h 227"/>
                <a:gd name="T78" fmla="*/ 228 w 333"/>
                <a:gd name="T79" fmla="*/ 221 h 227"/>
                <a:gd name="T80" fmla="*/ 234 w 333"/>
                <a:gd name="T81" fmla="*/ 219 h 227"/>
                <a:gd name="T82" fmla="*/ 241 w 333"/>
                <a:gd name="T83" fmla="*/ 219 h 227"/>
                <a:gd name="T84" fmla="*/ 248 w 333"/>
                <a:gd name="T85" fmla="*/ 214 h 227"/>
                <a:gd name="T86" fmla="*/ 255 w 333"/>
                <a:gd name="T87" fmla="*/ 209 h 227"/>
                <a:gd name="T88" fmla="*/ 260 w 333"/>
                <a:gd name="T89" fmla="*/ 203 h 227"/>
                <a:gd name="T90" fmla="*/ 270 w 333"/>
                <a:gd name="T91" fmla="*/ 195 h 227"/>
                <a:gd name="T92" fmla="*/ 278 w 333"/>
                <a:gd name="T93" fmla="*/ 187 h 227"/>
                <a:gd name="T94" fmla="*/ 284 w 333"/>
                <a:gd name="T95" fmla="*/ 180 h 227"/>
                <a:gd name="T96" fmla="*/ 290 w 333"/>
                <a:gd name="T97" fmla="*/ 174 h 227"/>
                <a:gd name="T98" fmla="*/ 294 w 333"/>
                <a:gd name="T99" fmla="*/ 167 h 227"/>
                <a:gd name="T100" fmla="*/ 299 w 333"/>
                <a:gd name="T101" fmla="*/ 161 h 227"/>
                <a:gd name="T102" fmla="*/ 303 w 333"/>
                <a:gd name="T103" fmla="*/ 156 h 227"/>
                <a:gd name="T104" fmla="*/ 308 w 333"/>
                <a:gd name="T105" fmla="*/ 148 h 227"/>
                <a:gd name="T106" fmla="*/ 332 w 333"/>
                <a:gd name="T107" fmla="*/ 140 h 227"/>
                <a:gd name="T108" fmla="*/ 322 w 333"/>
                <a:gd name="T109" fmla="*/ 114 h 227"/>
                <a:gd name="T110" fmla="*/ 323 w 333"/>
                <a:gd name="T111" fmla="*/ 106 h 227"/>
                <a:gd name="T112" fmla="*/ 325 w 333"/>
                <a:gd name="T113" fmla="*/ 103 h 227"/>
                <a:gd name="T114" fmla="*/ 326 w 333"/>
                <a:gd name="T115" fmla="*/ 101 h 227"/>
                <a:gd name="T116" fmla="*/ 25 w 333"/>
                <a:gd name="T117" fmla="*/ 0 h 2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3"/>
                <a:gd name="T178" fmla="*/ 0 h 227"/>
                <a:gd name="T179" fmla="*/ 333 w 333"/>
                <a:gd name="T180" fmla="*/ 227 h 2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3" h="227">
                  <a:moveTo>
                    <a:pt x="25" y="0"/>
                  </a:moveTo>
                  <a:lnTo>
                    <a:pt x="20" y="20"/>
                  </a:lnTo>
                  <a:lnTo>
                    <a:pt x="0" y="27"/>
                  </a:lnTo>
                  <a:lnTo>
                    <a:pt x="0" y="29"/>
                  </a:lnTo>
                  <a:lnTo>
                    <a:pt x="2" y="30"/>
                  </a:lnTo>
                  <a:lnTo>
                    <a:pt x="2" y="32"/>
                  </a:lnTo>
                  <a:lnTo>
                    <a:pt x="3" y="35"/>
                  </a:lnTo>
                  <a:lnTo>
                    <a:pt x="5" y="38"/>
                  </a:lnTo>
                  <a:lnTo>
                    <a:pt x="7" y="39"/>
                  </a:lnTo>
                  <a:lnTo>
                    <a:pt x="10" y="41"/>
                  </a:lnTo>
                  <a:lnTo>
                    <a:pt x="12" y="43"/>
                  </a:lnTo>
                  <a:lnTo>
                    <a:pt x="11" y="50"/>
                  </a:lnTo>
                  <a:lnTo>
                    <a:pt x="11" y="55"/>
                  </a:lnTo>
                  <a:lnTo>
                    <a:pt x="11" y="60"/>
                  </a:lnTo>
                  <a:lnTo>
                    <a:pt x="12" y="65"/>
                  </a:lnTo>
                  <a:lnTo>
                    <a:pt x="10" y="69"/>
                  </a:lnTo>
                  <a:lnTo>
                    <a:pt x="11" y="74"/>
                  </a:lnTo>
                  <a:lnTo>
                    <a:pt x="10" y="79"/>
                  </a:lnTo>
                  <a:lnTo>
                    <a:pt x="11" y="84"/>
                  </a:lnTo>
                  <a:lnTo>
                    <a:pt x="12" y="88"/>
                  </a:lnTo>
                  <a:lnTo>
                    <a:pt x="12" y="94"/>
                  </a:lnTo>
                  <a:lnTo>
                    <a:pt x="13" y="98"/>
                  </a:lnTo>
                  <a:lnTo>
                    <a:pt x="14" y="103"/>
                  </a:lnTo>
                  <a:lnTo>
                    <a:pt x="15" y="108"/>
                  </a:lnTo>
                  <a:lnTo>
                    <a:pt x="17" y="112"/>
                  </a:lnTo>
                  <a:lnTo>
                    <a:pt x="18" y="118"/>
                  </a:lnTo>
                  <a:lnTo>
                    <a:pt x="19" y="126"/>
                  </a:lnTo>
                  <a:lnTo>
                    <a:pt x="21" y="130"/>
                  </a:lnTo>
                  <a:lnTo>
                    <a:pt x="23" y="133"/>
                  </a:lnTo>
                  <a:lnTo>
                    <a:pt x="24" y="138"/>
                  </a:lnTo>
                  <a:lnTo>
                    <a:pt x="26" y="141"/>
                  </a:lnTo>
                  <a:lnTo>
                    <a:pt x="28" y="146"/>
                  </a:lnTo>
                  <a:lnTo>
                    <a:pt x="30" y="150"/>
                  </a:lnTo>
                  <a:lnTo>
                    <a:pt x="32" y="151"/>
                  </a:lnTo>
                  <a:lnTo>
                    <a:pt x="35" y="154"/>
                  </a:lnTo>
                  <a:lnTo>
                    <a:pt x="37" y="157"/>
                  </a:lnTo>
                  <a:lnTo>
                    <a:pt x="38" y="161"/>
                  </a:lnTo>
                  <a:lnTo>
                    <a:pt x="40" y="164"/>
                  </a:lnTo>
                  <a:lnTo>
                    <a:pt x="43" y="167"/>
                  </a:lnTo>
                  <a:lnTo>
                    <a:pt x="44" y="169"/>
                  </a:lnTo>
                  <a:lnTo>
                    <a:pt x="48" y="172"/>
                  </a:lnTo>
                  <a:lnTo>
                    <a:pt x="50" y="175"/>
                  </a:lnTo>
                  <a:lnTo>
                    <a:pt x="53" y="178"/>
                  </a:lnTo>
                  <a:lnTo>
                    <a:pt x="59" y="181"/>
                  </a:lnTo>
                  <a:lnTo>
                    <a:pt x="65" y="182"/>
                  </a:lnTo>
                  <a:lnTo>
                    <a:pt x="70" y="187"/>
                  </a:lnTo>
                  <a:lnTo>
                    <a:pt x="73" y="189"/>
                  </a:lnTo>
                  <a:lnTo>
                    <a:pt x="77" y="191"/>
                  </a:lnTo>
                  <a:lnTo>
                    <a:pt x="81" y="193"/>
                  </a:lnTo>
                  <a:lnTo>
                    <a:pt x="86" y="195"/>
                  </a:lnTo>
                  <a:lnTo>
                    <a:pt x="91" y="197"/>
                  </a:lnTo>
                  <a:lnTo>
                    <a:pt x="94" y="200"/>
                  </a:lnTo>
                  <a:lnTo>
                    <a:pt x="98" y="201"/>
                  </a:lnTo>
                  <a:lnTo>
                    <a:pt x="103" y="204"/>
                  </a:lnTo>
                  <a:lnTo>
                    <a:pt x="107" y="205"/>
                  </a:lnTo>
                  <a:lnTo>
                    <a:pt x="110" y="206"/>
                  </a:lnTo>
                  <a:lnTo>
                    <a:pt x="116" y="208"/>
                  </a:lnTo>
                  <a:lnTo>
                    <a:pt x="121" y="209"/>
                  </a:lnTo>
                  <a:lnTo>
                    <a:pt x="127" y="212"/>
                  </a:lnTo>
                  <a:lnTo>
                    <a:pt x="133" y="213"/>
                  </a:lnTo>
                  <a:lnTo>
                    <a:pt x="139" y="215"/>
                  </a:lnTo>
                  <a:lnTo>
                    <a:pt x="143" y="216"/>
                  </a:lnTo>
                  <a:lnTo>
                    <a:pt x="147" y="218"/>
                  </a:lnTo>
                  <a:lnTo>
                    <a:pt x="154" y="218"/>
                  </a:lnTo>
                  <a:lnTo>
                    <a:pt x="158" y="219"/>
                  </a:lnTo>
                  <a:lnTo>
                    <a:pt x="164" y="221"/>
                  </a:lnTo>
                  <a:lnTo>
                    <a:pt x="169" y="221"/>
                  </a:lnTo>
                  <a:lnTo>
                    <a:pt x="173" y="222"/>
                  </a:lnTo>
                  <a:lnTo>
                    <a:pt x="177" y="223"/>
                  </a:lnTo>
                  <a:lnTo>
                    <a:pt x="182" y="224"/>
                  </a:lnTo>
                  <a:lnTo>
                    <a:pt x="187" y="224"/>
                  </a:lnTo>
                  <a:lnTo>
                    <a:pt x="191" y="223"/>
                  </a:lnTo>
                  <a:lnTo>
                    <a:pt x="196" y="226"/>
                  </a:lnTo>
                  <a:lnTo>
                    <a:pt x="202" y="225"/>
                  </a:lnTo>
                  <a:lnTo>
                    <a:pt x="207" y="225"/>
                  </a:lnTo>
                  <a:lnTo>
                    <a:pt x="211" y="224"/>
                  </a:lnTo>
                  <a:lnTo>
                    <a:pt x="215" y="222"/>
                  </a:lnTo>
                  <a:lnTo>
                    <a:pt x="219" y="223"/>
                  </a:lnTo>
                  <a:lnTo>
                    <a:pt x="224" y="222"/>
                  </a:lnTo>
                  <a:lnTo>
                    <a:pt x="228" y="221"/>
                  </a:lnTo>
                  <a:lnTo>
                    <a:pt x="230" y="220"/>
                  </a:lnTo>
                  <a:lnTo>
                    <a:pt x="234" y="219"/>
                  </a:lnTo>
                  <a:lnTo>
                    <a:pt x="237" y="218"/>
                  </a:lnTo>
                  <a:lnTo>
                    <a:pt x="241" y="219"/>
                  </a:lnTo>
                  <a:lnTo>
                    <a:pt x="244" y="216"/>
                  </a:lnTo>
                  <a:lnTo>
                    <a:pt x="248" y="214"/>
                  </a:lnTo>
                  <a:lnTo>
                    <a:pt x="252" y="211"/>
                  </a:lnTo>
                  <a:lnTo>
                    <a:pt x="255" y="209"/>
                  </a:lnTo>
                  <a:lnTo>
                    <a:pt x="257" y="207"/>
                  </a:lnTo>
                  <a:lnTo>
                    <a:pt x="260" y="203"/>
                  </a:lnTo>
                  <a:lnTo>
                    <a:pt x="265" y="200"/>
                  </a:lnTo>
                  <a:lnTo>
                    <a:pt x="270" y="195"/>
                  </a:lnTo>
                  <a:lnTo>
                    <a:pt x="275" y="191"/>
                  </a:lnTo>
                  <a:lnTo>
                    <a:pt x="278" y="187"/>
                  </a:lnTo>
                  <a:lnTo>
                    <a:pt x="281" y="184"/>
                  </a:lnTo>
                  <a:lnTo>
                    <a:pt x="284" y="180"/>
                  </a:lnTo>
                  <a:lnTo>
                    <a:pt x="287" y="176"/>
                  </a:lnTo>
                  <a:lnTo>
                    <a:pt x="290" y="174"/>
                  </a:lnTo>
                  <a:lnTo>
                    <a:pt x="292" y="170"/>
                  </a:lnTo>
                  <a:lnTo>
                    <a:pt x="294" y="167"/>
                  </a:lnTo>
                  <a:lnTo>
                    <a:pt x="296" y="165"/>
                  </a:lnTo>
                  <a:lnTo>
                    <a:pt x="299" y="161"/>
                  </a:lnTo>
                  <a:lnTo>
                    <a:pt x="302" y="157"/>
                  </a:lnTo>
                  <a:lnTo>
                    <a:pt x="303" y="156"/>
                  </a:lnTo>
                  <a:lnTo>
                    <a:pt x="304" y="153"/>
                  </a:lnTo>
                  <a:lnTo>
                    <a:pt x="308" y="148"/>
                  </a:lnTo>
                  <a:lnTo>
                    <a:pt x="311" y="144"/>
                  </a:lnTo>
                  <a:lnTo>
                    <a:pt x="332" y="140"/>
                  </a:lnTo>
                  <a:lnTo>
                    <a:pt x="319" y="122"/>
                  </a:lnTo>
                  <a:lnTo>
                    <a:pt x="322" y="114"/>
                  </a:lnTo>
                  <a:lnTo>
                    <a:pt x="323" y="109"/>
                  </a:lnTo>
                  <a:lnTo>
                    <a:pt x="323" y="106"/>
                  </a:lnTo>
                  <a:lnTo>
                    <a:pt x="325" y="104"/>
                  </a:lnTo>
                  <a:lnTo>
                    <a:pt x="325" y="103"/>
                  </a:lnTo>
                  <a:lnTo>
                    <a:pt x="325" y="102"/>
                  </a:lnTo>
                  <a:lnTo>
                    <a:pt x="326" y="101"/>
                  </a:lnTo>
                  <a:lnTo>
                    <a:pt x="326" y="99"/>
                  </a:lnTo>
                  <a:lnTo>
                    <a:pt x="25"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23601" name="Freeform 48"/>
            <p:cNvSpPr>
              <a:spLocks/>
            </p:cNvSpPr>
            <p:nvPr/>
          </p:nvSpPr>
          <p:spPr bwMode="auto">
            <a:xfrm>
              <a:off x="2669" y="2518"/>
              <a:ext cx="342" cy="237"/>
            </a:xfrm>
            <a:custGeom>
              <a:avLst/>
              <a:gdLst>
                <a:gd name="T0" fmla="*/ 21 w 342"/>
                <a:gd name="T1" fmla="*/ 21 h 237"/>
                <a:gd name="T2" fmla="*/ 0 w 342"/>
                <a:gd name="T3" fmla="*/ 31 h 237"/>
                <a:gd name="T4" fmla="*/ 2 w 342"/>
                <a:gd name="T5" fmla="*/ 34 h 237"/>
                <a:gd name="T6" fmla="*/ 6 w 342"/>
                <a:gd name="T7" fmla="*/ 40 h 237"/>
                <a:gd name="T8" fmla="*/ 9 w 342"/>
                <a:gd name="T9" fmla="*/ 44 h 237"/>
                <a:gd name="T10" fmla="*/ 12 w 342"/>
                <a:gd name="T11" fmla="*/ 53 h 237"/>
                <a:gd name="T12" fmla="*/ 12 w 342"/>
                <a:gd name="T13" fmla="*/ 63 h 237"/>
                <a:gd name="T14" fmla="*/ 11 w 342"/>
                <a:gd name="T15" fmla="*/ 73 h 237"/>
                <a:gd name="T16" fmla="*/ 11 w 342"/>
                <a:gd name="T17" fmla="*/ 84 h 237"/>
                <a:gd name="T18" fmla="*/ 12 w 342"/>
                <a:gd name="T19" fmla="*/ 94 h 237"/>
                <a:gd name="T20" fmla="*/ 13 w 342"/>
                <a:gd name="T21" fmla="*/ 104 h 237"/>
                <a:gd name="T22" fmla="*/ 15 w 342"/>
                <a:gd name="T23" fmla="*/ 114 h 237"/>
                <a:gd name="T24" fmla="*/ 18 w 342"/>
                <a:gd name="T25" fmla="*/ 125 h 237"/>
                <a:gd name="T26" fmla="*/ 21 w 342"/>
                <a:gd name="T27" fmla="*/ 138 h 237"/>
                <a:gd name="T28" fmla="*/ 25 w 342"/>
                <a:gd name="T29" fmla="*/ 146 h 237"/>
                <a:gd name="T30" fmla="*/ 29 w 342"/>
                <a:gd name="T31" fmla="*/ 153 h 237"/>
                <a:gd name="T32" fmla="*/ 33 w 342"/>
                <a:gd name="T33" fmla="*/ 160 h 237"/>
                <a:gd name="T34" fmla="*/ 37 w 342"/>
                <a:gd name="T35" fmla="*/ 166 h 237"/>
                <a:gd name="T36" fmla="*/ 40 w 342"/>
                <a:gd name="T37" fmla="*/ 174 h 237"/>
                <a:gd name="T38" fmla="*/ 45 w 342"/>
                <a:gd name="T39" fmla="*/ 179 h 237"/>
                <a:gd name="T40" fmla="*/ 51 w 342"/>
                <a:gd name="T41" fmla="*/ 185 h 237"/>
                <a:gd name="T42" fmla="*/ 60 w 342"/>
                <a:gd name="T43" fmla="*/ 191 h 237"/>
                <a:gd name="T44" fmla="*/ 71 w 342"/>
                <a:gd name="T45" fmla="*/ 198 h 237"/>
                <a:gd name="T46" fmla="*/ 79 w 342"/>
                <a:gd name="T47" fmla="*/ 202 h 237"/>
                <a:gd name="T48" fmla="*/ 88 w 342"/>
                <a:gd name="T49" fmla="*/ 206 h 237"/>
                <a:gd name="T50" fmla="*/ 96 w 342"/>
                <a:gd name="T51" fmla="*/ 211 h 237"/>
                <a:gd name="T52" fmla="*/ 105 w 342"/>
                <a:gd name="T53" fmla="*/ 215 h 237"/>
                <a:gd name="T54" fmla="*/ 113 w 342"/>
                <a:gd name="T55" fmla="*/ 217 h 237"/>
                <a:gd name="T56" fmla="*/ 124 w 342"/>
                <a:gd name="T57" fmla="*/ 221 h 237"/>
                <a:gd name="T58" fmla="*/ 136 w 342"/>
                <a:gd name="T59" fmla="*/ 224 h 237"/>
                <a:gd name="T60" fmla="*/ 147 w 342"/>
                <a:gd name="T61" fmla="*/ 227 h 237"/>
                <a:gd name="T62" fmla="*/ 157 w 342"/>
                <a:gd name="T63" fmla="*/ 229 h 237"/>
                <a:gd name="T64" fmla="*/ 167 w 342"/>
                <a:gd name="T65" fmla="*/ 233 h 237"/>
                <a:gd name="T66" fmla="*/ 177 w 342"/>
                <a:gd name="T67" fmla="*/ 234 h 237"/>
                <a:gd name="T68" fmla="*/ 186 w 342"/>
                <a:gd name="T69" fmla="*/ 236 h 237"/>
                <a:gd name="T70" fmla="*/ 196 w 342"/>
                <a:gd name="T71" fmla="*/ 236 h 237"/>
                <a:gd name="T72" fmla="*/ 206 w 342"/>
                <a:gd name="T73" fmla="*/ 236 h 237"/>
                <a:gd name="T74" fmla="*/ 216 w 342"/>
                <a:gd name="T75" fmla="*/ 235 h 237"/>
                <a:gd name="T76" fmla="*/ 225 w 342"/>
                <a:gd name="T77" fmla="*/ 234 h 237"/>
                <a:gd name="T78" fmla="*/ 233 w 342"/>
                <a:gd name="T79" fmla="*/ 233 h 237"/>
                <a:gd name="T80" fmla="*/ 240 w 342"/>
                <a:gd name="T81" fmla="*/ 231 h 237"/>
                <a:gd name="T82" fmla="*/ 247 w 342"/>
                <a:gd name="T83" fmla="*/ 227 h 237"/>
                <a:gd name="T84" fmla="*/ 255 w 342"/>
                <a:gd name="T85" fmla="*/ 224 h 237"/>
                <a:gd name="T86" fmla="*/ 262 w 342"/>
                <a:gd name="T87" fmla="*/ 219 h 237"/>
                <a:gd name="T88" fmla="*/ 269 w 342"/>
                <a:gd name="T89" fmla="*/ 213 h 237"/>
                <a:gd name="T90" fmla="*/ 277 w 342"/>
                <a:gd name="T91" fmla="*/ 203 h 237"/>
                <a:gd name="T92" fmla="*/ 285 w 342"/>
                <a:gd name="T93" fmla="*/ 194 h 237"/>
                <a:gd name="T94" fmla="*/ 292 w 342"/>
                <a:gd name="T95" fmla="*/ 188 h 237"/>
                <a:gd name="T96" fmla="*/ 298 w 342"/>
                <a:gd name="T97" fmla="*/ 181 h 237"/>
                <a:gd name="T98" fmla="*/ 301 w 342"/>
                <a:gd name="T99" fmla="*/ 175 h 237"/>
                <a:gd name="T100" fmla="*/ 307 w 342"/>
                <a:gd name="T101" fmla="*/ 168 h 237"/>
                <a:gd name="T102" fmla="*/ 311 w 342"/>
                <a:gd name="T103" fmla="*/ 161 h 237"/>
                <a:gd name="T104" fmla="*/ 317 w 342"/>
                <a:gd name="T105" fmla="*/ 154 h 237"/>
                <a:gd name="T106" fmla="*/ 341 w 342"/>
                <a:gd name="T107" fmla="*/ 145 h 237"/>
                <a:gd name="T108" fmla="*/ 331 w 342"/>
                <a:gd name="T109" fmla="*/ 118 h 237"/>
                <a:gd name="T110" fmla="*/ 334 w 342"/>
                <a:gd name="T111" fmla="*/ 109 h 237"/>
                <a:gd name="T112" fmla="*/ 335 w 342"/>
                <a:gd name="T113" fmla="*/ 106 h 237"/>
                <a:gd name="T114" fmla="*/ 337 w 342"/>
                <a:gd name="T115" fmla="*/ 104 h 237"/>
                <a:gd name="T116" fmla="*/ 26 w 342"/>
                <a:gd name="T117" fmla="*/ 0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2"/>
                <a:gd name="T178" fmla="*/ 0 h 237"/>
                <a:gd name="T179" fmla="*/ 342 w 342"/>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2" h="237">
                  <a:moveTo>
                    <a:pt x="26" y="0"/>
                  </a:moveTo>
                  <a:lnTo>
                    <a:pt x="21" y="21"/>
                  </a:lnTo>
                  <a:lnTo>
                    <a:pt x="0" y="29"/>
                  </a:lnTo>
                  <a:lnTo>
                    <a:pt x="0" y="31"/>
                  </a:lnTo>
                  <a:lnTo>
                    <a:pt x="2" y="32"/>
                  </a:lnTo>
                  <a:lnTo>
                    <a:pt x="2" y="34"/>
                  </a:lnTo>
                  <a:lnTo>
                    <a:pt x="4" y="37"/>
                  </a:lnTo>
                  <a:lnTo>
                    <a:pt x="6" y="40"/>
                  </a:lnTo>
                  <a:lnTo>
                    <a:pt x="7" y="41"/>
                  </a:lnTo>
                  <a:lnTo>
                    <a:pt x="9" y="44"/>
                  </a:lnTo>
                  <a:lnTo>
                    <a:pt x="11" y="46"/>
                  </a:lnTo>
                  <a:lnTo>
                    <a:pt x="12" y="53"/>
                  </a:lnTo>
                  <a:lnTo>
                    <a:pt x="12" y="58"/>
                  </a:lnTo>
                  <a:lnTo>
                    <a:pt x="12" y="63"/>
                  </a:lnTo>
                  <a:lnTo>
                    <a:pt x="12" y="68"/>
                  </a:lnTo>
                  <a:lnTo>
                    <a:pt x="11" y="73"/>
                  </a:lnTo>
                  <a:lnTo>
                    <a:pt x="11" y="79"/>
                  </a:lnTo>
                  <a:lnTo>
                    <a:pt x="11" y="84"/>
                  </a:lnTo>
                  <a:lnTo>
                    <a:pt x="11" y="89"/>
                  </a:lnTo>
                  <a:lnTo>
                    <a:pt x="12" y="94"/>
                  </a:lnTo>
                  <a:lnTo>
                    <a:pt x="13" y="99"/>
                  </a:lnTo>
                  <a:lnTo>
                    <a:pt x="13" y="104"/>
                  </a:lnTo>
                  <a:lnTo>
                    <a:pt x="14" y="108"/>
                  </a:lnTo>
                  <a:lnTo>
                    <a:pt x="15" y="114"/>
                  </a:lnTo>
                  <a:lnTo>
                    <a:pt x="16" y="119"/>
                  </a:lnTo>
                  <a:lnTo>
                    <a:pt x="18" y="125"/>
                  </a:lnTo>
                  <a:lnTo>
                    <a:pt x="19" y="133"/>
                  </a:lnTo>
                  <a:lnTo>
                    <a:pt x="21" y="138"/>
                  </a:lnTo>
                  <a:lnTo>
                    <a:pt x="23" y="141"/>
                  </a:lnTo>
                  <a:lnTo>
                    <a:pt x="25" y="146"/>
                  </a:lnTo>
                  <a:lnTo>
                    <a:pt x="26" y="149"/>
                  </a:lnTo>
                  <a:lnTo>
                    <a:pt x="29" y="153"/>
                  </a:lnTo>
                  <a:lnTo>
                    <a:pt x="31" y="157"/>
                  </a:lnTo>
                  <a:lnTo>
                    <a:pt x="33" y="160"/>
                  </a:lnTo>
                  <a:lnTo>
                    <a:pt x="35" y="163"/>
                  </a:lnTo>
                  <a:lnTo>
                    <a:pt x="37" y="166"/>
                  </a:lnTo>
                  <a:lnTo>
                    <a:pt x="39" y="171"/>
                  </a:lnTo>
                  <a:lnTo>
                    <a:pt x="40" y="174"/>
                  </a:lnTo>
                  <a:lnTo>
                    <a:pt x="43" y="176"/>
                  </a:lnTo>
                  <a:lnTo>
                    <a:pt x="45" y="179"/>
                  </a:lnTo>
                  <a:lnTo>
                    <a:pt x="49" y="182"/>
                  </a:lnTo>
                  <a:lnTo>
                    <a:pt x="51" y="185"/>
                  </a:lnTo>
                  <a:lnTo>
                    <a:pt x="54" y="187"/>
                  </a:lnTo>
                  <a:lnTo>
                    <a:pt x="60" y="191"/>
                  </a:lnTo>
                  <a:lnTo>
                    <a:pt x="66" y="193"/>
                  </a:lnTo>
                  <a:lnTo>
                    <a:pt x="71" y="198"/>
                  </a:lnTo>
                  <a:lnTo>
                    <a:pt x="74" y="200"/>
                  </a:lnTo>
                  <a:lnTo>
                    <a:pt x="79" y="202"/>
                  </a:lnTo>
                  <a:lnTo>
                    <a:pt x="83" y="204"/>
                  </a:lnTo>
                  <a:lnTo>
                    <a:pt x="88" y="206"/>
                  </a:lnTo>
                  <a:lnTo>
                    <a:pt x="92" y="209"/>
                  </a:lnTo>
                  <a:lnTo>
                    <a:pt x="96" y="211"/>
                  </a:lnTo>
                  <a:lnTo>
                    <a:pt x="100" y="212"/>
                  </a:lnTo>
                  <a:lnTo>
                    <a:pt x="105" y="215"/>
                  </a:lnTo>
                  <a:lnTo>
                    <a:pt x="108" y="216"/>
                  </a:lnTo>
                  <a:lnTo>
                    <a:pt x="113" y="217"/>
                  </a:lnTo>
                  <a:lnTo>
                    <a:pt x="119" y="219"/>
                  </a:lnTo>
                  <a:lnTo>
                    <a:pt x="124" y="221"/>
                  </a:lnTo>
                  <a:lnTo>
                    <a:pt x="130" y="223"/>
                  </a:lnTo>
                  <a:lnTo>
                    <a:pt x="136" y="224"/>
                  </a:lnTo>
                  <a:lnTo>
                    <a:pt x="142" y="227"/>
                  </a:lnTo>
                  <a:lnTo>
                    <a:pt x="147" y="227"/>
                  </a:lnTo>
                  <a:lnTo>
                    <a:pt x="151" y="229"/>
                  </a:lnTo>
                  <a:lnTo>
                    <a:pt x="157" y="229"/>
                  </a:lnTo>
                  <a:lnTo>
                    <a:pt x="161" y="231"/>
                  </a:lnTo>
                  <a:lnTo>
                    <a:pt x="167" y="233"/>
                  </a:lnTo>
                  <a:lnTo>
                    <a:pt x="173" y="234"/>
                  </a:lnTo>
                  <a:lnTo>
                    <a:pt x="177" y="234"/>
                  </a:lnTo>
                  <a:lnTo>
                    <a:pt x="182" y="236"/>
                  </a:lnTo>
                  <a:lnTo>
                    <a:pt x="186" y="236"/>
                  </a:lnTo>
                  <a:lnTo>
                    <a:pt x="191" y="236"/>
                  </a:lnTo>
                  <a:lnTo>
                    <a:pt x="196" y="236"/>
                  </a:lnTo>
                  <a:lnTo>
                    <a:pt x="201" y="236"/>
                  </a:lnTo>
                  <a:lnTo>
                    <a:pt x="206" y="236"/>
                  </a:lnTo>
                  <a:lnTo>
                    <a:pt x="212" y="235"/>
                  </a:lnTo>
                  <a:lnTo>
                    <a:pt x="216" y="235"/>
                  </a:lnTo>
                  <a:lnTo>
                    <a:pt x="222" y="234"/>
                  </a:lnTo>
                  <a:lnTo>
                    <a:pt x="225" y="234"/>
                  </a:lnTo>
                  <a:lnTo>
                    <a:pt x="229" y="234"/>
                  </a:lnTo>
                  <a:lnTo>
                    <a:pt x="233" y="233"/>
                  </a:lnTo>
                  <a:lnTo>
                    <a:pt x="236" y="231"/>
                  </a:lnTo>
                  <a:lnTo>
                    <a:pt x="240" y="231"/>
                  </a:lnTo>
                  <a:lnTo>
                    <a:pt x="244" y="229"/>
                  </a:lnTo>
                  <a:lnTo>
                    <a:pt x="247" y="227"/>
                  </a:lnTo>
                  <a:lnTo>
                    <a:pt x="251" y="225"/>
                  </a:lnTo>
                  <a:lnTo>
                    <a:pt x="255" y="224"/>
                  </a:lnTo>
                  <a:lnTo>
                    <a:pt x="258" y="222"/>
                  </a:lnTo>
                  <a:lnTo>
                    <a:pt x="262" y="219"/>
                  </a:lnTo>
                  <a:lnTo>
                    <a:pt x="265" y="217"/>
                  </a:lnTo>
                  <a:lnTo>
                    <a:pt x="269" y="213"/>
                  </a:lnTo>
                  <a:lnTo>
                    <a:pt x="273" y="209"/>
                  </a:lnTo>
                  <a:lnTo>
                    <a:pt x="277" y="203"/>
                  </a:lnTo>
                  <a:lnTo>
                    <a:pt x="281" y="200"/>
                  </a:lnTo>
                  <a:lnTo>
                    <a:pt x="285" y="194"/>
                  </a:lnTo>
                  <a:lnTo>
                    <a:pt x="290" y="193"/>
                  </a:lnTo>
                  <a:lnTo>
                    <a:pt x="292" y="188"/>
                  </a:lnTo>
                  <a:lnTo>
                    <a:pt x="295" y="185"/>
                  </a:lnTo>
                  <a:lnTo>
                    <a:pt x="298" y="181"/>
                  </a:lnTo>
                  <a:lnTo>
                    <a:pt x="300" y="177"/>
                  </a:lnTo>
                  <a:lnTo>
                    <a:pt x="301" y="175"/>
                  </a:lnTo>
                  <a:lnTo>
                    <a:pt x="304" y="172"/>
                  </a:lnTo>
                  <a:lnTo>
                    <a:pt x="307" y="168"/>
                  </a:lnTo>
                  <a:lnTo>
                    <a:pt x="309" y="164"/>
                  </a:lnTo>
                  <a:lnTo>
                    <a:pt x="311" y="161"/>
                  </a:lnTo>
                  <a:lnTo>
                    <a:pt x="314" y="158"/>
                  </a:lnTo>
                  <a:lnTo>
                    <a:pt x="317" y="154"/>
                  </a:lnTo>
                  <a:lnTo>
                    <a:pt x="321" y="150"/>
                  </a:lnTo>
                  <a:lnTo>
                    <a:pt x="341" y="145"/>
                  </a:lnTo>
                  <a:lnTo>
                    <a:pt x="330" y="125"/>
                  </a:lnTo>
                  <a:lnTo>
                    <a:pt x="331" y="118"/>
                  </a:lnTo>
                  <a:lnTo>
                    <a:pt x="334" y="113"/>
                  </a:lnTo>
                  <a:lnTo>
                    <a:pt x="334" y="109"/>
                  </a:lnTo>
                  <a:lnTo>
                    <a:pt x="335" y="107"/>
                  </a:lnTo>
                  <a:lnTo>
                    <a:pt x="335" y="106"/>
                  </a:lnTo>
                  <a:lnTo>
                    <a:pt x="336" y="105"/>
                  </a:lnTo>
                  <a:lnTo>
                    <a:pt x="337" y="104"/>
                  </a:lnTo>
                  <a:lnTo>
                    <a:pt x="337" y="102"/>
                  </a:lnTo>
                  <a:lnTo>
                    <a:pt x="26"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02" name="Freeform 49"/>
            <p:cNvSpPr>
              <a:spLocks/>
            </p:cNvSpPr>
            <p:nvPr/>
          </p:nvSpPr>
          <p:spPr bwMode="auto">
            <a:xfrm>
              <a:off x="2711" y="2431"/>
              <a:ext cx="282" cy="209"/>
            </a:xfrm>
            <a:custGeom>
              <a:avLst/>
              <a:gdLst>
                <a:gd name="T0" fmla="*/ 209 w 282"/>
                <a:gd name="T1" fmla="*/ 191 h 209"/>
                <a:gd name="T2" fmla="*/ 217 w 282"/>
                <a:gd name="T3" fmla="*/ 178 h 209"/>
                <a:gd name="T4" fmla="*/ 224 w 282"/>
                <a:gd name="T5" fmla="*/ 163 h 209"/>
                <a:gd name="T6" fmla="*/ 225 w 282"/>
                <a:gd name="T7" fmla="*/ 144 h 209"/>
                <a:gd name="T8" fmla="*/ 224 w 282"/>
                <a:gd name="T9" fmla="*/ 123 h 209"/>
                <a:gd name="T10" fmla="*/ 219 w 282"/>
                <a:gd name="T11" fmla="*/ 106 h 209"/>
                <a:gd name="T12" fmla="*/ 208 w 282"/>
                <a:gd name="T13" fmla="*/ 88 h 209"/>
                <a:gd name="T14" fmla="*/ 191 w 282"/>
                <a:gd name="T15" fmla="*/ 73 h 209"/>
                <a:gd name="T16" fmla="*/ 169 w 282"/>
                <a:gd name="T17" fmla="*/ 62 h 209"/>
                <a:gd name="T18" fmla="*/ 145 w 282"/>
                <a:gd name="T19" fmla="*/ 58 h 209"/>
                <a:gd name="T20" fmla="*/ 124 w 282"/>
                <a:gd name="T21" fmla="*/ 59 h 209"/>
                <a:gd name="T22" fmla="*/ 104 w 282"/>
                <a:gd name="T23" fmla="*/ 67 h 209"/>
                <a:gd name="T24" fmla="*/ 89 w 282"/>
                <a:gd name="T25" fmla="*/ 76 h 209"/>
                <a:gd name="T26" fmla="*/ 76 w 282"/>
                <a:gd name="T27" fmla="*/ 90 h 209"/>
                <a:gd name="T28" fmla="*/ 65 w 282"/>
                <a:gd name="T29" fmla="*/ 105 h 209"/>
                <a:gd name="T30" fmla="*/ 60 w 282"/>
                <a:gd name="T31" fmla="*/ 123 h 209"/>
                <a:gd name="T32" fmla="*/ 56 w 282"/>
                <a:gd name="T33" fmla="*/ 140 h 209"/>
                <a:gd name="T34" fmla="*/ 2 w 282"/>
                <a:gd name="T35" fmla="*/ 111 h 209"/>
                <a:gd name="T36" fmla="*/ 11 w 282"/>
                <a:gd name="T37" fmla="*/ 85 h 209"/>
                <a:gd name="T38" fmla="*/ 23 w 282"/>
                <a:gd name="T39" fmla="*/ 61 h 209"/>
                <a:gd name="T40" fmla="*/ 42 w 282"/>
                <a:gd name="T41" fmla="*/ 39 h 209"/>
                <a:gd name="T42" fmla="*/ 67 w 282"/>
                <a:gd name="T43" fmla="*/ 20 h 209"/>
                <a:gd name="T44" fmla="*/ 94 w 282"/>
                <a:gd name="T45" fmla="*/ 7 h 209"/>
                <a:gd name="T46" fmla="*/ 127 w 282"/>
                <a:gd name="T47" fmla="*/ 1 h 209"/>
                <a:gd name="T48" fmla="*/ 162 w 282"/>
                <a:gd name="T49" fmla="*/ 5 h 209"/>
                <a:gd name="T50" fmla="*/ 198 w 282"/>
                <a:gd name="T51" fmla="*/ 16 h 209"/>
                <a:gd name="T52" fmla="*/ 229 w 282"/>
                <a:gd name="T53" fmla="*/ 33 h 209"/>
                <a:gd name="T54" fmla="*/ 253 w 282"/>
                <a:gd name="T55" fmla="*/ 55 h 209"/>
                <a:gd name="T56" fmla="*/ 268 w 282"/>
                <a:gd name="T57" fmla="*/ 82 h 209"/>
                <a:gd name="T58" fmla="*/ 278 w 282"/>
                <a:gd name="T59" fmla="*/ 109 h 209"/>
                <a:gd name="T60" fmla="*/ 281 w 282"/>
                <a:gd name="T61" fmla="*/ 136 h 209"/>
                <a:gd name="T62" fmla="*/ 278 w 282"/>
                <a:gd name="T63" fmla="*/ 167 h 209"/>
                <a:gd name="T64" fmla="*/ 269 w 282"/>
                <a:gd name="T65" fmla="*/ 196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2"/>
                <a:gd name="T100" fmla="*/ 0 h 209"/>
                <a:gd name="T101" fmla="*/ 282 w 282"/>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2" h="209">
                  <a:moveTo>
                    <a:pt x="263" y="208"/>
                  </a:moveTo>
                  <a:lnTo>
                    <a:pt x="209" y="191"/>
                  </a:lnTo>
                  <a:lnTo>
                    <a:pt x="213" y="186"/>
                  </a:lnTo>
                  <a:lnTo>
                    <a:pt x="217" y="178"/>
                  </a:lnTo>
                  <a:lnTo>
                    <a:pt x="221" y="171"/>
                  </a:lnTo>
                  <a:lnTo>
                    <a:pt x="224" y="163"/>
                  </a:lnTo>
                  <a:lnTo>
                    <a:pt x="226" y="153"/>
                  </a:lnTo>
                  <a:lnTo>
                    <a:pt x="225" y="144"/>
                  </a:lnTo>
                  <a:lnTo>
                    <a:pt x="225" y="133"/>
                  </a:lnTo>
                  <a:lnTo>
                    <a:pt x="224" y="123"/>
                  </a:lnTo>
                  <a:lnTo>
                    <a:pt x="222" y="114"/>
                  </a:lnTo>
                  <a:lnTo>
                    <a:pt x="219" y="106"/>
                  </a:lnTo>
                  <a:lnTo>
                    <a:pt x="213" y="96"/>
                  </a:lnTo>
                  <a:lnTo>
                    <a:pt x="208" y="88"/>
                  </a:lnTo>
                  <a:lnTo>
                    <a:pt x="200" y="80"/>
                  </a:lnTo>
                  <a:lnTo>
                    <a:pt x="191" y="73"/>
                  </a:lnTo>
                  <a:lnTo>
                    <a:pt x="182" y="67"/>
                  </a:lnTo>
                  <a:lnTo>
                    <a:pt x="169" y="62"/>
                  </a:lnTo>
                  <a:lnTo>
                    <a:pt x="156" y="59"/>
                  </a:lnTo>
                  <a:lnTo>
                    <a:pt x="145" y="58"/>
                  </a:lnTo>
                  <a:lnTo>
                    <a:pt x="134" y="57"/>
                  </a:lnTo>
                  <a:lnTo>
                    <a:pt x="124" y="59"/>
                  </a:lnTo>
                  <a:lnTo>
                    <a:pt x="114" y="61"/>
                  </a:lnTo>
                  <a:lnTo>
                    <a:pt x="104" y="67"/>
                  </a:lnTo>
                  <a:lnTo>
                    <a:pt x="97" y="70"/>
                  </a:lnTo>
                  <a:lnTo>
                    <a:pt x="89" y="76"/>
                  </a:lnTo>
                  <a:lnTo>
                    <a:pt x="81" y="83"/>
                  </a:lnTo>
                  <a:lnTo>
                    <a:pt x="76" y="90"/>
                  </a:lnTo>
                  <a:lnTo>
                    <a:pt x="70" y="97"/>
                  </a:lnTo>
                  <a:lnTo>
                    <a:pt x="65" y="105"/>
                  </a:lnTo>
                  <a:lnTo>
                    <a:pt x="62" y="114"/>
                  </a:lnTo>
                  <a:lnTo>
                    <a:pt x="60" y="123"/>
                  </a:lnTo>
                  <a:lnTo>
                    <a:pt x="58" y="132"/>
                  </a:lnTo>
                  <a:lnTo>
                    <a:pt x="56" y="140"/>
                  </a:lnTo>
                  <a:lnTo>
                    <a:pt x="0" y="122"/>
                  </a:lnTo>
                  <a:lnTo>
                    <a:pt x="2" y="111"/>
                  </a:lnTo>
                  <a:lnTo>
                    <a:pt x="6" y="97"/>
                  </a:lnTo>
                  <a:lnTo>
                    <a:pt x="11" y="85"/>
                  </a:lnTo>
                  <a:lnTo>
                    <a:pt x="16" y="73"/>
                  </a:lnTo>
                  <a:lnTo>
                    <a:pt x="23" y="61"/>
                  </a:lnTo>
                  <a:lnTo>
                    <a:pt x="32" y="49"/>
                  </a:lnTo>
                  <a:lnTo>
                    <a:pt x="42" y="39"/>
                  </a:lnTo>
                  <a:lnTo>
                    <a:pt x="54" y="29"/>
                  </a:lnTo>
                  <a:lnTo>
                    <a:pt x="67" y="20"/>
                  </a:lnTo>
                  <a:lnTo>
                    <a:pt x="79" y="14"/>
                  </a:lnTo>
                  <a:lnTo>
                    <a:pt x="94" y="7"/>
                  </a:lnTo>
                  <a:lnTo>
                    <a:pt x="111" y="3"/>
                  </a:lnTo>
                  <a:lnTo>
                    <a:pt x="127" y="1"/>
                  </a:lnTo>
                  <a:lnTo>
                    <a:pt x="144" y="0"/>
                  </a:lnTo>
                  <a:lnTo>
                    <a:pt x="162" y="5"/>
                  </a:lnTo>
                  <a:lnTo>
                    <a:pt x="181" y="10"/>
                  </a:lnTo>
                  <a:lnTo>
                    <a:pt x="198" y="16"/>
                  </a:lnTo>
                  <a:lnTo>
                    <a:pt x="215" y="24"/>
                  </a:lnTo>
                  <a:lnTo>
                    <a:pt x="229" y="33"/>
                  </a:lnTo>
                  <a:lnTo>
                    <a:pt x="241" y="43"/>
                  </a:lnTo>
                  <a:lnTo>
                    <a:pt x="253" y="55"/>
                  </a:lnTo>
                  <a:lnTo>
                    <a:pt x="262" y="67"/>
                  </a:lnTo>
                  <a:lnTo>
                    <a:pt x="268" y="82"/>
                  </a:lnTo>
                  <a:lnTo>
                    <a:pt x="274" y="94"/>
                  </a:lnTo>
                  <a:lnTo>
                    <a:pt x="278" y="109"/>
                  </a:lnTo>
                  <a:lnTo>
                    <a:pt x="280" y="123"/>
                  </a:lnTo>
                  <a:lnTo>
                    <a:pt x="281" y="136"/>
                  </a:lnTo>
                  <a:lnTo>
                    <a:pt x="280" y="151"/>
                  </a:lnTo>
                  <a:lnTo>
                    <a:pt x="278" y="167"/>
                  </a:lnTo>
                  <a:lnTo>
                    <a:pt x="273" y="180"/>
                  </a:lnTo>
                  <a:lnTo>
                    <a:pt x="269" y="196"/>
                  </a:lnTo>
                  <a:lnTo>
                    <a:pt x="263" y="20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03" name="Freeform 50"/>
            <p:cNvSpPr>
              <a:spLocks/>
            </p:cNvSpPr>
            <p:nvPr/>
          </p:nvSpPr>
          <p:spPr bwMode="auto">
            <a:xfrm>
              <a:off x="2777" y="2493"/>
              <a:ext cx="144" cy="143"/>
            </a:xfrm>
            <a:custGeom>
              <a:avLst/>
              <a:gdLst>
                <a:gd name="T0" fmla="*/ 57 w 144"/>
                <a:gd name="T1" fmla="*/ 140 h 143"/>
                <a:gd name="T2" fmla="*/ 72 w 144"/>
                <a:gd name="T3" fmla="*/ 142 h 143"/>
                <a:gd name="T4" fmla="*/ 85 w 144"/>
                <a:gd name="T5" fmla="*/ 142 h 143"/>
                <a:gd name="T6" fmla="*/ 99 w 144"/>
                <a:gd name="T7" fmla="*/ 138 h 143"/>
                <a:gd name="T8" fmla="*/ 111 w 144"/>
                <a:gd name="T9" fmla="*/ 131 h 143"/>
                <a:gd name="T10" fmla="*/ 122 w 144"/>
                <a:gd name="T11" fmla="*/ 123 h 143"/>
                <a:gd name="T12" fmla="*/ 129 w 144"/>
                <a:gd name="T13" fmla="*/ 112 h 143"/>
                <a:gd name="T14" fmla="*/ 138 w 144"/>
                <a:gd name="T15" fmla="*/ 101 h 143"/>
                <a:gd name="T16" fmla="*/ 143 w 144"/>
                <a:gd name="T17" fmla="*/ 86 h 143"/>
                <a:gd name="T18" fmla="*/ 143 w 144"/>
                <a:gd name="T19" fmla="*/ 72 h 143"/>
                <a:gd name="T20" fmla="*/ 143 w 144"/>
                <a:gd name="T21" fmla="*/ 58 h 143"/>
                <a:gd name="T22" fmla="*/ 139 w 144"/>
                <a:gd name="T23" fmla="*/ 45 h 143"/>
                <a:gd name="T24" fmla="*/ 133 w 144"/>
                <a:gd name="T25" fmla="*/ 34 h 143"/>
                <a:gd name="T26" fmla="*/ 125 w 144"/>
                <a:gd name="T27" fmla="*/ 21 h 143"/>
                <a:gd name="T28" fmla="*/ 114 w 144"/>
                <a:gd name="T29" fmla="*/ 13 h 143"/>
                <a:gd name="T30" fmla="*/ 101 w 144"/>
                <a:gd name="T31" fmla="*/ 6 h 143"/>
                <a:gd name="T32" fmla="*/ 87 w 144"/>
                <a:gd name="T33" fmla="*/ 2 h 143"/>
                <a:gd name="T34" fmla="*/ 73 w 144"/>
                <a:gd name="T35" fmla="*/ 0 h 143"/>
                <a:gd name="T36" fmla="*/ 60 w 144"/>
                <a:gd name="T37" fmla="*/ 0 h 143"/>
                <a:gd name="T38" fmla="*/ 46 w 144"/>
                <a:gd name="T39" fmla="*/ 5 h 143"/>
                <a:gd name="T40" fmla="*/ 35 w 144"/>
                <a:gd name="T41" fmla="*/ 10 h 143"/>
                <a:gd name="T42" fmla="*/ 23 w 144"/>
                <a:gd name="T43" fmla="*/ 18 h 143"/>
                <a:gd name="T44" fmla="*/ 14 w 144"/>
                <a:gd name="T45" fmla="*/ 30 h 143"/>
                <a:gd name="T46" fmla="*/ 7 w 144"/>
                <a:gd name="T47" fmla="*/ 41 h 143"/>
                <a:gd name="T48" fmla="*/ 2 w 144"/>
                <a:gd name="T49" fmla="*/ 56 h 143"/>
                <a:gd name="T50" fmla="*/ 0 w 144"/>
                <a:gd name="T51" fmla="*/ 71 h 143"/>
                <a:gd name="T52" fmla="*/ 2 w 144"/>
                <a:gd name="T53" fmla="*/ 84 h 143"/>
                <a:gd name="T54" fmla="*/ 6 w 144"/>
                <a:gd name="T55" fmla="*/ 97 h 143"/>
                <a:gd name="T56" fmla="*/ 12 w 144"/>
                <a:gd name="T57" fmla="*/ 109 h 143"/>
                <a:gd name="T58" fmla="*/ 20 w 144"/>
                <a:gd name="T59" fmla="*/ 121 h 143"/>
                <a:gd name="T60" fmla="*/ 31 w 144"/>
                <a:gd name="T61" fmla="*/ 129 h 143"/>
                <a:gd name="T62" fmla="*/ 43 w 144"/>
                <a:gd name="T63" fmla="*/ 13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0" y="139"/>
                  </a:moveTo>
                  <a:lnTo>
                    <a:pt x="57" y="140"/>
                  </a:lnTo>
                  <a:lnTo>
                    <a:pt x="64" y="142"/>
                  </a:lnTo>
                  <a:lnTo>
                    <a:pt x="72" y="142"/>
                  </a:lnTo>
                  <a:lnTo>
                    <a:pt x="78" y="142"/>
                  </a:lnTo>
                  <a:lnTo>
                    <a:pt x="85" y="142"/>
                  </a:lnTo>
                  <a:lnTo>
                    <a:pt x="92" y="139"/>
                  </a:lnTo>
                  <a:lnTo>
                    <a:pt x="99" y="138"/>
                  </a:lnTo>
                  <a:lnTo>
                    <a:pt x="105" y="134"/>
                  </a:lnTo>
                  <a:lnTo>
                    <a:pt x="111" y="131"/>
                  </a:lnTo>
                  <a:lnTo>
                    <a:pt x="117" y="127"/>
                  </a:lnTo>
                  <a:lnTo>
                    <a:pt x="122" y="123"/>
                  </a:lnTo>
                  <a:lnTo>
                    <a:pt x="126" y="118"/>
                  </a:lnTo>
                  <a:lnTo>
                    <a:pt x="129" y="112"/>
                  </a:lnTo>
                  <a:lnTo>
                    <a:pt x="134" y="107"/>
                  </a:lnTo>
                  <a:lnTo>
                    <a:pt x="138" y="101"/>
                  </a:lnTo>
                  <a:lnTo>
                    <a:pt x="140" y="94"/>
                  </a:lnTo>
                  <a:lnTo>
                    <a:pt x="143" y="86"/>
                  </a:lnTo>
                  <a:lnTo>
                    <a:pt x="143" y="79"/>
                  </a:lnTo>
                  <a:lnTo>
                    <a:pt x="143" y="72"/>
                  </a:lnTo>
                  <a:lnTo>
                    <a:pt x="143" y="65"/>
                  </a:lnTo>
                  <a:lnTo>
                    <a:pt x="143" y="58"/>
                  </a:lnTo>
                  <a:lnTo>
                    <a:pt x="142" y="52"/>
                  </a:lnTo>
                  <a:lnTo>
                    <a:pt x="139" y="45"/>
                  </a:lnTo>
                  <a:lnTo>
                    <a:pt x="137" y="39"/>
                  </a:lnTo>
                  <a:lnTo>
                    <a:pt x="133" y="34"/>
                  </a:lnTo>
                  <a:lnTo>
                    <a:pt x="129" y="27"/>
                  </a:lnTo>
                  <a:lnTo>
                    <a:pt x="125" y="21"/>
                  </a:lnTo>
                  <a:lnTo>
                    <a:pt x="119" y="18"/>
                  </a:lnTo>
                  <a:lnTo>
                    <a:pt x="114" y="13"/>
                  </a:lnTo>
                  <a:lnTo>
                    <a:pt x="108" y="10"/>
                  </a:lnTo>
                  <a:lnTo>
                    <a:pt x="101" y="6"/>
                  </a:lnTo>
                  <a:lnTo>
                    <a:pt x="95" y="3"/>
                  </a:lnTo>
                  <a:lnTo>
                    <a:pt x="87" y="2"/>
                  </a:lnTo>
                  <a:lnTo>
                    <a:pt x="80" y="0"/>
                  </a:lnTo>
                  <a:lnTo>
                    <a:pt x="73" y="0"/>
                  </a:lnTo>
                  <a:lnTo>
                    <a:pt x="67" y="0"/>
                  </a:lnTo>
                  <a:lnTo>
                    <a:pt x="60" y="0"/>
                  </a:lnTo>
                  <a:lnTo>
                    <a:pt x="53" y="3"/>
                  </a:lnTo>
                  <a:lnTo>
                    <a:pt x="46" y="5"/>
                  </a:lnTo>
                  <a:lnTo>
                    <a:pt x="40" y="8"/>
                  </a:lnTo>
                  <a:lnTo>
                    <a:pt x="35" y="10"/>
                  </a:lnTo>
                  <a:lnTo>
                    <a:pt x="28" y="15"/>
                  </a:lnTo>
                  <a:lnTo>
                    <a:pt x="23" y="18"/>
                  </a:lnTo>
                  <a:lnTo>
                    <a:pt x="18" y="25"/>
                  </a:lnTo>
                  <a:lnTo>
                    <a:pt x="14" y="30"/>
                  </a:lnTo>
                  <a:lnTo>
                    <a:pt x="10" y="36"/>
                  </a:lnTo>
                  <a:lnTo>
                    <a:pt x="7" y="41"/>
                  </a:lnTo>
                  <a:lnTo>
                    <a:pt x="4" y="49"/>
                  </a:lnTo>
                  <a:lnTo>
                    <a:pt x="2" y="56"/>
                  </a:lnTo>
                  <a:lnTo>
                    <a:pt x="1" y="64"/>
                  </a:lnTo>
                  <a:lnTo>
                    <a:pt x="0" y="71"/>
                  </a:lnTo>
                  <a:lnTo>
                    <a:pt x="1" y="79"/>
                  </a:lnTo>
                  <a:lnTo>
                    <a:pt x="2" y="84"/>
                  </a:lnTo>
                  <a:lnTo>
                    <a:pt x="3" y="91"/>
                  </a:lnTo>
                  <a:lnTo>
                    <a:pt x="6" y="97"/>
                  </a:lnTo>
                  <a:lnTo>
                    <a:pt x="8" y="103"/>
                  </a:lnTo>
                  <a:lnTo>
                    <a:pt x="12" y="109"/>
                  </a:lnTo>
                  <a:lnTo>
                    <a:pt x="16" y="115"/>
                  </a:lnTo>
                  <a:lnTo>
                    <a:pt x="20" y="121"/>
                  </a:lnTo>
                  <a:lnTo>
                    <a:pt x="26" y="124"/>
                  </a:lnTo>
                  <a:lnTo>
                    <a:pt x="31" y="129"/>
                  </a:lnTo>
                  <a:lnTo>
                    <a:pt x="36" y="132"/>
                  </a:lnTo>
                  <a:lnTo>
                    <a:pt x="43" y="136"/>
                  </a:lnTo>
                  <a:lnTo>
                    <a:pt x="50" y="139"/>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604" name="Freeform 51"/>
            <p:cNvSpPr>
              <a:spLocks/>
            </p:cNvSpPr>
            <p:nvPr/>
          </p:nvSpPr>
          <p:spPr bwMode="auto">
            <a:xfrm>
              <a:off x="2776" y="2494"/>
              <a:ext cx="154" cy="154"/>
            </a:xfrm>
            <a:custGeom>
              <a:avLst/>
              <a:gdLst>
                <a:gd name="T0" fmla="*/ 53 w 154"/>
                <a:gd name="T1" fmla="*/ 149 h 154"/>
                <a:gd name="T2" fmla="*/ 68 w 154"/>
                <a:gd name="T3" fmla="*/ 152 h 154"/>
                <a:gd name="T4" fmla="*/ 82 w 154"/>
                <a:gd name="T5" fmla="*/ 151 h 154"/>
                <a:gd name="T6" fmla="*/ 98 w 154"/>
                <a:gd name="T7" fmla="*/ 149 h 154"/>
                <a:gd name="T8" fmla="*/ 111 w 154"/>
                <a:gd name="T9" fmla="*/ 145 h 154"/>
                <a:gd name="T10" fmla="*/ 123 w 154"/>
                <a:gd name="T11" fmla="*/ 137 h 154"/>
                <a:gd name="T12" fmla="*/ 134 w 154"/>
                <a:gd name="T13" fmla="*/ 126 h 154"/>
                <a:gd name="T14" fmla="*/ 143 w 154"/>
                <a:gd name="T15" fmla="*/ 113 h 154"/>
                <a:gd name="T16" fmla="*/ 149 w 154"/>
                <a:gd name="T17" fmla="*/ 101 h 154"/>
                <a:gd name="T18" fmla="*/ 153 w 154"/>
                <a:gd name="T19" fmla="*/ 85 h 154"/>
                <a:gd name="T20" fmla="*/ 153 w 154"/>
                <a:gd name="T21" fmla="*/ 70 h 154"/>
                <a:gd name="T22" fmla="*/ 150 w 154"/>
                <a:gd name="T23" fmla="*/ 56 h 154"/>
                <a:gd name="T24" fmla="*/ 145 w 154"/>
                <a:gd name="T25" fmla="*/ 42 h 154"/>
                <a:gd name="T26" fmla="*/ 137 w 154"/>
                <a:gd name="T27" fmla="*/ 29 h 154"/>
                <a:gd name="T28" fmla="*/ 126 w 154"/>
                <a:gd name="T29" fmla="*/ 18 h 154"/>
                <a:gd name="T30" fmla="*/ 115 w 154"/>
                <a:gd name="T31" fmla="*/ 10 h 154"/>
                <a:gd name="T32" fmla="*/ 100 w 154"/>
                <a:gd name="T33" fmla="*/ 4 h 154"/>
                <a:gd name="T34" fmla="*/ 85 w 154"/>
                <a:gd name="T35" fmla="*/ 0 h 154"/>
                <a:gd name="T36" fmla="*/ 71 w 154"/>
                <a:gd name="T37" fmla="*/ 0 h 154"/>
                <a:gd name="T38" fmla="*/ 55 w 154"/>
                <a:gd name="T39" fmla="*/ 3 h 154"/>
                <a:gd name="T40" fmla="*/ 41 w 154"/>
                <a:gd name="T41" fmla="*/ 8 h 154"/>
                <a:gd name="T42" fmla="*/ 30 w 154"/>
                <a:gd name="T43" fmla="*/ 16 h 154"/>
                <a:gd name="T44" fmla="*/ 19 w 154"/>
                <a:gd name="T45" fmla="*/ 27 h 154"/>
                <a:gd name="T46" fmla="*/ 10 w 154"/>
                <a:gd name="T47" fmla="*/ 39 h 154"/>
                <a:gd name="T48" fmla="*/ 4 w 154"/>
                <a:gd name="T49" fmla="*/ 53 h 154"/>
                <a:gd name="T50" fmla="*/ 0 w 154"/>
                <a:gd name="T51" fmla="*/ 69 h 154"/>
                <a:gd name="T52" fmla="*/ 0 w 154"/>
                <a:gd name="T53" fmla="*/ 84 h 154"/>
                <a:gd name="T54" fmla="*/ 3 w 154"/>
                <a:gd name="T55" fmla="*/ 98 h 154"/>
                <a:gd name="T56" fmla="*/ 7 w 154"/>
                <a:gd name="T57" fmla="*/ 111 h 154"/>
                <a:gd name="T58" fmla="*/ 16 w 154"/>
                <a:gd name="T59" fmla="*/ 122 h 154"/>
                <a:gd name="T60" fmla="*/ 27 w 154"/>
                <a:gd name="T61" fmla="*/ 133 h 154"/>
                <a:gd name="T62" fmla="*/ 38 w 154"/>
                <a:gd name="T63" fmla="*/ 142 h 154"/>
                <a:gd name="T64" fmla="*/ 53 w 154"/>
                <a:gd name="T65" fmla="*/ 149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53" y="149"/>
                  </a:moveTo>
                  <a:lnTo>
                    <a:pt x="53" y="149"/>
                  </a:lnTo>
                  <a:lnTo>
                    <a:pt x="60" y="150"/>
                  </a:lnTo>
                  <a:lnTo>
                    <a:pt x="68" y="152"/>
                  </a:lnTo>
                  <a:lnTo>
                    <a:pt x="75" y="153"/>
                  </a:lnTo>
                  <a:lnTo>
                    <a:pt x="82" y="151"/>
                  </a:lnTo>
                  <a:lnTo>
                    <a:pt x="91" y="151"/>
                  </a:lnTo>
                  <a:lnTo>
                    <a:pt x="98" y="149"/>
                  </a:lnTo>
                  <a:lnTo>
                    <a:pt x="105" y="147"/>
                  </a:lnTo>
                  <a:lnTo>
                    <a:pt x="111" y="145"/>
                  </a:lnTo>
                  <a:lnTo>
                    <a:pt x="117" y="140"/>
                  </a:lnTo>
                  <a:lnTo>
                    <a:pt x="123" y="137"/>
                  </a:lnTo>
                  <a:lnTo>
                    <a:pt x="130" y="131"/>
                  </a:lnTo>
                  <a:lnTo>
                    <a:pt x="134" y="126"/>
                  </a:lnTo>
                  <a:lnTo>
                    <a:pt x="139" y="120"/>
                  </a:lnTo>
                  <a:lnTo>
                    <a:pt x="143" y="113"/>
                  </a:lnTo>
                  <a:lnTo>
                    <a:pt x="147" y="108"/>
                  </a:lnTo>
                  <a:lnTo>
                    <a:pt x="149" y="101"/>
                  </a:lnTo>
                  <a:lnTo>
                    <a:pt x="152" y="93"/>
                  </a:lnTo>
                  <a:lnTo>
                    <a:pt x="153" y="85"/>
                  </a:lnTo>
                  <a:lnTo>
                    <a:pt x="152" y="78"/>
                  </a:lnTo>
                  <a:lnTo>
                    <a:pt x="153" y="70"/>
                  </a:lnTo>
                  <a:lnTo>
                    <a:pt x="152" y="63"/>
                  </a:lnTo>
                  <a:lnTo>
                    <a:pt x="150" y="56"/>
                  </a:lnTo>
                  <a:lnTo>
                    <a:pt x="147" y="48"/>
                  </a:lnTo>
                  <a:lnTo>
                    <a:pt x="145" y="42"/>
                  </a:lnTo>
                  <a:lnTo>
                    <a:pt x="141" y="36"/>
                  </a:lnTo>
                  <a:lnTo>
                    <a:pt x="137" y="29"/>
                  </a:lnTo>
                  <a:lnTo>
                    <a:pt x="132" y="24"/>
                  </a:lnTo>
                  <a:lnTo>
                    <a:pt x="126" y="18"/>
                  </a:lnTo>
                  <a:lnTo>
                    <a:pt x="120" y="15"/>
                  </a:lnTo>
                  <a:lnTo>
                    <a:pt x="115" y="10"/>
                  </a:lnTo>
                  <a:lnTo>
                    <a:pt x="107" y="6"/>
                  </a:lnTo>
                  <a:lnTo>
                    <a:pt x="100" y="4"/>
                  </a:lnTo>
                  <a:lnTo>
                    <a:pt x="93" y="2"/>
                  </a:lnTo>
                  <a:lnTo>
                    <a:pt x="85" y="0"/>
                  </a:lnTo>
                  <a:lnTo>
                    <a:pt x="78" y="1"/>
                  </a:lnTo>
                  <a:lnTo>
                    <a:pt x="71" y="0"/>
                  </a:lnTo>
                  <a:lnTo>
                    <a:pt x="62" y="1"/>
                  </a:lnTo>
                  <a:lnTo>
                    <a:pt x="55" y="3"/>
                  </a:lnTo>
                  <a:lnTo>
                    <a:pt x="48" y="6"/>
                  </a:lnTo>
                  <a:lnTo>
                    <a:pt x="41" y="8"/>
                  </a:lnTo>
                  <a:lnTo>
                    <a:pt x="35" y="11"/>
                  </a:lnTo>
                  <a:lnTo>
                    <a:pt x="30" y="16"/>
                  </a:lnTo>
                  <a:lnTo>
                    <a:pt x="23" y="20"/>
                  </a:lnTo>
                  <a:lnTo>
                    <a:pt x="19" y="27"/>
                  </a:lnTo>
                  <a:lnTo>
                    <a:pt x="13" y="33"/>
                  </a:lnTo>
                  <a:lnTo>
                    <a:pt x="10" y="39"/>
                  </a:lnTo>
                  <a:lnTo>
                    <a:pt x="6" y="45"/>
                  </a:lnTo>
                  <a:lnTo>
                    <a:pt x="4" y="53"/>
                  </a:lnTo>
                  <a:lnTo>
                    <a:pt x="1" y="60"/>
                  </a:lnTo>
                  <a:lnTo>
                    <a:pt x="0" y="69"/>
                  </a:lnTo>
                  <a:lnTo>
                    <a:pt x="0" y="76"/>
                  </a:lnTo>
                  <a:lnTo>
                    <a:pt x="0" y="84"/>
                  </a:lnTo>
                  <a:lnTo>
                    <a:pt x="1" y="90"/>
                  </a:lnTo>
                  <a:lnTo>
                    <a:pt x="3" y="98"/>
                  </a:lnTo>
                  <a:lnTo>
                    <a:pt x="5" y="103"/>
                  </a:lnTo>
                  <a:lnTo>
                    <a:pt x="7" y="111"/>
                  </a:lnTo>
                  <a:lnTo>
                    <a:pt x="12" y="118"/>
                  </a:lnTo>
                  <a:lnTo>
                    <a:pt x="16" y="122"/>
                  </a:lnTo>
                  <a:lnTo>
                    <a:pt x="21" y="128"/>
                  </a:lnTo>
                  <a:lnTo>
                    <a:pt x="27" y="133"/>
                  </a:lnTo>
                  <a:lnTo>
                    <a:pt x="33" y="139"/>
                  </a:lnTo>
                  <a:lnTo>
                    <a:pt x="38" y="142"/>
                  </a:lnTo>
                  <a:lnTo>
                    <a:pt x="46" y="146"/>
                  </a:lnTo>
                  <a:lnTo>
                    <a:pt x="53" y="149"/>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05" name="Freeform 52"/>
            <p:cNvSpPr>
              <a:spLocks/>
            </p:cNvSpPr>
            <p:nvPr/>
          </p:nvSpPr>
          <p:spPr bwMode="auto">
            <a:xfrm>
              <a:off x="2741" y="2602"/>
              <a:ext cx="168" cy="97"/>
            </a:xfrm>
            <a:custGeom>
              <a:avLst/>
              <a:gdLst>
                <a:gd name="T0" fmla="*/ 30 w 168"/>
                <a:gd name="T1" fmla="*/ 5 h 97"/>
                <a:gd name="T2" fmla="*/ 34 w 168"/>
                <a:gd name="T3" fmla="*/ 9 h 97"/>
                <a:gd name="T4" fmla="*/ 37 w 168"/>
                <a:gd name="T5" fmla="*/ 15 h 97"/>
                <a:gd name="T6" fmla="*/ 41 w 168"/>
                <a:gd name="T7" fmla="*/ 23 h 97"/>
                <a:gd name="T8" fmla="*/ 46 w 168"/>
                <a:gd name="T9" fmla="*/ 29 h 97"/>
                <a:gd name="T10" fmla="*/ 54 w 168"/>
                <a:gd name="T11" fmla="*/ 36 h 97"/>
                <a:gd name="T12" fmla="*/ 62 w 168"/>
                <a:gd name="T13" fmla="*/ 43 h 97"/>
                <a:gd name="T14" fmla="*/ 72 w 168"/>
                <a:gd name="T15" fmla="*/ 48 h 97"/>
                <a:gd name="T16" fmla="*/ 87 w 168"/>
                <a:gd name="T17" fmla="*/ 53 h 97"/>
                <a:gd name="T18" fmla="*/ 100 w 168"/>
                <a:gd name="T19" fmla="*/ 55 h 97"/>
                <a:gd name="T20" fmla="*/ 109 w 168"/>
                <a:gd name="T21" fmla="*/ 55 h 97"/>
                <a:gd name="T22" fmla="*/ 120 w 168"/>
                <a:gd name="T23" fmla="*/ 55 h 97"/>
                <a:gd name="T24" fmla="*/ 127 w 168"/>
                <a:gd name="T25" fmla="*/ 53 h 97"/>
                <a:gd name="T26" fmla="*/ 134 w 168"/>
                <a:gd name="T27" fmla="*/ 51 h 97"/>
                <a:gd name="T28" fmla="*/ 141 w 168"/>
                <a:gd name="T29" fmla="*/ 48 h 97"/>
                <a:gd name="T30" fmla="*/ 146 w 168"/>
                <a:gd name="T31" fmla="*/ 45 h 97"/>
                <a:gd name="T32" fmla="*/ 155 w 168"/>
                <a:gd name="T33" fmla="*/ 46 h 97"/>
                <a:gd name="T34" fmla="*/ 161 w 168"/>
                <a:gd name="T35" fmla="*/ 49 h 97"/>
                <a:gd name="T36" fmla="*/ 165 w 168"/>
                <a:gd name="T37" fmla="*/ 55 h 97"/>
                <a:gd name="T38" fmla="*/ 166 w 168"/>
                <a:gd name="T39" fmla="*/ 62 h 97"/>
                <a:gd name="T40" fmla="*/ 165 w 168"/>
                <a:gd name="T41" fmla="*/ 69 h 97"/>
                <a:gd name="T42" fmla="*/ 160 w 168"/>
                <a:gd name="T43" fmla="*/ 75 h 97"/>
                <a:gd name="T44" fmla="*/ 154 w 168"/>
                <a:gd name="T45" fmla="*/ 83 h 97"/>
                <a:gd name="T46" fmla="*/ 146 w 168"/>
                <a:gd name="T47" fmla="*/ 88 h 97"/>
                <a:gd name="T48" fmla="*/ 134 w 168"/>
                <a:gd name="T49" fmla="*/ 92 h 97"/>
                <a:gd name="T50" fmla="*/ 124 w 168"/>
                <a:gd name="T51" fmla="*/ 95 h 97"/>
                <a:gd name="T52" fmla="*/ 111 w 168"/>
                <a:gd name="T53" fmla="*/ 95 h 97"/>
                <a:gd name="T54" fmla="*/ 98 w 168"/>
                <a:gd name="T55" fmla="*/ 96 h 97"/>
                <a:gd name="T56" fmla="*/ 87 w 168"/>
                <a:gd name="T57" fmla="*/ 93 h 97"/>
                <a:gd name="T58" fmla="*/ 76 w 168"/>
                <a:gd name="T59" fmla="*/ 92 h 97"/>
                <a:gd name="T60" fmla="*/ 67 w 168"/>
                <a:gd name="T61" fmla="*/ 90 h 97"/>
                <a:gd name="T62" fmla="*/ 62 w 168"/>
                <a:gd name="T63" fmla="*/ 88 h 97"/>
                <a:gd name="T64" fmla="*/ 60 w 168"/>
                <a:gd name="T65" fmla="*/ 88 h 97"/>
                <a:gd name="T66" fmla="*/ 57 w 168"/>
                <a:gd name="T67" fmla="*/ 86 h 97"/>
                <a:gd name="T68" fmla="*/ 52 w 168"/>
                <a:gd name="T69" fmla="*/ 84 h 97"/>
                <a:gd name="T70" fmla="*/ 47 w 168"/>
                <a:gd name="T71" fmla="*/ 82 h 97"/>
                <a:gd name="T72" fmla="*/ 40 w 168"/>
                <a:gd name="T73" fmla="*/ 77 h 97"/>
                <a:gd name="T74" fmla="*/ 31 w 168"/>
                <a:gd name="T75" fmla="*/ 72 h 97"/>
                <a:gd name="T76" fmla="*/ 24 w 168"/>
                <a:gd name="T77" fmla="*/ 65 h 97"/>
                <a:gd name="T78" fmla="*/ 16 w 168"/>
                <a:gd name="T79" fmla="*/ 59 h 97"/>
                <a:gd name="T80" fmla="*/ 8 w 168"/>
                <a:gd name="T81" fmla="*/ 44 h 97"/>
                <a:gd name="T82" fmla="*/ 1 w 168"/>
                <a:gd name="T83" fmla="*/ 27 h 97"/>
                <a:gd name="T84" fmla="*/ 0 w 168"/>
                <a:gd name="T85" fmla="*/ 16 h 97"/>
                <a:gd name="T86" fmla="*/ 4 w 168"/>
                <a:gd name="T87" fmla="*/ 8 h 97"/>
                <a:gd name="T88" fmla="*/ 9 w 168"/>
                <a:gd name="T89" fmla="*/ 3 h 97"/>
                <a:gd name="T90" fmla="*/ 15 w 168"/>
                <a:gd name="T91" fmla="*/ 1 h 97"/>
                <a:gd name="T92" fmla="*/ 22 w 168"/>
                <a:gd name="T93" fmla="*/ 1 h 97"/>
                <a:gd name="T94" fmla="*/ 26 w 168"/>
                <a:gd name="T95" fmla="*/ 1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97"/>
                <a:gd name="T146" fmla="*/ 168 w 16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97">
                  <a:moveTo>
                    <a:pt x="27" y="1"/>
                  </a:moveTo>
                  <a:lnTo>
                    <a:pt x="30" y="5"/>
                  </a:lnTo>
                  <a:lnTo>
                    <a:pt x="31" y="7"/>
                  </a:lnTo>
                  <a:lnTo>
                    <a:pt x="34" y="9"/>
                  </a:lnTo>
                  <a:lnTo>
                    <a:pt x="35" y="12"/>
                  </a:lnTo>
                  <a:lnTo>
                    <a:pt x="37" y="15"/>
                  </a:lnTo>
                  <a:lnTo>
                    <a:pt x="39" y="18"/>
                  </a:lnTo>
                  <a:lnTo>
                    <a:pt x="41" y="23"/>
                  </a:lnTo>
                  <a:lnTo>
                    <a:pt x="43" y="26"/>
                  </a:lnTo>
                  <a:lnTo>
                    <a:pt x="46" y="29"/>
                  </a:lnTo>
                  <a:lnTo>
                    <a:pt x="50" y="33"/>
                  </a:lnTo>
                  <a:lnTo>
                    <a:pt x="54" y="36"/>
                  </a:lnTo>
                  <a:lnTo>
                    <a:pt x="57" y="39"/>
                  </a:lnTo>
                  <a:lnTo>
                    <a:pt x="62" y="43"/>
                  </a:lnTo>
                  <a:lnTo>
                    <a:pt x="66" y="45"/>
                  </a:lnTo>
                  <a:lnTo>
                    <a:pt x="72" y="48"/>
                  </a:lnTo>
                  <a:lnTo>
                    <a:pt x="80" y="51"/>
                  </a:lnTo>
                  <a:lnTo>
                    <a:pt x="87" y="53"/>
                  </a:lnTo>
                  <a:lnTo>
                    <a:pt x="93" y="54"/>
                  </a:lnTo>
                  <a:lnTo>
                    <a:pt x="100" y="55"/>
                  </a:lnTo>
                  <a:lnTo>
                    <a:pt x="105" y="55"/>
                  </a:lnTo>
                  <a:lnTo>
                    <a:pt x="109" y="55"/>
                  </a:lnTo>
                  <a:lnTo>
                    <a:pt x="115" y="55"/>
                  </a:lnTo>
                  <a:lnTo>
                    <a:pt x="120" y="55"/>
                  </a:lnTo>
                  <a:lnTo>
                    <a:pt x="124" y="54"/>
                  </a:lnTo>
                  <a:lnTo>
                    <a:pt x="127" y="53"/>
                  </a:lnTo>
                  <a:lnTo>
                    <a:pt x="130" y="53"/>
                  </a:lnTo>
                  <a:lnTo>
                    <a:pt x="134" y="51"/>
                  </a:lnTo>
                  <a:lnTo>
                    <a:pt x="138" y="49"/>
                  </a:lnTo>
                  <a:lnTo>
                    <a:pt x="141" y="48"/>
                  </a:lnTo>
                  <a:lnTo>
                    <a:pt x="143" y="47"/>
                  </a:lnTo>
                  <a:lnTo>
                    <a:pt x="146" y="45"/>
                  </a:lnTo>
                  <a:lnTo>
                    <a:pt x="149" y="44"/>
                  </a:lnTo>
                  <a:lnTo>
                    <a:pt x="155" y="46"/>
                  </a:lnTo>
                  <a:lnTo>
                    <a:pt x="157" y="48"/>
                  </a:lnTo>
                  <a:lnTo>
                    <a:pt x="161" y="49"/>
                  </a:lnTo>
                  <a:lnTo>
                    <a:pt x="164" y="51"/>
                  </a:lnTo>
                  <a:lnTo>
                    <a:pt x="165" y="55"/>
                  </a:lnTo>
                  <a:lnTo>
                    <a:pt x="167" y="57"/>
                  </a:lnTo>
                  <a:lnTo>
                    <a:pt x="166" y="62"/>
                  </a:lnTo>
                  <a:lnTo>
                    <a:pt x="166" y="65"/>
                  </a:lnTo>
                  <a:lnTo>
                    <a:pt x="165" y="69"/>
                  </a:lnTo>
                  <a:lnTo>
                    <a:pt x="163" y="72"/>
                  </a:lnTo>
                  <a:lnTo>
                    <a:pt x="160" y="75"/>
                  </a:lnTo>
                  <a:lnTo>
                    <a:pt x="158" y="79"/>
                  </a:lnTo>
                  <a:lnTo>
                    <a:pt x="154" y="83"/>
                  </a:lnTo>
                  <a:lnTo>
                    <a:pt x="150" y="86"/>
                  </a:lnTo>
                  <a:lnTo>
                    <a:pt x="146" y="88"/>
                  </a:lnTo>
                  <a:lnTo>
                    <a:pt x="141" y="90"/>
                  </a:lnTo>
                  <a:lnTo>
                    <a:pt x="134" y="92"/>
                  </a:lnTo>
                  <a:lnTo>
                    <a:pt x="129" y="94"/>
                  </a:lnTo>
                  <a:lnTo>
                    <a:pt x="124" y="95"/>
                  </a:lnTo>
                  <a:lnTo>
                    <a:pt x="117" y="96"/>
                  </a:lnTo>
                  <a:lnTo>
                    <a:pt x="111" y="95"/>
                  </a:lnTo>
                  <a:lnTo>
                    <a:pt x="104" y="96"/>
                  </a:lnTo>
                  <a:lnTo>
                    <a:pt x="98" y="96"/>
                  </a:lnTo>
                  <a:lnTo>
                    <a:pt x="92" y="94"/>
                  </a:lnTo>
                  <a:lnTo>
                    <a:pt x="87" y="93"/>
                  </a:lnTo>
                  <a:lnTo>
                    <a:pt x="81" y="93"/>
                  </a:lnTo>
                  <a:lnTo>
                    <a:pt x="76" y="92"/>
                  </a:lnTo>
                  <a:lnTo>
                    <a:pt x="71" y="90"/>
                  </a:lnTo>
                  <a:lnTo>
                    <a:pt x="67" y="90"/>
                  </a:lnTo>
                  <a:lnTo>
                    <a:pt x="64" y="89"/>
                  </a:lnTo>
                  <a:lnTo>
                    <a:pt x="62" y="88"/>
                  </a:lnTo>
                  <a:lnTo>
                    <a:pt x="61" y="88"/>
                  </a:lnTo>
                  <a:lnTo>
                    <a:pt x="60" y="88"/>
                  </a:lnTo>
                  <a:lnTo>
                    <a:pt x="58" y="87"/>
                  </a:lnTo>
                  <a:lnTo>
                    <a:pt x="57" y="86"/>
                  </a:lnTo>
                  <a:lnTo>
                    <a:pt x="55" y="85"/>
                  </a:lnTo>
                  <a:lnTo>
                    <a:pt x="52" y="84"/>
                  </a:lnTo>
                  <a:lnTo>
                    <a:pt x="50" y="82"/>
                  </a:lnTo>
                  <a:lnTo>
                    <a:pt x="47" y="82"/>
                  </a:lnTo>
                  <a:lnTo>
                    <a:pt x="44" y="79"/>
                  </a:lnTo>
                  <a:lnTo>
                    <a:pt x="40" y="77"/>
                  </a:lnTo>
                  <a:lnTo>
                    <a:pt x="36" y="76"/>
                  </a:lnTo>
                  <a:lnTo>
                    <a:pt x="31" y="72"/>
                  </a:lnTo>
                  <a:lnTo>
                    <a:pt x="29" y="69"/>
                  </a:lnTo>
                  <a:lnTo>
                    <a:pt x="24" y="65"/>
                  </a:lnTo>
                  <a:lnTo>
                    <a:pt x="20" y="62"/>
                  </a:lnTo>
                  <a:lnTo>
                    <a:pt x="16" y="59"/>
                  </a:lnTo>
                  <a:lnTo>
                    <a:pt x="14" y="54"/>
                  </a:lnTo>
                  <a:lnTo>
                    <a:pt x="8" y="44"/>
                  </a:lnTo>
                  <a:lnTo>
                    <a:pt x="3" y="35"/>
                  </a:lnTo>
                  <a:lnTo>
                    <a:pt x="1" y="27"/>
                  </a:lnTo>
                  <a:lnTo>
                    <a:pt x="0" y="21"/>
                  </a:lnTo>
                  <a:lnTo>
                    <a:pt x="0" y="16"/>
                  </a:lnTo>
                  <a:lnTo>
                    <a:pt x="1" y="11"/>
                  </a:lnTo>
                  <a:lnTo>
                    <a:pt x="4" y="8"/>
                  </a:lnTo>
                  <a:lnTo>
                    <a:pt x="7" y="6"/>
                  </a:lnTo>
                  <a:lnTo>
                    <a:pt x="9" y="3"/>
                  </a:lnTo>
                  <a:lnTo>
                    <a:pt x="13" y="2"/>
                  </a:lnTo>
                  <a:lnTo>
                    <a:pt x="15" y="1"/>
                  </a:lnTo>
                  <a:lnTo>
                    <a:pt x="20" y="2"/>
                  </a:lnTo>
                  <a:lnTo>
                    <a:pt x="22" y="1"/>
                  </a:lnTo>
                  <a:lnTo>
                    <a:pt x="26" y="0"/>
                  </a:lnTo>
                  <a:lnTo>
                    <a:pt x="26" y="1"/>
                  </a:lnTo>
                  <a:lnTo>
                    <a:pt x="27" y="1"/>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23606" name="Freeform 53"/>
            <p:cNvSpPr>
              <a:spLocks/>
            </p:cNvSpPr>
            <p:nvPr/>
          </p:nvSpPr>
          <p:spPr bwMode="auto">
            <a:xfrm>
              <a:off x="2739" y="2603"/>
              <a:ext cx="179" cy="107"/>
            </a:xfrm>
            <a:custGeom>
              <a:avLst/>
              <a:gdLst>
                <a:gd name="T0" fmla="*/ 30 w 179"/>
                <a:gd name="T1" fmla="*/ 0 h 107"/>
                <a:gd name="T2" fmla="*/ 35 w 179"/>
                <a:gd name="T3" fmla="*/ 7 h 107"/>
                <a:gd name="T4" fmla="*/ 38 w 179"/>
                <a:gd name="T5" fmla="*/ 13 h 107"/>
                <a:gd name="T6" fmla="*/ 43 w 179"/>
                <a:gd name="T7" fmla="*/ 20 h 107"/>
                <a:gd name="T8" fmla="*/ 47 w 179"/>
                <a:gd name="T9" fmla="*/ 29 h 107"/>
                <a:gd name="T10" fmla="*/ 53 w 179"/>
                <a:gd name="T11" fmla="*/ 37 h 107"/>
                <a:gd name="T12" fmla="*/ 62 w 179"/>
                <a:gd name="T13" fmla="*/ 43 h 107"/>
                <a:gd name="T14" fmla="*/ 72 w 179"/>
                <a:gd name="T15" fmla="*/ 49 h 107"/>
                <a:gd name="T16" fmla="*/ 85 w 179"/>
                <a:gd name="T17" fmla="*/ 56 h 107"/>
                <a:gd name="T18" fmla="*/ 101 w 179"/>
                <a:gd name="T19" fmla="*/ 59 h 107"/>
                <a:gd name="T20" fmla="*/ 112 w 179"/>
                <a:gd name="T21" fmla="*/ 61 h 107"/>
                <a:gd name="T22" fmla="*/ 123 w 179"/>
                <a:gd name="T23" fmla="*/ 60 h 107"/>
                <a:gd name="T24" fmla="*/ 132 w 179"/>
                <a:gd name="T25" fmla="*/ 59 h 107"/>
                <a:gd name="T26" fmla="*/ 139 w 179"/>
                <a:gd name="T27" fmla="*/ 56 h 107"/>
                <a:gd name="T28" fmla="*/ 146 w 179"/>
                <a:gd name="T29" fmla="*/ 52 h 107"/>
                <a:gd name="T30" fmla="*/ 152 w 179"/>
                <a:gd name="T31" fmla="*/ 49 h 107"/>
                <a:gd name="T32" fmla="*/ 159 w 179"/>
                <a:gd name="T33" fmla="*/ 46 h 107"/>
                <a:gd name="T34" fmla="*/ 168 w 179"/>
                <a:gd name="T35" fmla="*/ 50 h 107"/>
                <a:gd name="T36" fmla="*/ 176 w 179"/>
                <a:gd name="T37" fmla="*/ 54 h 107"/>
                <a:gd name="T38" fmla="*/ 177 w 179"/>
                <a:gd name="T39" fmla="*/ 62 h 107"/>
                <a:gd name="T40" fmla="*/ 178 w 179"/>
                <a:gd name="T41" fmla="*/ 69 h 107"/>
                <a:gd name="T42" fmla="*/ 174 w 179"/>
                <a:gd name="T43" fmla="*/ 77 h 107"/>
                <a:gd name="T44" fmla="*/ 167 w 179"/>
                <a:gd name="T45" fmla="*/ 86 h 107"/>
                <a:gd name="T46" fmla="*/ 158 w 179"/>
                <a:gd name="T47" fmla="*/ 92 h 107"/>
                <a:gd name="T48" fmla="*/ 149 w 179"/>
                <a:gd name="T49" fmla="*/ 98 h 107"/>
                <a:gd name="T50" fmla="*/ 137 w 179"/>
                <a:gd name="T51" fmla="*/ 103 h 107"/>
                <a:gd name="T52" fmla="*/ 124 w 179"/>
                <a:gd name="T53" fmla="*/ 105 h 107"/>
                <a:gd name="T54" fmla="*/ 110 w 179"/>
                <a:gd name="T55" fmla="*/ 105 h 107"/>
                <a:gd name="T56" fmla="*/ 97 w 179"/>
                <a:gd name="T57" fmla="*/ 105 h 107"/>
                <a:gd name="T58" fmla="*/ 86 w 179"/>
                <a:gd name="T59" fmla="*/ 103 h 107"/>
                <a:gd name="T60" fmla="*/ 75 w 179"/>
                <a:gd name="T61" fmla="*/ 101 h 107"/>
                <a:gd name="T62" fmla="*/ 68 w 179"/>
                <a:gd name="T63" fmla="*/ 99 h 107"/>
                <a:gd name="T64" fmla="*/ 65 w 179"/>
                <a:gd name="T65" fmla="*/ 98 h 107"/>
                <a:gd name="T66" fmla="*/ 62 w 179"/>
                <a:gd name="T67" fmla="*/ 97 h 107"/>
                <a:gd name="T68" fmla="*/ 58 w 179"/>
                <a:gd name="T69" fmla="*/ 96 h 107"/>
                <a:gd name="T70" fmla="*/ 52 w 179"/>
                <a:gd name="T71" fmla="*/ 92 h 107"/>
                <a:gd name="T72" fmla="*/ 46 w 179"/>
                <a:gd name="T73" fmla="*/ 89 h 107"/>
                <a:gd name="T74" fmla="*/ 38 w 179"/>
                <a:gd name="T75" fmla="*/ 85 h 107"/>
                <a:gd name="T76" fmla="*/ 30 w 179"/>
                <a:gd name="T77" fmla="*/ 77 h 107"/>
                <a:gd name="T78" fmla="*/ 21 w 179"/>
                <a:gd name="T79" fmla="*/ 69 h 107"/>
                <a:gd name="T80" fmla="*/ 14 w 179"/>
                <a:gd name="T81" fmla="*/ 60 h 107"/>
                <a:gd name="T82" fmla="*/ 4 w 179"/>
                <a:gd name="T83" fmla="*/ 39 h 107"/>
                <a:gd name="T84" fmla="*/ 0 w 179"/>
                <a:gd name="T85" fmla="*/ 24 h 107"/>
                <a:gd name="T86" fmla="*/ 2 w 179"/>
                <a:gd name="T87" fmla="*/ 13 h 107"/>
                <a:gd name="T88" fmla="*/ 8 w 179"/>
                <a:gd name="T89" fmla="*/ 6 h 107"/>
                <a:gd name="T90" fmla="*/ 15 w 179"/>
                <a:gd name="T91" fmla="*/ 2 h 107"/>
                <a:gd name="T92" fmla="*/ 23 w 179"/>
                <a:gd name="T93" fmla="*/ 2 h 107"/>
                <a:gd name="T94" fmla="*/ 28 w 179"/>
                <a:gd name="T95" fmla="*/ 0 h 107"/>
                <a:gd name="T96" fmla="*/ 30 w 179"/>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107"/>
                <a:gd name="T149" fmla="*/ 179 w 179"/>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107">
                  <a:moveTo>
                    <a:pt x="30" y="0"/>
                  </a:moveTo>
                  <a:lnTo>
                    <a:pt x="30" y="0"/>
                  </a:lnTo>
                  <a:lnTo>
                    <a:pt x="33" y="4"/>
                  </a:lnTo>
                  <a:lnTo>
                    <a:pt x="35" y="7"/>
                  </a:lnTo>
                  <a:lnTo>
                    <a:pt x="37" y="9"/>
                  </a:lnTo>
                  <a:lnTo>
                    <a:pt x="38" y="13"/>
                  </a:lnTo>
                  <a:lnTo>
                    <a:pt x="40" y="17"/>
                  </a:lnTo>
                  <a:lnTo>
                    <a:pt x="43" y="20"/>
                  </a:lnTo>
                  <a:lnTo>
                    <a:pt x="44" y="25"/>
                  </a:lnTo>
                  <a:lnTo>
                    <a:pt x="47" y="29"/>
                  </a:lnTo>
                  <a:lnTo>
                    <a:pt x="51" y="32"/>
                  </a:lnTo>
                  <a:lnTo>
                    <a:pt x="53" y="37"/>
                  </a:lnTo>
                  <a:lnTo>
                    <a:pt x="57" y="39"/>
                  </a:lnTo>
                  <a:lnTo>
                    <a:pt x="62" y="43"/>
                  </a:lnTo>
                  <a:lnTo>
                    <a:pt x="66" y="47"/>
                  </a:lnTo>
                  <a:lnTo>
                    <a:pt x="72" y="49"/>
                  </a:lnTo>
                  <a:lnTo>
                    <a:pt x="77" y="53"/>
                  </a:lnTo>
                  <a:lnTo>
                    <a:pt x="85" y="56"/>
                  </a:lnTo>
                  <a:lnTo>
                    <a:pt x="93" y="57"/>
                  </a:lnTo>
                  <a:lnTo>
                    <a:pt x="101" y="59"/>
                  </a:lnTo>
                  <a:lnTo>
                    <a:pt x="106" y="59"/>
                  </a:lnTo>
                  <a:lnTo>
                    <a:pt x="112" y="61"/>
                  </a:lnTo>
                  <a:lnTo>
                    <a:pt x="117" y="60"/>
                  </a:lnTo>
                  <a:lnTo>
                    <a:pt x="123" y="60"/>
                  </a:lnTo>
                  <a:lnTo>
                    <a:pt x="127" y="59"/>
                  </a:lnTo>
                  <a:lnTo>
                    <a:pt x="132" y="59"/>
                  </a:lnTo>
                  <a:lnTo>
                    <a:pt x="135" y="57"/>
                  </a:lnTo>
                  <a:lnTo>
                    <a:pt x="139" y="56"/>
                  </a:lnTo>
                  <a:lnTo>
                    <a:pt x="143" y="54"/>
                  </a:lnTo>
                  <a:lnTo>
                    <a:pt x="146" y="52"/>
                  </a:lnTo>
                  <a:lnTo>
                    <a:pt x="150" y="51"/>
                  </a:lnTo>
                  <a:lnTo>
                    <a:pt x="152" y="49"/>
                  </a:lnTo>
                  <a:lnTo>
                    <a:pt x="156" y="47"/>
                  </a:lnTo>
                  <a:lnTo>
                    <a:pt x="159" y="46"/>
                  </a:lnTo>
                  <a:lnTo>
                    <a:pt x="165" y="47"/>
                  </a:lnTo>
                  <a:lnTo>
                    <a:pt x="168" y="50"/>
                  </a:lnTo>
                  <a:lnTo>
                    <a:pt x="172" y="52"/>
                  </a:lnTo>
                  <a:lnTo>
                    <a:pt x="176" y="54"/>
                  </a:lnTo>
                  <a:lnTo>
                    <a:pt x="177" y="57"/>
                  </a:lnTo>
                  <a:lnTo>
                    <a:pt x="177" y="62"/>
                  </a:lnTo>
                  <a:lnTo>
                    <a:pt x="177" y="66"/>
                  </a:lnTo>
                  <a:lnTo>
                    <a:pt x="178" y="69"/>
                  </a:lnTo>
                  <a:lnTo>
                    <a:pt x="176" y="74"/>
                  </a:lnTo>
                  <a:lnTo>
                    <a:pt x="174" y="77"/>
                  </a:lnTo>
                  <a:lnTo>
                    <a:pt x="171" y="82"/>
                  </a:lnTo>
                  <a:lnTo>
                    <a:pt x="167" y="86"/>
                  </a:lnTo>
                  <a:lnTo>
                    <a:pt x="165" y="90"/>
                  </a:lnTo>
                  <a:lnTo>
                    <a:pt x="158" y="92"/>
                  </a:lnTo>
                  <a:lnTo>
                    <a:pt x="154" y="96"/>
                  </a:lnTo>
                  <a:lnTo>
                    <a:pt x="149" y="98"/>
                  </a:lnTo>
                  <a:lnTo>
                    <a:pt x="143" y="101"/>
                  </a:lnTo>
                  <a:lnTo>
                    <a:pt x="137" y="103"/>
                  </a:lnTo>
                  <a:lnTo>
                    <a:pt x="130" y="105"/>
                  </a:lnTo>
                  <a:lnTo>
                    <a:pt x="124" y="105"/>
                  </a:lnTo>
                  <a:lnTo>
                    <a:pt x="118" y="106"/>
                  </a:lnTo>
                  <a:lnTo>
                    <a:pt x="110" y="105"/>
                  </a:lnTo>
                  <a:lnTo>
                    <a:pt x="104" y="106"/>
                  </a:lnTo>
                  <a:lnTo>
                    <a:pt x="97" y="105"/>
                  </a:lnTo>
                  <a:lnTo>
                    <a:pt x="90" y="103"/>
                  </a:lnTo>
                  <a:lnTo>
                    <a:pt x="86" y="103"/>
                  </a:lnTo>
                  <a:lnTo>
                    <a:pt x="80" y="102"/>
                  </a:lnTo>
                  <a:lnTo>
                    <a:pt x="75" y="101"/>
                  </a:lnTo>
                  <a:lnTo>
                    <a:pt x="71" y="101"/>
                  </a:lnTo>
                  <a:lnTo>
                    <a:pt x="68" y="99"/>
                  </a:lnTo>
                  <a:lnTo>
                    <a:pt x="66" y="99"/>
                  </a:lnTo>
                  <a:lnTo>
                    <a:pt x="65" y="98"/>
                  </a:lnTo>
                  <a:lnTo>
                    <a:pt x="64" y="98"/>
                  </a:lnTo>
                  <a:lnTo>
                    <a:pt x="62" y="97"/>
                  </a:lnTo>
                  <a:lnTo>
                    <a:pt x="60" y="96"/>
                  </a:lnTo>
                  <a:lnTo>
                    <a:pt x="58" y="96"/>
                  </a:lnTo>
                  <a:lnTo>
                    <a:pt x="56" y="94"/>
                  </a:lnTo>
                  <a:lnTo>
                    <a:pt x="52" y="92"/>
                  </a:lnTo>
                  <a:lnTo>
                    <a:pt x="50" y="92"/>
                  </a:lnTo>
                  <a:lnTo>
                    <a:pt x="46" y="89"/>
                  </a:lnTo>
                  <a:lnTo>
                    <a:pt x="42" y="86"/>
                  </a:lnTo>
                  <a:lnTo>
                    <a:pt x="38" y="85"/>
                  </a:lnTo>
                  <a:lnTo>
                    <a:pt x="34" y="80"/>
                  </a:lnTo>
                  <a:lnTo>
                    <a:pt x="30" y="77"/>
                  </a:lnTo>
                  <a:lnTo>
                    <a:pt x="25" y="73"/>
                  </a:lnTo>
                  <a:lnTo>
                    <a:pt x="21" y="69"/>
                  </a:lnTo>
                  <a:lnTo>
                    <a:pt x="17" y="66"/>
                  </a:lnTo>
                  <a:lnTo>
                    <a:pt x="14" y="60"/>
                  </a:lnTo>
                  <a:lnTo>
                    <a:pt x="8" y="49"/>
                  </a:lnTo>
                  <a:lnTo>
                    <a:pt x="4" y="39"/>
                  </a:lnTo>
                  <a:lnTo>
                    <a:pt x="2" y="31"/>
                  </a:lnTo>
                  <a:lnTo>
                    <a:pt x="0" y="24"/>
                  </a:lnTo>
                  <a:lnTo>
                    <a:pt x="1" y="18"/>
                  </a:lnTo>
                  <a:lnTo>
                    <a:pt x="2" y="13"/>
                  </a:lnTo>
                  <a:lnTo>
                    <a:pt x="4" y="9"/>
                  </a:lnTo>
                  <a:lnTo>
                    <a:pt x="8" y="6"/>
                  </a:lnTo>
                  <a:lnTo>
                    <a:pt x="11" y="3"/>
                  </a:lnTo>
                  <a:lnTo>
                    <a:pt x="15" y="2"/>
                  </a:lnTo>
                  <a:lnTo>
                    <a:pt x="18" y="2"/>
                  </a:lnTo>
                  <a:lnTo>
                    <a:pt x="23" y="2"/>
                  </a:lnTo>
                  <a:lnTo>
                    <a:pt x="25" y="0"/>
                  </a:lnTo>
                  <a:lnTo>
                    <a:pt x="28" y="0"/>
                  </a:lnTo>
                  <a:lnTo>
                    <a:pt x="29" y="0"/>
                  </a:lnTo>
                  <a:lnTo>
                    <a:pt x="3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07" name="Freeform 54"/>
            <p:cNvSpPr>
              <a:spLocks/>
            </p:cNvSpPr>
            <p:nvPr/>
          </p:nvSpPr>
          <p:spPr bwMode="auto">
            <a:xfrm>
              <a:off x="2783" y="2496"/>
              <a:ext cx="84" cy="130"/>
            </a:xfrm>
            <a:custGeom>
              <a:avLst/>
              <a:gdLst>
                <a:gd name="T0" fmla="*/ 63 w 84"/>
                <a:gd name="T1" fmla="*/ 67 h 130"/>
                <a:gd name="T2" fmla="*/ 43 w 84"/>
                <a:gd name="T3" fmla="*/ 129 h 130"/>
                <a:gd name="T4" fmla="*/ 37 w 84"/>
                <a:gd name="T5" fmla="*/ 127 h 130"/>
                <a:gd name="T6" fmla="*/ 30 w 84"/>
                <a:gd name="T7" fmla="*/ 124 h 130"/>
                <a:gd name="T8" fmla="*/ 26 w 84"/>
                <a:gd name="T9" fmla="*/ 120 h 130"/>
                <a:gd name="T10" fmla="*/ 22 w 84"/>
                <a:gd name="T11" fmla="*/ 117 h 130"/>
                <a:gd name="T12" fmla="*/ 16 w 84"/>
                <a:gd name="T13" fmla="*/ 113 h 130"/>
                <a:gd name="T14" fmla="*/ 13 w 84"/>
                <a:gd name="T15" fmla="*/ 108 h 130"/>
                <a:gd name="T16" fmla="*/ 9 w 84"/>
                <a:gd name="T17" fmla="*/ 102 h 130"/>
                <a:gd name="T18" fmla="*/ 7 w 84"/>
                <a:gd name="T19" fmla="*/ 97 h 130"/>
                <a:gd name="T20" fmla="*/ 4 w 84"/>
                <a:gd name="T21" fmla="*/ 93 h 130"/>
                <a:gd name="T22" fmla="*/ 2 w 84"/>
                <a:gd name="T23" fmla="*/ 86 h 130"/>
                <a:gd name="T24" fmla="*/ 1 w 84"/>
                <a:gd name="T25" fmla="*/ 79 h 130"/>
                <a:gd name="T26" fmla="*/ 1 w 84"/>
                <a:gd name="T27" fmla="*/ 74 h 130"/>
                <a:gd name="T28" fmla="*/ 0 w 84"/>
                <a:gd name="T29" fmla="*/ 67 h 130"/>
                <a:gd name="T30" fmla="*/ 1 w 84"/>
                <a:gd name="T31" fmla="*/ 61 h 130"/>
                <a:gd name="T32" fmla="*/ 2 w 84"/>
                <a:gd name="T33" fmla="*/ 54 h 130"/>
                <a:gd name="T34" fmla="*/ 3 w 84"/>
                <a:gd name="T35" fmla="*/ 46 h 130"/>
                <a:gd name="T36" fmla="*/ 6 w 84"/>
                <a:gd name="T37" fmla="*/ 41 h 130"/>
                <a:gd name="T38" fmla="*/ 9 w 84"/>
                <a:gd name="T39" fmla="*/ 36 h 130"/>
                <a:gd name="T40" fmla="*/ 13 w 84"/>
                <a:gd name="T41" fmla="*/ 29 h 130"/>
                <a:gd name="T42" fmla="*/ 16 w 84"/>
                <a:gd name="T43" fmla="*/ 24 h 130"/>
                <a:gd name="T44" fmla="*/ 21 w 84"/>
                <a:gd name="T45" fmla="*/ 19 h 130"/>
                <a:gd name="T46" fmla="*/ 25 w 84"/>
                <a:gd name="T47" fmla="*/ 15 h 130"/>
                <a:gd name="T48" fmla="*/ 30 w 84"/>
                <a:gd name="T49" fmla="*/ 11 h 130"/>
                <a:gd name="T50" fmla="*/ 35 w 84"/>
                <a:gd name="T51" fmla="*/ 9 h 130"/>
                <a:gd name="T52" fmla="*/ 41 w 84"/>
                <a:gd name="T53" fmla="*/ 6 h 130"/>
                <a:gd name="T54" fmla="*/ 47 w 84"/>
                <a:gd name="T55" fmla="*/ 4 h 130"/>
                <a:gd name="T56" fmla="*/ 52 w 84"/>
                <a:gd name="T57" fmla="*/ 2 h 130"/>
                <a:gd name="T58" fmla="*/ 59 w 84"/>
                <a:gd name="T59" fmla="*/ 1 h 130"/>
                <a:gd name="T60" fmla="*/ 65 w 84"/>
                <a:gd name="T61" fmla="*/ 0 h 130"/>
                <a:gd name="T62" fmla="*/ 70 w 84"/>
                <a:gd name="T63" fmla="*/ 1 h 130"/>
                <a:gd name="T64" fmla="*/ 77 w 84"/>
                <a:gd name="T65" fmla="*/ 1 h 130"/>
                <a:gd name="T66" fmla="*/ 83 w 84"/>
                <a:gd name="T67" fmla="*/ 4 h 130"/>
                <a:gd name="T68" fmla="*/ 63 w 84"/>
                <a:gd name="T69" fmla="*/ 67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30"/>
                <a:gd name="T107" fmla="*/ 84 w 84"/>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30">
                  <a:moveTo>
                    <a:pt x="63" y="67"/>
                  </a:moveTo>
                  <a:lnTo>
                    <a:pt x="43" y="129"/>
                  </a:lnTo>
                  <a:lnTo>
                    <a:pt x="37" y="127"/>
                  </a:lnTo>
                  <a:lnTo>
                    <a:pt x="30" y="124"/>
                  </a:lnTo>
                  <a:lnTo>
                    <a:pt x="26" y="120"/>
                  </a:lnTo>
                  <a:lnTo>
                    <a:pt x="22" y="117"/>
                  </a:lnTo>
                  <a:lnTo>
                    <a:pt x="16" y="113"/>
                  </a:lnTo>
                  <a:lnTo>
                    <a:pt x="13" y="108"/>
                  </a:lnTo>
                  <a:lnTo>
                    <a:pt x="9" y="102"/>
                  </a:lnTo>
                  <a:lnTo>
                    <a:pt x="7" y="97"/>
                  </a:lnTo>
                  <a:lnTo>
                    <a:pt x="4" y="93"/>
                  </a:lnTo>
                  <a:lnTo>
                    <a:pt x="2" y="86"/>
                  </a:lnTo>
                  <a:lnTo>
                    <a:pt x="1" y="79"/>
                  </a:lnTo>
                  <a:lnTo>
                    <a:pt x="1" y="74"/>
                  </a:lnTo>
                  <a:lnTo>
                    <a:pt x="0" y="67"/>
                  </a:lnTo>
                  <a:lnTo>
                    <a:pt x="1" y="61"/>
                  </a:lnTo>
                  <a:lnTo>
                    <a:pt x="2" y="54"/>
                  </a:lnTo>
                  <a:lnTo>
                    <a:pt x="3" y="46"/>
                  </a:lnTo>
                  <a:lnTo>
                    <a:pt x="6" y="41"/>
                  </a:lnTo>
                  <a:lnTo>
                    <a:pt x="9" y="36"/>
                  </a:lnTo>
                  <a:lnTo>
                    <a:pt x="13" y="29"/>
                  </a:lnTo>
                  <a:lnTo>
                    <a:pt x="16" y="24"/>
                  </a:lnTo>
                  <a:lnTo>
                    <a:pt x="21" y="19"/>
                  </a:lnTo>
                  <a:lnTo>
                    <a:pt x="25" y="15"/>
                  </a:lnTo>
                  <a:lnTo>
                    <a:pt x="30" y="11"/>
                  </a:lnTo>
                  <a:lnTo>
                    <a:pt x="35" y="9"/>
                  </a:lnTo>
                  <a:lnTo>
                    <a:pt x="41" y="6"/>
                  </a:lnTo>
                  <a:lnTo>
                    <a:pt x="47" y="4"/>
                  </a:lnTo>
                  <a:lnTo>
                    <a:pt x="52" y="2"/>
                  </a:lnTo>
                  <a:lnTo>
                    <a:pt x="59" y="1"/>
                  </a:lnTo>
                  <a:lnTo>
                    <a:pt x="65" y="0"/>
                  </a:lnTo>
                  <a:lnTo>
                    <a:pt x="70" y="1"/>
                  </a:lnTo>
                  <a:lnTo>
                    <a:pt x="77" y="1"/>
                  </a:lnTo>
                  <a:lnTo>
                    <a:pt x="83" y="4"/>
                  </a:lnTo>
                  <a:lnTo>
                    <a:pt x="63" y="67"/>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23608" name="Freeform 55"/>
            <p:cNvSpPr>
              <a:spLocks/>
            </p:cNvSpPr>
            <p:nvPr/>
          </p:nvSpPr>
          <p:spPr bwMode="auto">
            <a:xfrm>
              <a:off x="2782" y="2499"/>
              <a:ext cx="95" cy="139"/>
            </a:xfrm>
            <a:custGeom>
              <a:avLst/>
              <a:gdLst>
                <a:gd name="T0" fmla="*/ 72 w 95"/>
                <a:gd name="T1" fmla="*/ 71 h 139"/>
                <a:gd name="T2" fmla="*/ 50 w 95"/>
                <a:gd name="T3" fmla="*/ 138 h 139"/>
                <a:gd name="T4" fmla="*/ 43 w 95"/>
                <a:gd name="T5" fmla="*/ 135 h 139"/>
                <a:gd name="T6" fmla="*/ 36 w 95"/>
                <a:gd name="T7" fmla="*/ 133 h 139"/>
                <a:gd name="T8" fmla="*/ 30 w 95"/>
                <a:gd name="T9" fmla="*/ 128 h 139"/>
                <a:gd name="T10" fmla="*/ 25 w 95"/>
                <a:gd name="T11" fmla="*/ 125 h 139"/>
                <a:gd name="T12" fmla="*/ 19 w 95"/>
                <a:gd name="T13" fmla="*/ 120 h 139"/>
                <a:gd name="T14" fmla="*/ 15 w 95"/>
                <a:gd name="T15" fmla="*/ 115 h 139"/>
                <a:gd name="T16" fmla="*/ 11 w 95"/>
                <a:gd name="T17" fmla="*/ 109 h 139"/>
                <a:gd name="T18" fmla="*/ 8 w 95"/>
                <a:gd name="T19" fmla="*/ 102 h 139"/>
                <a:gd name="T20" fmla="*/ 4 w 95"/>
                <a:gd name="T21" fmla="*/ 97 h 139"/>
                <a:gd name="T22" fmla="*/ 2 w 95"/>
                <a:gd name="T23" fmla="*/ 91 h 139"/>
                <a:gd name="T24" fmla="*/ 1 w 95"/>
                <a:gd name="T25" fmla="*/ 84 h 139"/>
                <a:gd name="T26" fmla="*/ 0 w 95"/>
                <a:gd name="T27" fmla="*/ 77 h 139"/>
                <a:gd name="T28" fmla="*/ 1 w 95"/>
                <a:gd name="T29" fmla="*/ 70 h 139"/>
                <a:gd name="T30" fmla="*/ 0 w 95"/>
                <a:gd name="T31" fmla="*/ 64 h 139"/>
                <a:gd name="T32" fmla="*/ 1 w 95"/>
                <a:gd name="T33" fmla="*/ 57 h 139"/>
                <a:gd name="T34" fmla="*/ 3 w 95"/>
                <a:gd name="T35" fmla="*/ 48 h 139"/>
                <a:gd name="T36" fmla="*/ 6 w 95"/>
                <a:gd name="T37" fmla="*/ 43 h 139"/>
                <a:gd name="T38" fmla="*/ 9 w 95"/>
                <a:gd name="T39" fmla="*/ 36 h 139"/>
                <a:gd name="T40" fmla="*/ 13 w 95"/>
                <a:gd name="T41" fmla="*/ 30 h 139"/>
                <a:gd name="T42" fmla="*/ 18 w 95"/>
                <a:gd name="T43" fmla="*/ 24 h 139"/>
                <a:gd name="T44" fmla="*/ 22 w 95"/>
                <a:gd name="T45" fmla="*/ 20 h 139"/>
                <a:gd name="T46" fmla="*/ 27 w 95"/>
                <a:gd name="T47" fmla="*/ 14 h 139"/>
                <a:gd name="T48" fmla="*/ 32 w 95"/>
                <a:gd name="T49" fmla="*/ 11 h 139"/>
                <a:gd name="T50" fmla="*/ 39 w 95"/>
                <a:gd name="T51" fmla="*/ 7 h 139"/>
                <a:gd name="T52" fmla="*/ 46 w 95"/>
                <a:gd name="T53" fmla="*/ 6 h 139"/>
                <a:gd name="T54" fmla="*/ 52 w 95"/>
                <a:gd name="T55" fmla="*/ 3 h 139"/>
                <a:gd name="T56" fmla="*/ 58 w 95"/>
                <a:gd name="T57" fmla="*/ 2 h 139"/>
                <a:gd name="T58" fmla="*/ 66 w 95"/>
                <a:gd name="T59" fmla="*/ 0 h 139"/>
                <a:gd name="T60" fmla="*/ 72 w 95"/>
                <a:gd name="T61" fmla="*/ 0 h 139"/>
                <a:gd name="T62" fmla="*/ 79 w 95"/>
                <a:gd name="T63" fmla="*/ 1 h 139"/>
                <a:gd name="T64" fmla="*/ 87 w 95"/>
                <a:gd name="T65" fmla="*/ 1 h 139"/>
                <a:gd name="T66" fmla="*/ 94 w 95"/>
                <a:gd name="T67" fmla="*/ 4 h 139"/>
                <a:gd name="T68" fmla="*/ 72 w 95"/>
                <a:gd name="T69" fmla="*/ 7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139"/>
                <a:gd name="T107" fmla="*/ 95 w 95"/>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139">
                  <a:moveTo>
                    <a:pt x="72" y="71"/>
                  </a:moveTo>
                  <a:lnTo>
                    <a:pt x="50" y="138"/>
                  </a:lnTo>
                  <a:lnTo>
                    <a:pt x="43" y="135"/>
                  </a:lnTo>
                  <a:lnTo>
                    <a:pt x="36" y="133"/>
                  </a:lnTo>
                  <a:lnTo>
                    <a:pt x="30" y="128"/>
                  </a:lnTo>
                  <a:lnTo>
                    <a:pt x="25" y="125"/>
                  </a:lnTo>
                  <a:lnTo>
                    <a:pt x="19" y="120"/>
                  </a:lnTo>
                  <a:lnTo>
                    <a:pt x="15" y="115"/>
                  </a:lnTo>
                  <a:lnTo>
                    <a:pt x="11" y="109"/>
                  </a:lnTo>
                  <a:lnTo>
                    <a:pt x="8" y="102"/>
                  </a:lnTo>
                  <a:lnTo>
                    <a:pt x="4" y="97"/>
                  </a:lnTo>
                  <a:lnTo>
                    <a:pt x="2" y="91"/>
                  </a:lnTo>
                  <a:lnTo>
                    <a:pt x="1" y="84"/>
                  </a:lnTo>
                  <a:lnTo>
                    <a:pt x="0" y="77"/>
                  </a:lnTo>
                  <a:lnTo>
                    <a:pt x="1" y="70"/>
                  </a:lnTo>
                  <a:lnTo>
                    <a:pt x="0" y="64"/>
                  </a:lnTo>
                  <a:lnTo>
                    <a:pt x="1" y="57"/>
                  </a:lnTo>
                  <a:lnTo>
                    <a:pt x="3" y="48"/>
                  </a:lnTo>
                  <a:lnTo>
                    <a:pt x="6" y="43"/>
                  </a:lnTo>
                  <a:lnTo>
                    <a:pt x="9" y="36"/>
                  </a:lnTo>
                  <a:lnTo>
                    <a:pt x="13" y="30"/>
                  </a:lnTo>
                  <a:lnTo>
                    <a:pt x="18" y="24"/>
                  </a:lnTo>
                  <a:lnTo>
                    <a:pt x="22" y="20"/>
                  </a:lnTo>
                  <a:lnTo>
                    <a:pt x="27" y="14"/>
                  </a:lnTo>
                  <a:lnTo>
                    <a:pt x="32" y="11"/>
                  </a:lnTo>
                  <a:lnTo>
                    <a:pt x="39" y="7"/>
                  </a:lnTo>
                  <a:lnTo>
                    <a:pt x="46" y="6"/>
                  </a:lnTo>
                  <a:lnTo>
                    <a:pt x="52" y="3"/>
                  </a:lnTo>
                  <a:lnTo>
                    <a:pt x="58" y="2"/>
                  </a:lnTo>
                  <a:lnTo>
                    <a:pt x="66" y="0"/>
                  </a:lnTo>
                  <a:lnTo>
                    <a:pt x="72" y="0"/>
                  </a:lnTo>
                  <a:lnTo>
                    <a:pt x="79" y="1"/>
                  </a:lnTo>
                  <a:lnTo>
                    <a:pt x="87" y="1"/>
                  </a:lnTo>
                  <a:lnTo>
                    <a:pt x="94" y="4"/>
                  </a:lnTo>
                  <a:lnTo>
                    <a:pt x="72" y="7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09" name="Freeform 56"/>
            <p:cNvSpPr>
              <a:spLocks/>
            </p:cNvSpPr>
            <p:nvPr/>
          </p:nvSpPr>
          <p:spPr bwMode="auto">
            <a:xfrm>
              <a:off x="2732" y="2599"/>
              <a:ext cx="196" cy="120"/>
            </a:xfrm>
            <a:custGeom>
              <a:avLst/>
              <a:gdLst>
                <a:gd name="T0" fmla="*/ 9 w 196"/>
                <a:gd name="T1" fmla="*/ 0 h 120"/>
                <a:gd name="T2" fmla="*/ 4 w 196"/>
                <a:gd name="T3" fmla="*/ 8 h 120"/>
                <a:gd name="T4" fmla="*/ 0 w 196"/>
                <a:gd name="T5" fmla="*/ 20 h 120"/>
                <a:gd name="T6" fmla="*/ 0 w 196"/>
                <a:gd name="T7" fmla="*/ 33 h 120"/>
                <a:gd name="T8" fmla="*/ 3 w 196"/>
                <a:gd name="T9" fmla="*/ 45 h 120"/>
                <a:gd name="T10" fmla="*/ 7 w 196"/>
                <a:gd name="T11" fmla="*/ 55 h 120"/>
                <a:gd name="T12" fmla="*/ 11 w 196"/>
                <a:gd name="T13" fmla="*/ 64 h 120"/>
                <a:gd name="T14" fmla="*/ 15 w 196"/>
                <a:gd name="T15" fmla="*/ 71 h 120"/>
                <a:gd name="T16" fmla="*/ 21 w 196"/>
                <a:gd name="T17" fmla="*/ 78 h 120"/>
                <a:gd name="T18" fmla="*/ 26 w 196"/>
                <a:gd name="T19" fmla="*/ 83 h 120"/>
                <a:gd name="T20" fmla="*/ 31 w 196"/>
                <a:gd name="T21" fmla="*/ 88 h 120"/>
                <a:gd name="T22" fmla="*/ 38 w 196"/>
                <a:gd name="T23" fmla="*/ 92 h 120"/>
                <a:gd name="T24" fmla="*/ 46 w 196"/>
                <a:gd name="T25" fmla="*/ 98 h 120"/>
                <a:gd name="T26" fmla="*/ 52 w 196"/>
                <a:gd name="T27" fmla="*/ 101 h 120"/>
                <a:gd name="T28" fmla="*/ 59 w 196"/>
                <a:gd name="T29" fmla="*/ 105 h 120"/>
                <a:gd name="T30" fmla="*/ 66 w 196"/>
                <a:gd name="T31" fmla="*/ 108 h 120"/>
                <a:gd name="T32" fmla="*/ 74 w 196"/>
                <a:gd name="T33" fmla="*/ 110 h 120"/>
                <a:gd name="T34" fmla="*/ 81 w 196"/>
                <a:gd name="T35" fmla="*/ 113 h 120"/>
                <a:gd name="T36" fmla="*/ 88 w 196"/>
                <a:gd name="T37" fmla="*/ 116 h 120"/>
                <a:gd name="T38" fmla="*/ 95 w 196"/>
                <a:gd name="T39" fmla="*/ 116 h 120"/>
                <a:gd name="T40" fmla="*/ 105 w 196"/>
                <a:gd name="T41" fmla="*/ 117 h 120"/>
                <a:gd name="T42" fmla="*/ 116 w 196"/>
                <a:gd name="T43" fmla="*/ 118 h 120"/>
                <a:gd name="T44" fmla="*/ 127 w 196"/>
                <a:gd name="T45" fmla="*/ 118 h 120"/>
                <a:gd name="T46" fmla="*/ 138 w 196"/>
                <a:gd name="T47" fmla="*/ 116 h 120"/>
                <a:gd name="T48" fmla="*/ 150 w 196"/>
                <a:gd name="T49" fmla="*/ 114 h 120"/>
                <a:gd name="T50" fmla="*/ 160 w 196"/>
                <a:gd name="T51" fmla="*/ 110 h 120"/>
                <a:gd name="T52" fmla="*/ 172 w 196"/>
                <a:gd name="T53" fmla="*/ 102 h 120"/>
                <a:gd name="T54" fmla="*/ 180 w 196"/>
                <a:gd name="T55" fmla="*/ 94 h 120"/>
                <a:gd name="T56" fmla="*/ 187 w 196"/>
                <a:gd name="T57" fmla="*/ 85 h 120"/>
                <a:gd name="T58" fmla="*/ 190 w 196"/>
                <a:gd name="T59" fmla="*/ 79 h 120"/>
                <a:gd name="T60" fmla="*/ 193 w 196"/>
                <a:gd name="T61" fmla="*/ 72 h 120"/>
                <a:gd name="T62" fmla="*/ 194 w 196"/>
                <a:gd name="T63" fmla="*/ 66 h 120"/>
                <a:gd name="T64" fmla="*/ 195 w 196"/>
                <a:gd name="T65" fmla="*/ 6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120"/>
                <a:gd name="T101" fmla="*/ 196 w 19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120">
                  <a:moveTo>
                    <a:pt x="9" y="0"/>
                  </a:moveTo>
                  <a:lnTo>
                    <a:pt x="9" y="0"/>
                  </a:lnTo>
                  <a:lnTo>
                    <a:pt x="5" y="3"/>
                  </a:lnTo>
                  <a:lnTo>
                    <a:pt x="4" y="8"/>
                  </a:lnTo>
                  <a:lnTo>
                    <a:pt x="2" y="13"/>
                  </a:lnTo>
                  <a:lnTo>
                    <a:pt x="0" y="20"/>
                  </a:lnTo>
                  <a:lnTo>
                    <a:pt x="0" y="27"/>
                  </a:lnTo>
                  <a:lnTo>
                    <a:pt x="0" y="33"/>
                  </a:lnTo>
                  <a:lnTo>
                    <a:pt x="0" y="39"/>
                  </a:lnTo>
                  <a:lnTo>
                    <a:pt x="3" y="45"/>
                  </a:lnTo>
                  <a:lnTo>
                    <a:pt x="4" y="49"/>
                  </a:lnTo>
                  <a:lnTo>
                    <a:pt x="7" y="55"/>
                  </a:lnTo>
                  <a:lnTo>
                    <a:pt x="8" y="59"/>
                  </a:lnTo>
                  <a:lnTo>
                    <a:pt x="11" y="64"/>
                  </a:lnTo>
                  <a:lnTo>
                    <a:pt x="13" y="67"/>
                  </a:lnTo>
                  <a:lnTo>
                    <a:pt x="15" y="71"/>
                  </a:lnTo>
                  <a:lnTo>
                    <a:pt x="18" y="74"/>
                  </a:lnTo>
                  <a:lnTo>
                    <a:pt x="21" y="78"/>
                  </a:lnTo>
                  <a:lnTo>
                    <a:pt x="22" y="80"/>
                  </a:lnTo>
                  <a:lnTo>
                    <a:pt x="26" y="83"/>
                  </a:lnTo>
                  <a:lnTo>
                    <a:pt x="27" y="85"/>
                  </a:lnTo>
                  <a:lnTo>
                    <a:pt x="31" y="88"/>
                  </a:lnTo>
                  <a:lnTo>
                    <a:pt x="35" y="92"/>
                  </a:lnTo>
                  <a:lnTo>
                    <a:pt x="38" y="92"/>
                  </a:lnTo>
                  <a:lnTo>
                    <a:pt x="42" y="94"/>
                  </a:lnTo>
                  <a:lnTo>
                    <a:pt x="46" y="98"/>
                  </a:lnTo>
                  <a:lnTo>
                    <a:pt x="48" y="100"/>
                  </a:lnTo>
                  <a:lnTo>
                    <a:pt x="52" y="101"/>
                  </a:lnTo>
                  <a:lnTo>
                    <a:pt x="55" y="104"/>
                  </a:lnTo>
                  <a:lnTo>
                    <a:pt x="59" y="105"/>
                  </a:lnTo>
                  <a:lnTo>
                    <a:pt x="62" y="107"/>
                  </a:lnTo>
                  <a:lnTo>
                    <a:pt x="66" y="108"/>
                  </a:lnTo>
                  <a:lnTo>
                    <a:pt x="70" y="109"/>
                  </a:lnTo>
                  <a:lnTo>
                    <a:pt x="74" y="110"/>
                  </a:lnTo>
                  <a:lnTo>
                    <a:pt x="77" y="112"/>
                  </a:lnTo>
                  <a:lnTo>
                    <a:pt x="81" y="113"/>
                  </a:lnTo>
                  <a:lnTo>
                    <a:pt x="84" y="114"/>
                  </a:lnTo>
                  <a:lnTo>
                    <a:pt x="88" y="116"/>
                  </a:lnTo>
                  <a:lnTo>
                    <a:pt x="91" y="115"/>
                  </a:lnTo>
                  <a:lnTo>
                    <a:pt x="95" y="116"/>
                  </a:lnTo>
                  <a:lnTo>
                    <a:pt x="100" y="118"/>
                  </a:lnTo>
                  <a:lnTo>
                    <a:pt x="105" y="117"/>
                  </a:lnTo>
                  <a:lnTo>
                    <a:pt x="110" y="118"/>
                  </a:lnTo>
                  <a:lnTo>
                    <a:pt x="116" y="118"/>
                  </a:lnTo>
                  <a:lnTo>
                    <a:pt x="122" y="119"/>
                  </a:lnTo>
                  <a:lnTo>
                    <a:pt x="127" y="118"/>
                  </a:lnTo>
                  <a:lnTo>
                    <a:pt x="132" y="117"/>
                  </a:lnTo>
                  <a:lnTo>
                    <a:pt x="138" y="116"/>
                  </a:lnTo>
                  <a:lnTo>
                    <a:pt x="144" y="116"/>
                  </a:lnTo>
                  <a:lnTo>
                    <a:pt x="150" y="114"/>
                  </a:lnTo>
                  <a:lnTo>
                    <a:pt x="155" y="112"/>
                  </a:lnTo>
                  <a:lnTo>
                    <a:pt x="160" y="110"/>
                  </a:lnTo>
                  <a:lnTo>
                    <a:pt x="166" y="106"/>
                  </a:lnTo>
                  <a:lnTo>
                    <a:pt x="172" y="102"/>
                  </a:lnTo>
                  <a:lnTo>
                    <a:pt x="176" y="98"/>
                  </a:lnTo>
                  <a:lnTo>
                    <a:pt x="180" y="94"/>
                  </a:lnTo>
                  <a:lnTo>
                    <a:pt x="183" y="90"/>
                  </a:lnTo>
                  <a:lnTo>
                    <a:pt x="187" y="85"/>
                  </a:lnTo>
                  <a:lnTo>
                    <a:pt x="189" y="82"/>
                  </a:lnTo>
                  <a:lnTo>
                    <a:pt x="190" y="79"/>
                  </a:lnTo>
                  <a:lnTo>
                    <a:pt x="192" y="75"/>
                  </a:lnTo>
                  <a:lnTo>
                    <a:pt x="193" y="72"/>
                  </a:lnTo>
                  <a:lnTo>
                    <a:pt x="194" y="69"/>
                  </a:lnTo>
                  <a:lnTo>
                    <a:pt x="194" y="66"/>
                  </a:lnTo>
                  <a:lnTo>
                    <a:pt x="195" y="63"/>
                  </a:lnTo>
                  <a:lnTo>
                    <a:pt x="195" y="6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10" name="Freeform 57"/>
            <p:cNvSpPr>
              <a:spLocks/>
            </p:cNvSpPr>
            <p:nvPr/>
          </p:nvSpPr>
          <p:spPr bwMode="auto">
            <a:xfrm>
              <a:off x="2769" y="2723"/>
              <a:ext cx="8" cy="14"/>
            </a:xfrm>
            <a:custGeom>
              <a:avLst/>
              <a:gdLst>
                <a:gd name="T0" fmla="*/ 7 w 8"/>
                <a:gd name="T1" fmla="*/ 1 h 14"/>
                <a:gd name="T2" fmla="*/ 4 w 8"/>
                <a:gd name="T3" fmla="*/ 0 h 14"/>
                <a:gd name="T4" fmla="*/ 0 w 8"/>
                <a:gd name="T5" fmla="*/ 11 h 14"/>
                <a:gd name="T6" fmla="*/ 3 w 8"/>
                <a:gd name="T7" fmla="*/ 13 h 14"/>
                <a:gd name="T8" fmla="*/ 7 w 8"/>
                <a:gd name="T9" fmla="*/ 1 h 14"/>
                <a:gd name="T10" fmla="*/ 0 60000 65536"/>
                <a:gd name="T11" fmla="*/ 0 60000 65536"/>
                <a:gd name="T12" fmla="*/ 0 60000 65536"/>
                <a:gd name="T13" fmla="*/ 0 60000 65536"/>
                <a:gd name="T14" fmla="*/ 0 60000 65536"/>
                <a:gd name="T15" fmla="*/ 0 w 8"/>
                <a:gd name="T16" fmla="*/ 0 h 14"/>
                <a:gd name="T17" fmla="*/ 8 w 8"/>
                <a:gd name="T18" fmla="*/ 14 h 14"/>
              </a:gdLst>
              <a:ahLst/>
              <a:cxnLst>
                <a:cxn ang="T10">
                  <a:pos x="T0" y="T1"/>
                </a:cxn>
                <a:cxn ang="T11">
                  <a:pos x="T2" y="T3"/>
                </a:cxn>
                <a:cxn ang="T12">
                  <a:pos x="T4" y="T5"/>
                </a:cxn>
                <a:cxn ang="T13">
                  <a:pos x="T6" y="T7"/>
                </a:cxn>
                <a:cxn ang="T14">
                  <a:pos x="T8" y="T9"/>
                </a:cxn>
              </a:cxnLst>
              <a:rect l="T15" t="T16" r="T17" b="T18"/>
              <a:pathLst>
                <a:path w="8" h="14">
                  <a:moveTo>
                    <a:pt x="7" y="1"/>
                  </a:moveTo>
                  <a:lnTo>
                    <a:pt x="4" y="0"/>
                  </a:lnTo>
                  <a:lnTo>
                    <a:pt x="0" y="11"/>
                  </a:lnTo>
                  <a:lnTo>
                    <a:pt x="3" y="13"/>
                  </a:lnTo>
                  <a:lnTo>
                    <a:pt x="7"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611" name="Freeform 58"/>
            <p:cNvSpPr>
              <a:spLocks/>
            </p:cNvSpPr>
            <p:nvPr/>
          </p:nvSpPr>
          <p:spPr bwMode="auto">
            <a:xfrm>
              <a:off x="2769" y="2724"/>
              <a:ext cx="14" cy="24"/>
            </a:xfrm>
            <a:custGeom>
              <a:avLst/>
              <a:gdLst>
                <a:gd name="T0" fmla="*/ 7 w 14"/>
                <a:gd name="T1" fmla="*/ 0 h 24"/>
                <a:gd name="T2" fmla="*/ 13 w 14"/>
                <a:gd name="T3" fmla="*/ 1 h 24"/>
                <a:gd name="T4" fmla="*/ 6 w 14"/>
                <a:gd name="T5" fmla="*/ 23 h 24"/>
                <a:gd name="T6" fmla="*/ 0 w 14"/>
                <a:gd name="T7" fmla="*/ 21 h 24"/>
                <a:gd name="T8" fmla="*/ 7 w 14"/>
                <a:gd name="T9" fmla="*/ 0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7" y="0"/>
                  </a:moveTo>
                  <a:lnTo>
                    <a:pt x="13" y="1"/>
                  </a:lnTo>
                  <a:lnTo>
                    <a:pt x="6" y="23"/>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23612" name="Freeform 59"/>
            <p:cNvSpPr>
              <a:spLocks/>
            </p:cNvSpPr>
            <p:nvPr/>
          </p:nvSpPr>
          <p:spPr bwMode="auto">
            <a:xfrm>
              <a:off x="2807" y="2736"/>
              <a:ext cx="8" cy="13"/>
            </a:xfrm>
            <a:custGeom>
              <a:avLst/>
              <a:gdLst>
                <a:gd name="T0" fmla="*/ 7 w 8"/>
                <a:gd name="T1" fmla="*/ 1 h 13"/>
                <a:gd name="T2" fmla="*/ 4 w 8"/>
                <a:gd name="T3" fmla="*/ 0 h 13"/>
                <a:gd name="T4" fmla="*/ 0 w 8"/>
                <a:gd name="T5" fmla="*/ 11 h 13"/>
                <a:gd name="T6" fmla="*/ 3 w 8"/>
                <a:gd name="T7" fmla="*/ 12 h 13"/>
                <a:gd name="T8" fmla="*/ 7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7" y="1"/>
                  </a:moveTo>
                  <a:lnTo>
                    <a:pt x="4" y="0"/>
                  </a:lnTo>
                  <a:lnTo>
                    <a:pt x="0" y="11"/>
                  </a:lnTo>
                  <a:lnTo>
                    <a:pt x="3" y="12"/>
                  </a:lnTo>
                  <a:lnTo>
                    <a:pt x="7" y="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3613" name="Freeform 60"/>
            <p:cNvSpPr>
              <a:spLocks/>
            </p:cNvSpPr>
            <p:nvPr/>
          </p:nvSpPr>
          <p:spPr bwMode="auto">
            <a:xfrm>
              <a:off x="2807" y="2737"/>
              <a:ext cx="14" cy="23"/>
            </a:xfrm>
            <a:custGeom>
              <a:avLst/>
              <a:gdLst>
                <a:gd name="T0" fmla="*/ 7 w 14"/>
                <a:gd name="T1" fmla="*/ 0 h 23"/>
                <a:gd name="T2" fmla="*/ 13 w 14"/>
                <a:gd name="T3" fmla="*/ 2 h 23"/>
                <a:gd name="T4" fmla="*/ 6 w 14"/>
                <a:gd name="T5" fmla="*/ 22 h 23"/>
                <a:gd name="T6" fmla="*/ 0 w 14"/>
                <a:gd name="T7" fmla="*/ 21 h 23"/>
                <a:gd name="T8" fmla="*/ 7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7" y="0"/>
                  </a:moveTo>
                  <a:lnTo>
                    <a:pt x="13" y="2"/>
                  </a:lnTo>
                  <a:lnTo>
                    <a:pt x="6" y="22"/>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a:p>
          </p:txBody>
        </p:sp>
      </p:grpSp>
      <p:sp>
        <p:nvSpPr>
          <p:cNvPr id="23555" name="Rectangle 64"/>
          <p:cNvSpPr>
            <a:spLocks noChangeArrowheads="1"/>
          </p:cNvSpPr>
          <p:nvPr/>
        </p:nvSpPr>
        <p:spPr bwMode="auto">
          <a:xfrm>
            <a:off x="0" y="764704"/>
            <a:ext cx="9144000" cy="1628651"/>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smtClean="0">
                <a:solidFill>
                  <a:srgbClr val="FFFF00"/>
                </a:solidFill>
              </a:rPr>
              <a:t>Ailerons</a:t>
            </a:r>
          </a:p>
          <a:p>
            <a:pPr algn="ctr" defTabSz="762000" eaLnBrk="0" hangingPunct="0"/>
            <a:endParaRPr lang="en-GB" sz="2800" b="1" dirty="0" smtClean="0">
              <a:solidFill>
                <a:srgbClr val="FFFF00"/>
              </a:solidFill>
            </a:endParaRPr>
          </a:p>
          <a:p>
            <a:pPr algn="ctr" defTabSz="762000" eaLnBrk="0" hangingPunct="0"/>
            <a:r>
              <a:rPr lang="en-GB" sz="2800" b="1" dirty="0" smtClean="0">
                <a:solidFill>
                  <a:srgbClr val="FFFF00"/>
                </a:solidFill>
              </a:rPr>
              <a:t>Lateral control affecting roll</a:t>
            </a:r>
            <a:endParaRPr lang="en-GB"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77778E-6 -5.18519E-6 L 0.01562 -5.18519E-6 " pathEditMode="relative" ptsTypes="AA">
                                      <p:cBhvr>
                                        <p:cTn id="13" dur="1000" fill="hold"/>
                                        <p:tgtEl>
                                          <p:spTgt spid="2"/>
                                        </p:tgtEl>
                                        <p:attrNameLst>
                                          <p:attrName>ppt_x</p:attrName>
                                          <p:attrName>ppt_y</p:attrName>
                                        </p:attrNameLst>
                                      </p:cBhvr>
                                    </p:animMotion>
                                  </p:childTnLst>
                                </p:cTn>
                              </p:par>
                              <p:par>
                                <p:cTn id="14" presetID="8" presetClass="emph" presetSubtype="0" accel="50000" decel="50000" fill="hold" nodeType="withEffect">
                                  <p:stCondLst>
                                    <p:cond delay="0"/>
                                  </p:stCondLst>
                                  <p:childTnLst>
                                    <p:animRot by="1800000">
                                      <p:cBhvr>
                                        <p:cTn id="15" dur="1000" fill="hold"/>
                                        <p:tgtEl>
                                          <p:spTgt spid="2"/>
                                        </p:tgtEl>
                                        <p:attrNameLst>
                                          <p:attrName>r</p:attrName>
                                        </p:attrNameLst>
                                      </p:cBhvr>
                                    </p:animRot>
                                  </p:childTnLst>
                                </p:cTn>
                              </p:par>
                            </p:childTnLst>
                          </p:cTn>
                        </p:par>
                        <p:par>
                          <p:cTn id="16" fill="hold">
                            <p:stCondLst>
                              <p:cond delay="1000"/>
                            </p:stCondLst>
                            <p:childTnLst>
                              <p:par>
                                <p:cTn id="17" presetID="8" presetClass="emph" presetSubtype="0" accel="50000" decel="50000" fill="hold" nodeType="afterEffect">
                                  <p:stCondLst>
                                    <p:cond delay="0"/>
                                  </p:stCondLst>
                                  <p:childTnLst>
                                    <p:animRot by="-3600000">
                                      <p:cBhvr>
                                        <p:cTn id="18" dur="2000" fill="hold"/>
                                        <p:tgtEl>
                                          <p:spTgt spid="2"/>
                                        </p:tgtEl>
                                        <p:attrNameLst>
                                          <p:attrName>r</p:attrName>
                                        </p:attrNameLst>
                                      </p:cBhvr>
                                    </p:animRot>
                                  </p:childTnLst>
                                </p:cTn>
                              </p:par>
                            </p:childTnLst>
                          </p:cTn>
                        </p:par>
                        <p:par>
                          <p:cTn id="19" fill="hold">
                            <p:stCondLst>
                              <p:cond delay="3000"/>
                            </p:stCondLst>
                            <p:childTnLst>
                              <p:par>
                                <p:cTn id="20" presetID="35" presetClass="path" presetSubtype="0" accel="50000" decel="50000" fill="hold" nodeType="afterEffect">
                                  <p:stCondLst>
                                    <p:cond delay="0"/>
                                  </p:stCondLst>
                                  <p:childTnLst>
                                    <p:animMotion origin="layout" path="M 0.01562 7.40741E-7 L 0.00798 -0.00023 " pathEditMode="relative" rAng="0" ptsTypes="AA">
                                      <p:cBhvr>
                                        <p:cTn id="21" dur="2000" fill="hold"/>
                                        <p:tgtEl>
                                          <p:spTgt spid="2"/>
                                        </p:tgtEl>
                                        <p:attrNameLst>
                                          <p:attrName>ppt_x</p:attrName>
                                          <p:attrName>ppt_y</p:attrName>
                                        </p:attrNameLst>
                                      </p:cBhvr>
                                      <p:rCtr x="-4" y="0"/>
                                    </p:animMotion>
                                  </p:childTnLst>
                                </p:cTn>
                              </p:par>
                              <p:par>
                                <p:cTn id="22" presetID="8" presetClass="emph" presetSubtype="0" accel="50000" decel="50000" fill="hold" nodeType="withEffect">
                                  <p:stCondLst>
                                    <p:cond delay="0"/>
                                  </p:stCondLst>
                                  <p:childTnLst>
                                    <p:animRot by="1800000">
                                      <p:cBhvr>
                                        <p:cTn id="2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15888"/>
            <a:ext cx="9144000" cy="1628651"/>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smtClean="0">
                <a:solidFill>
                  <a:srgbClr val="FFFF00"/>
                </a:solidFill>
              </a:rPr>
              <a:t>Rudder</a:t>
            </a:r>
          </a:p>
          <a:p>
            <a:pPr algn="ctr" defTabSz="762000" eaLnBrk="0" hangingPunct="0"/>
            <a:endParaRPr lang="en-GB" sz="2800" b="1" dirty="0" smtClean="0">
              <a:solidFill>
                <a:srgbClr val="FFFF00"/>
              </a:solidFill>
            </a:endParaRPr>
          </a:p>
          <a:p>
            <a:pPr algn="ctr" defTabSz="762000" eaLnBrk="0" hangingPunct="0"/>
            <a:r>
              <a:rPr lang="en-GB" sz="2800" b="1" dirty="0" smtClean="0">
                <a:solidFill>
                  <a:srgbClr val="FFFF00"/>
                </a:solidFill>
              </a:rPr>
              <a:t>Directional control affecting yaw</a:t>
            </a:r>
            <a:endParaRPr lang="en-GB" sz="2800" b="1" dirty="0">
              <a:solidFill>
                <a:srgbClr val="FFFF00"/>
              </a:solidFill>
            </a:endParaRPr>
          </a:p>
        </p:txBody>
      </p:sp>
      <p:sp>
        <p:nvSpPr>
          <p:cNvPr id="90115" name="Line 3"/>
          <p:cNvSpPr>
            <a:spLocks noChangeShapeType="1"/>
          </p:cNvSpPr>
          <p:nvPr/>
        </p:nvSpPr>
        <p:spPr bwMode="auto">
          <a:xfrm>
            <a:off x="2152551" y="4177308"/>
            <a:ext cx="5859462" cy="0"/>
          </a:xfrm>
          <a:prstGeom prst="line">
            <a:avLst/>
          </a:prstGeom>
          <a:noFill/>
          <a:ln w="73025">
            <a:solidFill>
              <a:srgbClr val="FAFD00"/>
            </a:solidFill>
            <a:round/>
            <a:headEnd type="triangle" w="med" len="med"/>
            <a:tailEnd/>
          </a:ln>
        </p:spPr>
        <p:txBody>
          <a:bodyPr wrap="none" anchor="ctr"/>
          <a:lstStyle/>
          <a:p>
            <a:endParaRPr lang="en-GB"/>
          </a:p>
        </p:txBody>
      </p:sp>
      <p:sp>
        <p:nvSpPr>
          <p:cNvPr id="90116" name="Rectangle 4"/>
          <p:cNvSpPr>
            <a:spLocks noChangeArrowheads="1"/>
          </p:cNvSpPr>
          <p:nvPr/>
        </p:nvSpPr>
        <p:spPr bwMode="auto">
          <a:xfrm>
            <a:off x="1042888" y="3729633"/>
            <a:ext cx="1160575" cy="951543"/>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AFD00"/>
                </a:solidFill>
              </a:rPr>
              <a:t>Flight</a:t>
            </a:r>
          </a:p>
          <a:p>
            <a:pPr defTabSz="762000" eaLnBrk="0" hangingPunct="0"/>
            <a:r>
              <a:rPr lang="en-GB" sz="2800" b="1" dirty="0">
                <a:solidFill>
                  <a:srgbClr val="FAFD00"/>
                </a:solidFill>
              </a:rPr>
              <a:t>p</a:t>
            </a:r>
            <a:r>
              <a:rPr lang="en-GB" sz="2800" b="1" dirty="0" smtClean="0">
                <a:solidFill>
                  <a:srgbClr val="FAFD00"/>
                </a:solidFill>
              </a:rPr>
              <a:t>ath</a:t>
            </a:r>
            <a:endParaRPr lang="en-GB" sz="2800" b="1" dirty="0">
              <a:solidFill>
                <a:srgbClr val="FAFD00"/>
              </a:solidFill>
            </a:endParaRPr>
          </a:p>
        </p:txBody>
      </p:sp>
      <p:grpSp>
        <p:nvGrpSpPr>
          <p:cNvPr id="2" name="Group 5"/>
          <p:cNvGrpSpPr>
            <a:grpSpLocks/>
          </p:cNvGrpSpPr>
          <p:nvPr/>
        </p:nvGrpSpPr>
        <p:grpSpPr bwMode="auto">
          <a:xfrm>
            <a:off x="2555776" y="1700808"/>
            <a:ext cx="4687887" cy="4935537"/>
            <a:chOff x="1515" y="858"/>
            <a:chExt cx="2953" cy="3109"/>
          </a:xfrm>
        </p:grpSpPr>
        <p:grpSp>
          <p:nvGrpSpPr>
            <p:cNvPr id="3" name="Group 6"/>
            <p:cNvGrpSpPr>
              <a:grpSpLocks/>
            </p:cNvGrpSpPr>
            <p:nvPr/>
          </p:nvGrpSpPr>
          <p:grpSpPr bwMode="auto">
            <a:xfrm>
              <a:off x="1515" y="858"/>
              <a:ext cx="2953" cy="3109"/>
              <a:chOff x="1515" y="553"/>
              <a:chExt cx="2958" cy="3219"/>
            </a:xfrm>
          </p:grpSpPr>
          <p:grpSp>
            <p:nvGrpSpPr>
              <p:cNvPr id="4" name="Group 7"/>
              <p:cNvGrpSpPr>
                <a:grpSpLocks/>
              </p:cNvGrpSpPr>
              <p:nvPr/>
            </p:nvGrpSpPr>
            <p:grpSpPr bwMode="auto">
              <a:xfrm>
                <a:off x="1515" y="553"/>
                <a:ext cx="2958" cy="3219"/>
                <a:chOff x="1515" y="553"/>
                <a:chExt cx="2958" cy="3219"/>
              </a:xfrm>
            </p:grpSpPr>
            <p:grpSp>
              <p:nvGrpSpPr>
                <p:cNvPr id="5" name="Group 8"/>
                <p:cNvGrpSpPr>
                  <a:grpSpLocks/>
                </p:cNvGrpSpPr>
                <p:nvPr/>
              </p:nvGrpSpPr>
              <p:grpSpPr bwMode="auto">
                <a:xfrm>
                  <a:off x="1515" y="553"/>
                  <a:ext cx="2955" cy="1612"/>
                  <a:chOff x="1515" y="553"/>
                  <a:chExt cx="2955" cy="1612"/>
                </a:xfrm>
              </p:grpSpPr>
              <p:sp>
                <p:nvSpPr>
                  <p:cNvPr id="25616" name="Freeform 9"/>
                  <p:cNvSpPr>
                    <a:spLocks/>
                  </p:cNvSpPr>
                  <p:nvPr/>
                </p:nvSpPr>
                <p:spPr bwMode="auto">
                  <a:xfrm>
                    <a:off x="2245" y="553"/>
                    <a:ext cx="726" cy="1485"/>
                  </a:xfrm>
                  <a:custGeom>
                    <a:avLst/>
                    <a:gdLst>
                      <a:gd name="T0" fmla="*/ 0 w 726"/>
                      <a:gd name="T1" fmla="*/ 1440 h 1485"/>
                      <a:gd name="T2" fmla="*/ 171 w 726"/>
                      <a:gd name="T3" fmla="*/ 240 h 1485"/>
                      <a:gd name="T4" fmla="*/ 298 w 726"/>
                      <a:gd name="T5" fmla="*/ 1 h 1485"/>
                      <a:gd name="T6" fmla="*/ 628 w 726"/>
                      <a:gd name="T7" fmla="*/ 247 h 1485"/>
                      <a:gd name="T8" fmla="*/ 726 w 726"/>
                      <a:gd name="T9" fmla="*/ 1485 h 1485"/>
                      <a:gd name="T10" fmla="*/ 0 w 726"/>
                      <a:gd name="T11" fmla="*/ 1440 h 1485"/>
                      <a:gd name="T12" fmla="*/ 0 60000 65536"/>
                      <a:gd name="T13" fmla="*/ 0 60000 65536"/>
                      <a:gd name="T14" fmla="*/ 0 60000 65536"/>
                      <a:gd name="T15" fmla="*/ 0 60000 65536"/>
                      <a:gd name="T16" fmla="*/ 0 60000 65536"/>
                      <a:gd name="T17" fmla="*/ 0 60000 65536"/>
                      <a:gd name="T18" fmla="*/ 0 w 726"/>
                      <a:gd name="T19" fmla="*/ 0 h 1485"/>
                      <a:gd name="T20" fmla="*/ 726 w 726"/>
                      <a:gd name="T21" fmla="*/ 1485 h 1485"/>
                    </a:gdLst>
                    <a:ahLst/>
                    <a:cxnLst>
                      <a:cxn ang="T12">
                        <a:pos x="T0" y="T1"/>
                      </a:cxn>
                      <a:cxn ang="T13">
                        <a:pos x="T2" y="T3"/>
                      </a:cxn>
                      <a:cxn ang="T14">
                        <a:pos x="T4" y="T5"/>
                      </a:cxn>
                      <a:cxn ang="T15">
                        <a:pos x="T6" y="T7"/>
                      </a:cxn>
                      <a:cxn ang="T16">
                        <a:pos x="T8" y="T9"/>
                      </a:cxn>
                      <a:cxn ang="T17">
                        <a:pos x="T10" y="T11"/>
                      </a:cxn>
                    </a:cxnLst>
                    <a:rect l="T18" t="T19" r="T20" b="T21"/>
                    <a:pathLst>
                      <a:path w="726" h="1485">
                        <a:moveTo>
                          <a:pt x="0" y="1440"/>
                        </a:moveTo>
                        <a:lnTo>
                          <a:pt x="171" y="240"/>
                        </a:lnTo>
                        <a:cubicBezTo>
                          <a:pt x="221" y="0"/>
                          <a:pt x="222" y="0"/>
                          <a:pt x="298" y="1"/>
                        </a:cubicBezTo>
                        <a:cubicBezTo>
                          <a:pt x="374" y="2"/>
                          <a:pt x="557" y="0"/>
                          <a:pt x="628" y="247"/>
                        </a:cubicBezTo>
                        <a:lnTo>
                          <a:pt x="726" y="1485"/>
                        </a:lnTo>
                        <a:lnTo>
                          <a:pt x="0" y="1440"/>
                        </a:lnTo>
                        <a:close/>
                      </a:path>
                    </a:pathLst>
                  </a:custGeom>
                  <a:solidFill>
                    <a:schemeClr val="accent1"/>
                  </a:solidFill>
                  <a:ln w="38100" cmpd="sng">
                    <a:solidFill>
                      <a:schemeClr val="accent1"/>
                    </a:solidFill>
                    <a:round/>
                    <a:headEnd/>
                    <a:tailEnd/>
                  </a:ln>
                </p:spPr>
                <p:txBody>
                  <a:bodyPr/>
                  <a:lstStyle/>
                  <a:p>
                    <a:endParaRPr lang="en-GB"/>
                  </a:p>
                </p:txBody>
              </p:sp>
              <p:sp>
                <p:nvSpPr>
                  <p:cNvPr id="25617" name="Freeform 10"/>
                  <p:cNvSpPr>
                    <a:spLocks/>
                  </p:cNvSpPr>
                  <p:nvPr/>
                </p:nvSpPr>
                <p:spPr bwMode="auto">
                  <a:xfrm>
                    <a:off x="3923" y="1570"/>
                    <a:ext cx="318" cy="590"/>
                  </a:xfrm>
                  <a:custGeom>
                    <a:avLst/>
                    <a:gdLst>
                      <a:gd name="T0" fmla="*/ 0 w 318"/>
                      <a:gd name="T1" fmla="*/ 590 h 590"/>
                      <a:gd name="T2" fmla="*/ 136 w 318"/>
                      <a:gd name="T3" fmla="*/ 0 h 590"/>
                      <a:gd name="T4" fmla="*/ 318 w 318"/>
                      <a:gd name="T5" fmla="*/ 0 h 590"/>
                      <a:gd name="T6" fmla="*/ 318 w 318"/>
                      <a:gd name="T7" fmla="*/ 590 h 590"/>
                      <a:gd name="T8" fmla="*/ 0 w 318"/>
                      <a:gd name="T9" fmla="*/ 590 h 590"/>
                      <a:gd name="T10" fmla="*/ 0 60000 65536"/>
                      <a:gd name="T11" fmla="*/ 0 60000 65536"/>
                      <a:gd name="T12" fmla="*/ 0 60000 65536"/>
                      <a:gd name="T13" fmla="*/ 0 60000 65536"/>
                      <a:gd name="T14" fmla="*/ 0 60000 65536"/>
                      <a:gd name="T15" fmla="*/ 0 w 318"/>
                      <a:gd name="T16" fmla="*/ 0 h 590"/>
                      <a:gd name="T17" fmla="*/ 318 w 318"/>
                      <a:gd name="T18" fmla="*/ 590 h 590"/>
                    </a:gdLst>
                    <a:ahLst/>
                    <a:cxnLst>
                      <a:cxn ang="T10">
                        <a:pos x="T0" y="T1"/>
                      </a:cxn>
                      <a:cxn ang="T11">
                        <a:pos x="T2" y="T3"/>
                      </a:cxn>
                      <a:cxn ang="T12">
                        <a:pos x="T4" y="T5"/>
                      </a:cxn>
                      <a:cxn ang="T13">
                        <a:pos x="T6" y="T7"/>
                      </a:cxn>
                      <a:cxn ang="T14">
                        <a:pos x="T8" y="T9"/>
                      </a:cxn>
                    </a:cxnLst>
                    <a:rect l="T15" t="T16" r="T17" b="T18"/>
                    <a:pathLst>
                      <a:path w="318" h="590">
                        <a:moveTo>
                          <a:pt x="0" y="590"/>
                        </a:moveTo>
                        <a:lnTo>
                          <a:pt x="136" y="0"/>
                        </a:lnTo>
                        <a:lnTo>
                          <a:pt x="318" y="0"/>
                        </a:lnTo>
                        <a:lnTo>
                          <a:pt x="318" y="590"/>
                        </a:lnTo>
                        <a:lnTo>
                          <a:pt x="0" y="590"/>
                        </a:lnTo>
                        <a:close/>
                      </a:path>
                    </a:pathLst>
                  </a:custGeom>
                  <a:solidFill>
                    <a:schemeClr val="accent1"/>
                  </a:solidFill>
                  <a:ln w="38100" cmpd="sng">
                    <a:solidFill>
                      <a:schemeClr val="accent1"/>
                    </a:solidFill>
                    <a:round/>
                    <a:headEnd/>
                    <a:tailEnd/>
                  </a:ln>
                </p:spPr>
                <p:txBody>
                  <a:bodyPr/>
                  <a:lstStyle/>
                  <a:p>
                    <a:endParaRPr lang="en-GB"/>
                  </a:p>
                </p:txBody>
              </p:sp>
              <p:sp>
                <p:nvSpPr>
                  <p:cNvPr id="25618" name="Freeform 11"/>
                  <p:cNvSpPr>
                    <a:spLocks/>
                  </p:cNvSpPr>
                  <p:nvPr/>
                </p:nvSpPr>
                <p:spPr bwMode="auto">
                  <a:xfrm>
                    <a:off x="1515" y="1979"/>
                    <a:ext cx="2955" cy="186"/>
                  </a:xfrm>
                  <a:custGeom>
                    <a:avLst/>
                    <a:gdLst>
                      <a:gd name="T0" fmla="*/ 4 w 2955"/>
                      <a:gd name="T1" fmla="*/ 186 h 186"/>
                      <a:gd name="T2" fmla="*/ 520 w 2955"/>
                      <a:gd name="T3" fmla="*/ 1 h 186"/>
                      <a:gd name="T4" fmla="*/ 2869 w 2955"/>
                      <a:gd name="T5" fmla="*/ 180 h 186"/>
                      <a:gd name="T6" fmla="*/ 4 w 2955"/>
                      <a:gd name="T7" fmla="*/ 186 h 186"/>
                      <a:gd name="T8" fmla="*/ 0 60000 65536"/>
                      <a:gd name="T9" fmla="*/ 0 60000 65536"/>
                      <a:gd name="T10" fmla="*/ 0 60000 65536"/>
                      <a:gd name="T11" fmla="*/ 0 60000 65536"/>
                      <a:gd name="T12" fmla="*/ 0 w 2955"/>
                      <a:gd name="T13" fmla="*/ 0 h 186"/>
                      <a:gd name="T14" fmla="*/ 2955 w 2955"/>
                      <a:gd name="T15" fmla="*/ 186 h 186"/>
                    </a:gdLst>
                    <a:ahLst/>
                    <a:cxnLst>
                      <a:cxn ang="T8">
                        <a:pos x="T0" y="T1"/>
                      </a:cxn>
                      <a:cxn ang="T9">
                        <a:pos x="T2" y="T3"/>
                      </a:cxn>
                      <a:cxn ang="T10">
                        <a:pos x="T4" y="T5"/>
                      </a:cxn>
                      <a:cxn ang="T11">
                        <a:pos x="T6" y="T7"/>
                      </a:cxn>
                    </a:cxnLst>
                    <a:rect l="T12" t="T13" r="T14" b="T15"/>
                    <a:pathLst>
                      <a:path w="2955" h="186">
                        <a:moveTo>
                          <a:pt x="4" y="186"/>
                        </a:moveTo>
                        <a:cubicBezTo>
                          <a:pt x="0" y="135"/>
                          <a:pt x="43" y="2"/>
                          <a:pt x="520" y="1"/>
                        </a:cubicBezTo>
                        <a:cubicBezTo>
                          <a:pt x="997" y="0"/>
                          <a:pt x="2955" y="149"/>
                          <a:pt x="2869" y="180"/>
                        </a:cubicBezTo>
                        <a:lnTo>
                          <a:pt x="4" y="186"/>
                        </a:lnTo>
                        <a:close/>
                      </a:path>
                    </a:pathLst>
                  </a:custGeom>
                  <a:solidFill>
                    <a:schemeClr val="accent1"/>
                  </a:solidFill>
                  <a:ln w="38100" cmpd="sng">
                    <a:solidFill>
                      <a:schemeClr val="accent1"/>
                    </a:solidFill>
                    <a:round/>
                    <a:headEnd/>
                    <a:tailEnd/>
                  </a:ln>
                </p:spPr>
                <p:txBody>
                  <a:bodyPr/>
                  <a:lstStyle/>
                  <a:p>
                    <a:endParaRPr lang="en-GB"/>
                  </a:p>
                </p:txBody>
              </p:sp>
              <p:sp>
                <p:nvSpPr>
                  <p:cNvPr id="25619" name="Freeform 12"/>
                  <p:cNvSpPr>
                    <a:spLocks/>
                  </p:cNvSpPr>
                  <p:nvPr/>
                </p:nvSpPr>
                <p:spPr bwMode="auto">
                  <a:xfrm>
                    <a:off x="2244" y="1986"/>
                    <a:ext cx="633" cy="177"/>
                  </a:xfrm>
                  <a:custGeom>
                    <a:avLst/>
                    <a:gdLst>
                      <a:gd name="T0" fmla="*/ 0 w 633"/>
                      <a:gd name="T1" fmla="*/ 177 h 177"/>
                      <a:gd name="T2" fmla="*/ 3 w 633"/>
                      <a:gd name="T3" fmla="*/ 120 h 177"/>
                      <a:gd name="T4" fmla="*/ 147 w 633"/>
                      <a:gd name="T5" fmla="*/ 0 h 177"/>
                      <a:gd name="T6" fmla="*/ 633 w 633"/>
                      <a:gd name="T7" fmla="*/ 30 h 177"/>
                      <a:gd name="T8" fmla="*/ 633 w 633"/>
                      <a:gd name="T9" fmla="*/ 174 h 177"/>
                      <a:gd name="T10" fmla="*/ 0 w 633"/>
                      <a:gd name="T11" fmla="*/ 177 h 177"/>
                      <a:gd name="T12" fmla="*/ 0 60000 65536"/>
                      <a:gd name="T13" fmla="*/ 0 60000 65536"/>
                      <a:gd name="T14" fmla="*/ 0 60000 65536"/>
                      <a:gd name="T15" fmla="*/ 0 60000 65536"/>
                      <a:gd name="T16" fmla="*/ 0 60000 65536"/>
                      <a:gd name="T17" fmla="*/ 0 60000 65536"/>
                      <a:gd name="T18" fmla="*/ 0 w 633"/>
                      <a:gd name="T19" fmla="*/ 0 h 177"/>
                      <a:gd name="T20" fmla="*/ 633 w 633"/>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633" h="177">
                        <a:moveTo>
                          <a:pt x="0" y="177"/>
                        </a:moveTo>
                        <a:lnTo>
                          <a:pt x="3" y="120"/>
                        </a:lnTo>
                        <a:cubicBezTo>
                          <a:pt x="27" y="91"/>
                          <a:pt x="42" y="15"/>
                          <a:pt x="147" y="0"/>
                        </a:cubicBezTo>
                        <a:lnTo>
                          <a:pt x="633" y="30"/>
                        </a:lnTo>
                        <a:lnTo>
                          <a:pt x="633" y="174"/>
                        </a:lnTo>
                        <a:lnTo>
                          <a:pt x="0" y="177"/>
                        </a:lnTo>
                        <a:close/>
                      </a:path>
                    </a:pathLst>
                  </a:custGeom>
                  <a:solidFill>
                    <a:schemeClr val="bg1"/>
                  </a:solidFill>
                  <a:ln w="38100" cmpd="sng">
                    <a:solidFill>
                      <a:schemeClr val="accent1"/>
                    </a:solidFill>
                    <a:round/>
                    <a:headEnd/>
                    <a:tailEnd/>
                  </a:ln>
                </p:spPr>
                <p:txBody>
                  <a:bodyPr/>
                  <a:lstStyle/>
                  <a:p>
                    <a:endParaRPr lang="en-GB"/>
                  </a:p>
                </p:txBody>
              </p:sp>
            </p:grpSp>
            <p:grpSp>
              <p:nvGrpSpPr>
                <p:cNvPr id="6" name="Group 13"/>
                <p:cNvGrpSpPr>
                  <a:grpSpLocks/>
                </p:cNvGrpSpPr>
                <p:nvPr/>
              </p:nvGrpSpPr>
              <p:grpSpPr bwMode="auto">
                <a:xfrm>
                  <a:off x="1518" y="2160"/>
                  <a:ext cx="2955" cy="1612"/>
                  <a:chOff x="1518" y="2160"/>
                  <a:chExt cx="2955" cy="1612"/>
                </a:xfrm>
              </p:grpSpPr>
              <p:sp>
                <p:nvSpPr>
                  <p:cNvPr id="25612" name="Freeform 14"/>
                  <p:cNvSpPr>
                    <a:spLocks/>
                  </p:cNvSpPr>
                  <p:nvPr/>
                </p:nvSpPr>
                <p:spPr bwMode="auto">
                  <a:xfrm flipV="1">
                    <a:off x="2248" y="2287"/>
                    <a:ext cx="726" cy="1485"/>
                  </a:xfrm>
                  <a:custGeom>
                    <a:avLst/>
                    <a:gdLst>
                      <a:gd name="T0" fmla="*/ 0 w 726"/>
                      <a:gd name="T1" fmla="*/ 1440 h 1485"/>
                      <a:gd name="T2" fmla="*/ 171 w 726"/>
                      <a:gd name="T3" fmla="*/ 240 h 1485"/>
                      <a:gd name="T4" fmla="*/ 298 w 726"/>
                      <a:gd name="T5" fmla="*/ 1 h 1485"/>
                      <a:gd name="T6" fmla="*/ 628 w 726"/>
                      <a:gd name="T7" fmla="*/ 247 h 1485"/>
                      <a:gd name="T8" fmla="*/ 726 w 726"/>
                      <a:gd name="T9" fmla="*/ 1485 h 1485"/>
                      <a:gd name="T10" fmla="*/ 0 w 726"/>
                      <a:gd name="T11" fmla="*/ 1440 h 1485"/>
                      <a:gd name="T12" fmla="*/ 0 60000 65536"/>
                      <a:gd name="T13" fmla="*/ 0 60000 65536"/>
                      <a:gd name="T14" fmla="*/ 0 60000 65536"/>
                      <a:gd name="T15" fmla="*/ 0 60000 65536"/>
                      <a:gd name="T16" fmla="*/ 0 60000 65536"/>
                      <a:gd name="T17" fmla="*/ 0 60000 65536"/>
                      <a:gd name="T18" fmla="*/ 0 w 726"/>
                      <a:gd name="T19" fmla="*/ 0 h 1485"/>
                      <a:gd name="T20" fmla="*/ 726 w 726"/>
                      <a:gd name="T21" fmla="*/ 1485 h 1485"/>
                    </a:gdLst>
                    <a:ahLst/>
                    <a:cxnLst>
                      <a:cxn ang="T12">
                        <a:pos x="T0" y="T1"/>
                      </a:cxn>
                      <a:cxn ang="T13">
                        <a:pos x="T2" y="T3"/>
                      </a:cxn>
                      <a:cxn ang="T14">
                        <a:pos x="T4" y="T5"/>
                      </a:cxn>
                      <a:cxn ang="T15">
                        <a:pos x="T6" y="T7"/>
                      </a:cxn>
                      <a:cxn ang="T16">
                        <a:pos x="T8" y="T9"/>
                      </a:cxn>
                      <a:cxn ang="T17">
                        <a:pos x="T10" y="T11"/>
                      </a:cxn>
                    </a:cxnLst>
                    <a:rect l="T18" t="T19" r="T20" b="T21"/>
                    <a:pathLst>
                      <a:path w="726" h="1485">
                        <a:moveTo>
                          <a:pt x="0" y="1440"/>
                        </a:moveTo>
                        <a:lnTo>
                          <a:pt x="171" y="240"/>
                        </a:lnTo>
                        <a:cubicBezTo>
                          <a:pt x="221" y="0"/>
                          <a:pt x="222" y="0"/>
                          <a:pt x="298" y="1"/>
                        </a:cubicBezTo>
                        <a:cubicBezTo>
                          <a:pt x="374" y="2"/>
                          <a:pt x="557" y="0"/>
                          <a:pt x="628" y="247"/>
                        </a:cubicBezTo>
                        <a:lnTo>
                          <a:pt x="726" y="1485"/>
                        </a:lnTo>
                        <a:lnTo>
                          <a:pt x="0" y="1440"/>
                        </a:lnTo>
                        <a:close/>
                      </a:path>
                    </a:pathLst>
                  </a:custGeom>
                  <a:solidFill>
                    <a:schemeClr val="accent1"/>
                  </a:solidFill>
                  <a:ln w="38100" cmpd="sng">
                    <a:solidFill>
                      <a:schemeClr val="accent1"/>
                    </a:solidFill>
                    <a:round/>
                    <a:headEnd/>
                    <a:tailEnd/>
                  </a:ln>
                </p:spPr>
                <p:txBody>
                  <a:bodyPr/>
                  <a:lstStyle/>
                  <a:p>
                    <a:endParaRPr lang="en-GB"/>
                  </a:p>
                </p:txBody>
              </p:sp>
              <p:sp>
                <p:nvSpPr>
                  <p:cNvPr id="25613" name="Freeform 15"/>
                  <p:cNvSpPr>
                    <a:spLocks/>
                  </p:cNvSpPr>
                  <p:nvPr/>
                </p:nvSpPr>
                <p:spPr bwMode="auto">
                  <a:xfrm flipV="1">
                    <a:off x="3926" y="2165"/>
                    <a:ext cx="318" cy="590"/>
                  </a:xfrm>
                  <a:custGeom>
                    <a:avLst/>
                    <a:gdLst>
                      <a:gd name="T0" fmla="*/ 0 w 318"/>
                      <a:gd name="T1" fmla="*/ 590 h 590"/>
                      <a:gd name="T2" fmla="*/ 136 w 318"/>
                      <a:gd name="T3" fmla="*/ 0 h 590"/>
                      <a:gd name="T4" fmla="*/ 318 w 318"/>
                      <a:gd name="T5" fmla="*/ 0 h 590"/>
                      <a:gd name="T6" fmla="*/ 318 w 318"/>
                      <a:gd name="T7" fmla="*/ 590 h 590"/>
                      <a:gd name="T8" fmla="*/ 0 w 318"/>
                      <a:gd name="T9" fmla="*/ 590 h 590"/>
                      <a:gd name="T10" fmla="*/ 0 60000 65536"/>
                      <a:gd name="T11" fmla="*/ 0 60000 65536"/>
                      <a:gd name="T12" fmla="*/ 0 60000 65536"/>
                      <a:gd name="T13" fmla="*/ 0 60000 65536"/>
                      <a:gd name="T14" fmla="*/ 0 60000 65536"/>
                      <a:gd name="T15" fmla="*/ 0 w 318"/>
                      <a:gd name="T16" fmla="*/ 0 h 590"/>
                      <a:gd name="T17" fmla="*/ 318 w 318"/>
                      <a:gd name="T18" fmla="*/ 590 h 590"/>
                    </a:gdLst>
                    <a:ahLst/>
                    <a:cxnLst>
                      <a:cxn ang="T10">
                        <a:pos x="T0" y="T1"/>
                      </a:cxn>
                      <a:cxn ang="T11">
                        <a:pos x="T2" y="T3"/>
                      </a:cxn>
                      <a:cxn ang="T12">
                        <a:pos x="T4" y="T5"/>
                      </a:cxn>
                      <a:cxn ang="T13">
                        <a:pos x="T6" y="T7"/>
                      </a:cxn>
                      <a:cxn ang="T14">
                        <a:pos x="T8" y="T9"/>
                      </a:cxn>
                    </a:cxnLst>
                    <a:rect l="T15" t="T16" r="T17" b="T18"/>
                    <a:pathLst>
                      <a:path w="318" h="590">
                        <a:moveTo>
                          <a:pt x="0" y="590"/>
                        </a:moveTo>
                        <a:lnTo>
                          <a:pt x="136" y="0"/>
                        </a:lnTo>
                        <a:lnTo>
                          <a:pt x="318" y="0"/>
                        </a:lnTo>
                        <a:lnTo>
                          <a:pt x="318" y="590"/>
                        </a:lnTo>
                        <a:lnTo>
                          <a:pt x="0" y="590"/>
                        </a:lnTo>
                        <a:close/>
                      </a:path>
                    </a:pathLst>
                  </a:custGeom>
                  <a:solidFill>
                    <a:schemeClr val="accent1"/>
                  </a:solidFill>
                  <a:ln w="38100" cmpd="sng">
                    <a:solidFill>
                      <a:schemeClr val="accent1"/>
                    </a:solidFill>
                    <a:round/>
                    <a:headEnd/>
                    <a:tailEnd/>
                  </a:ln>
                </p:spPr>
                <p:txBody>
                  <a:bodyPr/>
                  <a:lstStyle/>
                  <a:p>
                    <a:endParaRPr lang="en-GB"/>
                  </a:p>
                </p:txBody>
              </p:sp>
              <p:sp>
                <p:nvSpPr>
                  <p:cNvPr id="25614" name="Freeform 16"/>
                  <p:cNvSpPr>
                    <a:spLocks/>
                  </p:cNvSpPr>
                  <p:nvPr/>
                </p:nvSpPr>
                <p:spPr bwMode="auto">
                  <a:xfrm flipV="1">
                    <a:off x="1518" y="2160"/>
                    <a:ext cx="2955" cy="186"/>
                  </a:xfrm>
                  <a:custGeom>
                    <a:avLst/>
                    <a:gdLst>
                      <a:gd name="T0" fmla="*/ 4 w 2955"/>
                      <a:gd name="T1" fmla="*/ 186 h 186"/>
                      <a:gd name="T2" fmla="*/ 520 w 2955"/>
                      <a:gd name="T3" fmla="*/ 1 h 186"/>
                      <a:gd name="T4" fmla="*/ 2869 w 2955"/>
                      <a:gd name="T5" fmla="*/ 180 h 186"/>
                      <a:gd name="T6" fmla="*/ 4 w 2955"/>
                      <a:gd name="T7" fmla="*/ 186 h 186"/>
                      <a:gd name="T8" fmla="*/ 0 60000 65536"/>
                      <a:gd name="T9" fmla="*/ 0 60000 65536"/>
                      <a:gd name="T10" fmla="*/ 0 60000 65536"/>
                      <a:gd name="T11" fmla="*/ 0 60000 65536"/>
                      <a:gd name="T12" fmla="*/ 0 w 2955"/>
                      <a:gd name="T13" fmla="*/ 0 h 186"/>
                      <a:gd name="T14" fmla="*/ 2955 w 2955"/>
                      <a:gd name="T15" fmla="*/ 186 h 186"/>
                    </a:gdLst>
                    <a:ahLst/>
                    <a:cxnLst>
                      <a:cxn ang="T8">
                        <a:pos x="T0" y="T1"/>
                      </a:cxn>
                      <a:cxn ang="T9">
                        <a:pos x="T2" y="T3"/>
                      </a:cxn>
                      <a:cxn ang="T10">
                        <a:pos x="T4" y="T5"/>
                      </a:cxn>
                      <a:cxn ang="T11">
                        <a:pos x="T6" y="T7"/>
                      </a:cxn>
                    </a:cxnLst>
                    <a:rect l="T12" t="T13" r="T14" b="T15"/>
                    <a:pathLst>
                      <a:path w="2955" h="186">
                        <a:moveTo>
                          <a:pt x="4" y="186"/>
                        </a:moveTo>
                        <a:cubicBezTo>
                          <a:pt x="0" y="135"/>
                          <a:pt x="43" y="2"/>
                          <a:pt x="520" y="1"/>
                        </a:cubicBezTo>
                        <a:cubicBezTo>
                          <a:pt x="997" y="0"/>
                          <a:pt x="2955" y="149"/>
                          <a:pt x="2869" y="180"/>
                        </a:cubicBezTo>
                        <a:lnTo>
                          <a:pt x="4" y="186"/>
                        </a:lnTo>
                        <a:close/>
                      </a:path>
                    </a:pathLst>
                  </a:custGeom>
                  <a:solidFill>
                    <a:schemeClr val="accent1"/>
                  </a:solidFill>
                  <a:ln w="38100" cmpd="sng">
                    <a:solidFill>
                      <a:schemeClr val="accent1"/>
                    </a:solidFill>
                    <a:round/>
                    <a:headEnd/>
                    <a:tailEnd/>
                  </a:ln>
                </p:spPr>
                <p:txBody>
                  <a:bodyPr/>
                  <a:lstStyle/>
                  <a:p>
                    <a:endParaRPr lang="en-GB"/>
                  </a:p>
                </p:txBody>
              </p:sp>
              <p:sp>
                <p:nvSpPr>
                  <p:cNvPr id="25615" name="Freeform 17"/>
                  <p:cNvSpPr>
                    <a:spLocks/>
                  </p:cNvSpPr>
                  <p:nvPr/>
                </p:nvSpPr>
                <p:spPr bwMode="auto">
                  <a:xfrm flipV="1">
                    <a:off x="2247" y="2162"/>
                    <a:ext cx="633" cy="177"/>
                  </a:xfrm>
                  <a:custGeom>
                    <a:avLst/>
                    <a:gdLst>
                      <a:gd name="T0" fmla="*/ 0 w 633"/>
                      <a:gd name="T1" fmla="*/ 177 h 177"/>
                      <a:gd name="T2" fmla="*/ 3 w 633"/>
                      <a:gd name="T3" fmla="*/ 120 h 177"/>
                      <a:gd name="T4" fmla="*/ 147 w 633"/>
                      <a:gd name="T5" fmla="*/ 0 h 177"/>
                      <a:gd name="T6" fmla="*/ 633 w 633"/>
                      <a:gd name="T7" fmla="*/ 30 h 177"/>
                      <a:gd name="T8" fmla="*/ 633 w 633"/>
                      <a:gd name="T9" fmla="*/ 174 h 177"/>
                      <a:gd name="T10" fmla="*/ 0 w 633"/>
                      <a:gd name="T11" fmla="*/ 177 h 177"/>
                      <a:gd name="T12" fmla="*/ 0 60000 65536"/>
                      <a:gd name="T13" fmla="*/ 0 60000 65536"/>
                      <a:gd name="T14" fmla="*/ 0 60000 65536"/>
                      <a:gd name="T15" fmla="*/ 0 60000 65536"/>
                      <a:gd name="T16" fmla="*/ 0 60000 65536"/>
                      <a:gd name="T17" fmla="*/ 0 60000 65536"/>
                      <a:gd name="T18" fmla="*/ 0 w 633"/>
                      <a:gd name="T19" fmla="*/ 0 h 177"/>
                      <a:gd name="T20" fmla="*/ 633 w 633"/>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633" h="177">
                        <a:moveTo>
                          <a:pt x="0" y="177"/>
                        </a:moveTo>
                        <a:lnTo>
                          <a:pt x="3" y="120"/>
                        </a:lnTo>
                        <a:cubicBezTo>
                          <a:pt x="27" y="91"/>
                          <a:pt x="42" y="15"/>
                          <a:pt x="147" y="0"/>
                        </a:cubicBezTo>
                        <a:lnTo>
                          <a:pt x="633" y="30"/>
                        </a:lnTo>
                        <a:lnTo>
                          <a:pt x="633" y="174"/>
                        </a:lnTo>
                        <a:lnTo>
                          <a:pt x="0" y="177"/>
                        </a:lnTo>
                        <a:close/>
                      </a:path>
                    </a:pathLst>
                  </a:custGeom>
                  <a:solidFill>
                    <a:schemeClr val="bg1"/>
                  </a:solidFill>
                  <a:ln w="38100" cmpd="sng">
                    <a:solidFill>
                      <a:schemeClr val="accent1"/>
                    </a:solidFill>
                    <a:round/>
                    <a:headEnd/>
                    <a:tailEnd/>
                  </a:ln>
                </p:spPr>
                <p:txBody>
                  <a:bodyPr/>
                  <a:lstStyle/>
                  <a:p>
                    <a:endParaRPr lang="en-GB"/>
                  </a:p>
                </p:txBody>
              </p:sp>
            </p:grpSp>
          </p:grpSp>
          <p:sp>
            <p:nvSpPr>
              <p:cNvPr id="25609" name="Freeform 18"/>
              <p:cNvSpPr>
                <a:spLocks/>
              </p:cNvSpPr>
              <p:nvPr/>
            </p:nvSpPr>
            <p:spPr bwMode="auto">
              <a:xfrm>
                <a:off x="3706" y="2136"/>
                <a:ext cx="683" cy="45"/>
              </a:xfrm>
              <a:custGeom>
                <a:avLst/>
                <a:gdLst>
                  <a:gd name="T0" fmla="*/ 0 w 4087"/>
                  <a:gd name="T1" fmla="*/ 23 h 524"/>
                  <a:gd name="T2" fmla="*/ 227 w 4087"/>
                  <a:gd name="T3" fmla="*/ 0 h 524"/>
                  <a:gd name="T4" fmla="*/ 683 w 4087"/>
                  <a:gd name="T5" fmla="*/ 23 h 524"/>
                  <a:gd name="T6" fmla="*/ 228 w 4087"/>
                  <a:gd name="T7" fmla="*/ 45 h 524"/>
                  <a:gd name="T8" fmla="*/ 0 w 4087"/>
                  <a:gd name="T9" fmla="*/ 23 h 524"/>
                  <a:gd name="T10" fmla="*/ 0 60000 65536"/>
                  <a:gd name="T11" fmla="*/ 0 60000 65536"/>
                  <a:gd name="T12" fmla="*/ 0 60000 65536"/>
                  <a:gd name="T13" fmla="*/ 0 60000 65536"/>
                  <a:gd name="T14" fmla="*/ 0 60000 65536"/>
                  <a:gd name="T15" fmla="*/ 0 w 4087"/>
                  <a:gd name="T16" fmla="*/ 0 h 524"/>
                  <a:gd name="T17" fmla="*/ 4087 w 4087"/>
                  <a:gd name="T18" fmla="*/ 524 h 524"/>
                </a:gdLst>
                <a:ahLst/>
                <a:cxnLst>
                  <a:cxn ang="T10">
                    <a:pos x="T0" y="T1"/>
                  </a:cxn>
                  <a:cxn ang="T11">
                    <a:pos x="T2" y="T3"/>
                  </a:cxn>
                  <a:cxn ang="T12">
                    <a:pos x="T4" y="T5"/>
                  </a:cxn>
                  <a:cxn ang="T13">
                    <a:pos x="T6" y="T7"/>
                  </a:cxn>
                  <a:cxn ang="T14">
                    <a:pos x="T8" y="T9"/>
                  </a:cxn>
                </a:cxnLst>
                <a:rect l="T15" t="T16" r="T17" b="T18"/>
                <a:pathLst>
                  <a:path w="4087" h="524">
                    <a:moveTo>
                      <a:pt x="1" y="271"/>
                    </a:moveTo>
                    <a:cubicBezTo>
                      <a:pt x="0" y="184"/>
                      <a:pt x="676" y="2"/>
                      <a:pt x="1357" y="1"/>
                    </a:cubicBezTo>
                    <a:cubicBezTo>
                      <a:pt x="2038" y="0"/>
                      <a:pt x="3565" y="211"/>
                      <a:pt x="4087" y="265"/>
                    </a:cubicBezTo>
                    <a:cubicBezTo>
                      <a:pt x="3565" y="325"/>
                      <a:pt x="2044" y="522"/>
                      <a:pt x="1363" y="523"/>
                    </a:cubicBezTo>
                    <a:cubicBezTo>
                      <a:pt x="682" y="524"/>
                      <a:pt x="2" y="358"/>
                      <a:pt x="1" y="271"/>
                    </a:cubicBezTo>
                    <a:close/>
                  </a:path>
                </a:pathLst>
              </a:custGeom>
              <a:solidFill>
                <a:schemeClr val="accent2"/>
              </a:solidFill>
              <a:ln w="9525">
                <a:solidFill>
                  <a:schemeClr val="tx1"/>
                </a:solidFill>
                <a:round/>
                <a:headEnd/>
                <a:tailEnd/>
              </a:ln>
            </p:spPr>
            <p:txBody>
              <a:bodyPr/>
              <a:lstStyle/>
              <a:p>
                <a:endParaRPr lang="en-GB"/>
              </a:p>
            </p:txBody>
          </p:sp>
        </p:grpSp>
        <p:sp>
          <p:nvSpPr>
            <p:cNvPr id="25607" name="Oval 19"/>
            <p:cNvSpPr>
              <a:spLocks noChangeArrowheads="1"/>
            </p:cNvSpPr>
            <p:nvPr/>
          </p:nvSpPr>
          <p:spPr bwMode="auto">
            <a:xfrm>
              <a:off x="2468" y="2342"/>
              <a:ext cx="136" cy="136"/>
            </a:xfrm>
            <a:prstGeom prst="ellipse">
              <a:avLst/>
            </a:prstGeom>
            <a:noFill/>
            <a:ln w="12700">
              <a:noFill/>
              <a:round/>
              <a:headEnd/>
              <a:tailEnd/>
            </a:ln>
          </p:spPr>
          <p:txBody>
            <a:bodyPr wrap="none" anchor="ct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0116"/>
                                        </p:tgtEl>
                                        <p:attrNameLst>
                                          <p:attrName>style.visibility</p:attrName>
                                        </p:attrNameLst>
                                      </p:cBhvr>
                                      <p:to>
                                        <p:strVal val="visible"/>
                                      </p:to>
                                    </p:set>
                                    <p:anim calcmode="lin" valueType="num">
                                      <p:cBhvr additive="base">
                                        <p:cTn id="11" dur="3000" fill="hold"/>
                                        <p:tgtEl>
                                          <p:spTgt spid="90116"/>
                                        </p:tgtEl>
                                        <p:attrNameLst>
                                          <p:attrName>ppt_x</p:attrName>
                                        </p:attrNameLst>
                                      </p:cBhvr>
                                      <p:tavLst>
                                        <p:tav tm="0">
                                          <p:val>
                                            <p:strVal val="1+#ppt_w/2"/>
                                          </p:val>
                                        </p:tav>
                                        <p:tav tm="100000">
                                          <p:val>
                                            <p:strVal val="#ppt_x"/>
                                          </p:val>
                                        </p:tav>
                                      </p:tavLst>
                                    </p:anim>
                                    <p:anim calcmode="lin" valueType="num">
                                      <p:cBhvr additive="base">
                                        <p:cTn id="12" dur="3000" fill="hold"/>
                                        <p:tgtEl>
                                          <p:spTgt spid="901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0115"/>
                                        </p:tgtEl>
                                        <p:attrNameLst>
                                          <p:attrName>style.visibility</p:attrName>
                                        </p:attrNameLst>
                                      </p:cBhvr>
                                      <p:to>
                                        <p:strVal val="visible"/>
                                      </p:to>
                                    </p:set>
                                    <p:anim calcmode="lin" valueType="num">
                                      <p:cBhvr additive="base">
                                        <p:cTn id="15" dur="3000" fill="hold"/>
                                        <p:tgtEl>
                                          <p:spTgt spid="90115"/>
                                        </p:tgtEl>
                                        <p:attrNameLst>
                                          <p:attrName>ppt_x</p:attrName>
                                        </p:attrNameLst>
                                      </p:cBhvr>
                                      <p:tavLst>
                                        <p:tav tm="0">
                                          <p:val>
                                            <p:strVal val="1+#ppt_w/2"/>
                                          </p:val>
                                        </p:tav>
                                        <p:tav tm="100000">
                                          <p:val>
                                            <p:strVal val="#ppt_x"/>
                                          </p:val>
                                        </p:tav>
                                      </p:tavLst>
                                    </p:anim>
                                    <p:anim calcmode="lin" valueType="num">
                                      <p:cBhvr additive="base">
                                        <p:cTn id="16" dur="3000" fill="hold"/>
                                        <p:tgtEl>
                                          <p:spTgt spid="901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900000">
                                      <p:cBhvr>
                                        <p:cTn id="20" dur="2000" fill="hold"/>
                                        <p:tgtEl>
                                          <p:spTgt spid="2"/>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1800000">
                                      <p:cBhvr>
                                        <p:cTn id="23" dur="2000" fill="hold"/>
                                        <p:tgtEl>
                                          <p:spTgt spid="2"/>
                                        </p:tgtEl>
                                        <p:attrNameLst>
                                          <p:attrName>r</p:attrName>
                                        </p:attrNameLst>
                                      </p:cBhvr>
                                    </p:animRot>
                                  </p:childTnLst>
                                </p:cTn>
                              </p:par>
                            </p:childTnLst>
                          </p:cTn>
                        </p:par>
                        <p:par>
                          <p:cTn id="24" fill="hold">
                            <p:stCondLst>
                              <p:cond delay="4000"/>
                            </p:stCondLst>
                            <p:childTnLst>
                              <p:par>
                                <p:cTn id="25" presetID="8" presetClass="emph" presetSubtype="0" fill="hold" nodeType="afterEffect">
                                  <p:stCondLst>
                                    <p:cond delay="0"/>
                                  </p:stCondLst>
                                  <p:childTnLst>
                                    <p:animRot by="1800000">
                                      <p:cBhvr>
                                        <p:cTn id="26" dur="2000" fill="hold"/>
                                        <p:tgtEl>
                                          <p:spTgt spid="2"/>
                                        </p:tgtEl>
                                        <p:attrNameLst>
                                          <p:attrName>r</p:attrName>
                                        </p:attrNameLst>
                                      </p:cBhvr>
                                    </p:animRot>
                                  </p:childTnLst>
                                </p:cTn>
                              </p:par>
                            </p:childTnLst>
                          </p:cTn>
                        </p:par>
                        <p:par>
                          <p:cTn id="27" fill="hold">
                            <p:stCondLst>
                              <p:cond delay="6000"/>
                            </p:stCondLst>
                            <p:childTnLst>
                              <p:par>
                                <p:cTn id="28" presetID="8" presetClass="emph" presetSubtype="0" fill="hold" nodeType="afterEffect">
                                  <p:stCondLst>
                                    <p:cond delay="0"/>
                                  </p:stCondLst>
                                  <p:childTnLst>
                                    <p:animRot by="-900000">
                                      <p:cBhvr>
                                        <p:cTn id="29"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94058" y="430213"/>
            <a:ext cx="2755883" cy="701731"/>
          </a:xfrm>
        </p:spPr>
        <p:txBody>
          <a:bodyPr/>
          <a:lstStyle/>
          <a:p>
            <a:pPr algn="ctr"/>
            <a:r>
              <a:rPr lang="en-GB" dirty="0" smtClean="0">
                <a:solidFill>
                  <a:srgbClr val="FFFF00"/>
                </a:solidFill>
                <a:latin typeface="Arial" charset="0"/>
              </a:rPr>
              <a:t>Trimming</a:t>
            </a:r>
          </a:p>
        </p:txBody>
      </p:sp>
      <p:sp>
        <p:nvSpPr>
          <p:cNvPr id="27651" name="Text Box 5"/>
          <p:cNvSpPr txBox="1">
            <a:spLocks noChangeArrowheads="1"/>
          </p:cNvSpPr>
          <p:nvPr/>
        </p:nvSpPr>
        <p:spPr bwMode="auto">
          <a:xfrm>
            <a:off x="395288" y="1341438"/>
            <a:ext cx="8424862" cy="366712"/>
          </a:xfrm>
          <a:prstGeom prst="rect">
            <a:avLst/>
          </a:prstGeom>
          <a:noFill/>
          <a:ln w="9525">
            <a:noFill/>
            <a:miter lim="800000"/>
            <a:headEnd/>
            <a:tailEnd/>
          </a:ln>
        </p:spPr>
        <p:txBody>
          <a:bodyPr>
            <a:spAutoFit/>
          </a:bodyPr>
          <a:lstStyle/>
          <a:p>
            <a:pPr>
              <a:spcBef>
                <a:spcPct val="50000"/>
              </a:spcBef>
            </a:pPr>
            <a:endParaRPr lang="en-GB"/>
          </a:p>
        </p:txBody>
      </p:sp>
      <p:sp>
        <p:nvSpPr>
          <p:cNvPr id="94214" name="Text Box 6"/>
          <p:cNvSpPr txBox="1">
            <a:spLocks noChangeArrowheads="1"/>
          </p:cNvSpPr>
          <p:nvPr/>
        </p:nvSpPr>
        <p:spPr bwMode="auto">
          <a:xfrm>
            <a:off x="395536" y="1412875"/>
            <a:ext cx="8424936" cy="4869025"/>
          </a:xfrm>
          <a:prstGeom prst="rect">
            <a:avLst/>
          </a:prstGeom>
          <a:noFill/>
          <a:ln w="9525">
            <a:noFill/>
            <a:miter lim="800000"/>
            <a:headEnd/>
            <a:tailEnd/>
          </a:ln>
        </p:spPr>
        <p:txBody>
          <a:bodyPr wrap="square">
            <a:spAutoFit/>
          </a:bodyPr>
          <a:lstStyle/>
          <a:p>
            <a:pPr algn="ctr">
              <a:spcBef>
                <a:spcPct val="50000"/>
              </a:spcBef>
            </a:pPr>
            <a:r>
              <a:rPr lang="en-GB" sz="2800" b="1" dirty="0">
                <a:solidFill>
                  <a:srgbClr val="FFFF00"/>
                </a:solidFill>
              </a:rPr>
              <a:t>We are flying straight and </a:t>
            </a:r>
            <a:r>
              <a:rPr lang="en-GB" sz="2800" b="1" dirty="0" smtClean="0">
                <a:solidFill>
                  <a:srgbClr val="FFFF00"/>
                </a:solidFill>
              </a:rPr>
              <a:t>level</a:t>
            </a:r>
            <a:r>
              <a:rPr lang="en-GB" sz="2800" b="1" dirty="0">
                <a:solidFill>
                  <a:srgbClr val="FFFF00"/>
                </a:solidFill>
              </a:rPr>
              <a:t>, but something </a:t>
            </a:r>
          </a:p>
          <a:p>
            <a:pPr algn="ctr">
              <a:lnSpc>
                <a:spcPct val="60000"/>
              </a:lnSpc>
              <a:spcBef>
                <a:spcPct val="50000"/>
              </a:spcBef>
            </a:pPr>
            <a:r>
              <a:rPr lang="en-GB" sz="2800" b="1" dirty="0" smtClean="0">
                <a:solidFill>
                  <a:srgbClr val="FFFF00"/>
                </a:solidFill>
              </a:rPr>
              <a:t>c</a:t>
            </a:r>
            <a:r>
              <a:rPr lang="en-GB" sz="2800" b="1" dirty="0" smtClean="0">
                <a:solidFill>
                  <a:srgbClr val="FFFF00"/>
                </a:solidFill>
              </a:rPr>
              <a:t>hanges </a:t>
            </a:r>
            <a:r>
              <a:rPr lang="en-GB" sz="2800" b="1" dirty="0" smtClean="0">
                <a:solidFill>
                  <a:srgbClr val="FFFF00"/>
                </a:solidFill>
              </a:rPr>
              <a:t>.....</a:t>
            </a:r>
            <a:endParaRPr lang="en-GB" sz="2800" b="1" dirty="0">
              <a:solidFill>
                <a:srgbClr val="FFFF00"/>
              </a:solidFill>
            </a:endParaRPr>
          </a:p>
          <a:p>
            <a:pPr>
              <a:lnSpc>
                <a:spcPct val="60000"/>
              </a:lnSpc>
              <a:spcBef>
                <a:spcPct val="50000"/>
              </a:spcBef>
            </a:pPr>
            <a:endParaRPr lang="en-GB" sz="2800" b="1" dirty="0">
              <a:solidFill>
                <a:srgbClr val="FFFF00"/>
              </a:solidFill>
            </a:endParaRPr>
          </a:p>
          <a:p>
            <a:pPr>
              <a:lnSpc>
                <a:spcPct val="60000"/>
              </a:lnSpc>
              <a:spcBef>
                <a:spcPct val="50000"/>
              </a:spcBef>
            </a:pPr>
            <a:r>
              <a:rPr lang="en-GB" sz="2800" b="1" dirty="0">
                <a:solidFill>
                  <a:srgbClr val="FFFF00"/>
                </a:solidFill>
              </a:rPr>
              <a:t>We have:</a:t>
            </a:r>
          </a:p>
          <a:p>
            <a:pPr marL="514350" indent="-514350">
              <a:lnSpc>
                <a:spcPct val="60000"/>
              </a:lnSpc>
              <a:spcBef>
                <a:spcPct val="50000"/>
              </a:spcBef>
              <a:buFont typeface="Arial" pitchFamily="34" charset="0"/>
              <a:buChar char="•"/>
            </a:pPr>
            <a:r>
              <a:rPr lang="en-GB" sz="2800" b="1" dirty="0">
                <a:solidFill>
                  <a:srgbClr val="FFFF00"/>
                </a:solidFill>
              </a:rPr>
              <a:t>Increased or </a:t>
            </a:r>
            <a:r>
              <a:rPr lang="en-GB" sz="2800" b="1" dirty="0" smtClean="0">
                <a:solidFill>
                  <a:srgbClr val="FFFF00"/>
                </a:solidFill>
              </a:rPr>
              <a:t>decreased </a:t>
            </a:r>
            <a:r>
              <a:rPr lang="en-GB" sz="2800" b="1" dirty="0">
                <a:solidFill>
                  <a:srgbClr val="FFFF00"/>
                </a:solidFill>
              </a:rPr>
              <a:t>s</a:t>
            </a:r>
            <a:r>
              <a:rPr lang="en-GB" sz="2800" b="1" dirty="0" smtClean="0">
                <a:solidFill>
                  <a:srgbClr val="FFFF00"/>
                </a:solidFill>
              </a:rPr>
              <a:t>peed</a:t>
            </a:r>
            <a:endParaRPr lang="en-GB" sz="2800" b="1" dirty="0">
              <a:solidFill>
                <a:srgbClr val="FFFF00"/>
              </a:solidFill>
            </a:endParaRPr>
          </a:p>
          <a:p>
            <a:pPr marL="514350" indent="-514350">
              <a:lnSpc>
                <a:spcPct val="60000"/>
              </a:lnSpc>
              <a:spcBef>
                <a:spcPct val="50000"/>
              </a:spcBef>
              <a:buFont typeface="Arial" pitchFamily="34" charset="0"/>
              <a:buChar char="•"/>
            </a:pPr>
            <a:r>
              <a:rPr lang="en-GB" sz="2800" b="1" dirty="0">
                <a:solidFill>
                  <a:srgbClr val="FFFF00"/>
                </a:solidFill>
              </a:rPr>
              <a:t>Used our </a:t>
            </a:r>
            <a:r>
              <a:rPr lang="en-GB" sz="2800" b="1" dirty="0" smtClean="0">
                <a:solidFill>
                  <a:srgbClr val="FFFF00"/>
                </a:solidFill>
              </a:rPr>
              <a:t>fuel</a:t>
            </a:r>
            <a:endParaRPr lang="en-GB" sz="2800" b="1" dirty="0">
              <a:solidFill>
                <a:srgbClr val="FFFF00"/>
              </a:solidFill>
            </a:endParaRPr>
          </a:p>
          <a:p>
            <a:pPr marL="514350" indent="-514350">
              <a:lnSpc>
                <a:spcPct val="60000"/>
              </a:lnSpc>
              <a:spcBef>
                <a:spcPct val="50000"/>
              </a:spcBef>
              <a:buFont typeface="Arial" pitchFamily="34" charset="0"/>
              <a:buChar char="•"/>
            </a:pPr>
            <a:r>
              <a:rPr lang="en-GB" sz="2800" b="1" dirty="0">
                <a:solidFill>
                  <a:srgbClr val="FFFF00"/>
                </a:solidFill>
              </a:rPr>
              <a:t>Dropped </a:t>
            </a:r>
            <a:r>
              <a:rPr lang="en-GB" sz="2800" b="1" dirty="0" smtClean="0">
                <a:solidFill>
                  <a:srgbClr val="FFFF00"/>
                </a:solidFill>
              </a:rPr>
              <a:t>bombs</a:t>
            </a:r>
            <a:endParaRPr lang="en-GB" sz="2800" b="1" dirty="0">
              <a:solidFill>
                <a:srgbClr val="FFFF00"/>
              </a:solidFill>
            </a:endParaRPr>
          </a:p>
          <a:p>
            <a:pPr marL="514350" indent="-514350">
              <a:lnSpc>
                <a:spcPct val="60000"/>
              </a:lnSpc>
              <a:spcBef>
                <a:spcPct val="50000"/>
              </a:spcBef>
              <a:buFont typeface="Arial" pitchFamily="34" charset="0"/>
              <a:buChar char="•"/>
            </a:pPr>
            <a:r>
              <a:rPr lang="en-GB" sz="2800" b="1" dirty="0">
                <a:solidFill>
                  <a:srgbClr val="FFFF00"/>
                </a:solidFill>
              </a:rPr>
              <a:t>Fired o</a:t>
            </a:r>
            <a:r>
              <a:rPr lang="en-GB" sz="2800" b="1" dirty="0" smtClean="0">
                <a:solidFill>
                  <a:srgbClr val="FFFF00"/>
                </a:solidFill>
              </a:rPr>
              <a:t>ur guns</a:t>
            </a:r>
            <a:endParaRPr lang="en-GB" sz="2800" b="1" dirty="0">
              <a:solidFill>
                <a:srgbClr val="FFFF00"/>
              </a:solidFill>
            </a:endParaRPr>
          </a:p>
          <a:p>
            <a:pPr marL="514350" indent="-514350">
              <a:lnSpc>
                <a:spcPct val="60000"/>
              </a:lnSpc>
              <a:spcBef>
                <a:spcPct val="50000"/>
              </a:spcBef>
              <a:buFont typeface="Arial" pitchFamily="34" charset="0"/>
              <a:buChar char="•"/>
            </a:pPr>
            <a:r>
              <a:rPr lang="en-GB" sz="2800" b="1" dirty="0">
                <a:solidFill>
                  <a:srgbClr val="FFFF00"/>
                </a:solidFill>
              </a:rPr>
              <a:t>(Eaten all of the </a:t>
            </a:r>
            <a:r>
              <a:rPr lang="en-GB" sz="2800" b="1" dirty="0" smtClean="0">
                <a:solidFill>
                  <a:srgbClr val="FFFF00"/>
                </a:solidFill>
              </a:rPr>
              <a:t>rations</a:t>
            </a:r>
            <a:r>
              <a:rPr lang="en-GB" sz="2800" b="1" dirty="0">
                <a:solidFill>
                  <a:srgbClr val="FFFF00"/>
                </a:solidFill>
              </a:rPr>
              <a:t>!)</a:t>
            </a:r>
          </a:p>
          <a:p>
            <a:pPr>
              <a:spcBef>
                <a:spcPct val="50000"/>
              </a:spcBef>
            </a:pPr>
            <a:endParaRPr lang="en-GB" sz="2400"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214">
                                            <p:txEl>
                                              <p:pRg st="0" end="0"/>
                                            </p:txEl>
                                          </p:spTgt>
                                        </p:tgtEl>
                                        <p:attrNameLst>
                                          <p:attrName>style.visibility</p:attrName>
                                        </p:attrNameLst>
                                      </p:cBhvr>
                                      <p:to>
                                        <p:strVal val="visible"/>
                                      </p:to>
                                    </p:set>
                                    <p:animEffect transition="in" filter="wipe(left)">
                                      <p:cBhvr>
                                        <p:cTn id="7" dur="1000"/>
                                        <p:tgtEl>
                                          <p:spTgt spid="9421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4214">
                                            <p:txEl>
                                              <p:pRg st="1" end="1"/>
                                            </p:txEl>
                                          </p:spTgt>
                                        </p:tgtEl>
                                        <p:attrNameLst>
                                          <p:attrName>style.visibility</p:attrName>
                                        </p:attrNameLst>
                                      </p:cBhvr>
                                      <p:to>
                                        <p:strVal val="visible"/>
                                      </p:to>
                                    </p:set>
                                    <p:animEffect transition="in" filter="wipe(left)">
                                      <p:cBhvr>
                                        <p:cTn id="11" dur="1000"/>
                                        <p:tgtEl>
                                          <p:spTgt spid="942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4214">
                                            <p:txEl>
                                              <p:pRg st="3" end="3"/>
                                            </p:txEl>
                                          </p:spTgt>
                                        </p:tgtEl>
                                        <p:attrNameLst>
                                          <p:attrName>style.visibility</p:attrName>
                                        </p:attrNameLst>
                                      </p:cBhvr>
                                      <p:to>
                                        <p:strVal val="visible"/>
                                      </p:to>
                                    </p:set>
                                    <p:animEffect transition="in" filter="wipe(left)">
                                      <p:cBhvr>
                                        <p:cTn id="16" dur="1000"/>
                                        <p:tgtEl>
                                          <p:spTgt spid="942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4214">
                                            <p:txEl>
                                              <p:pRg st="4" end="4"/>
                                            </p:txEl>
                                          </p:spTgt>
                                        </p:tgtEl>
                                        <p:attrNameLst>
                                          <p:attrName>style.visibility</p:attrName>
                                        </p:attrNameLst>
                                      </p:cBhvr>
                                      <p:to>
                                        <p:strVal val="visible"/>
                                      </p:to>
                                    </p:set>
                                    <p:animEffect transition="in" filter="wipe(left)">
                                      <p:cBhvr>
                                        <p:cTn id="21" dur="1000"/>
                                        <p:tgtEl>
                                          <p:spTgt spid="942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4214">
                                            <p:txEl>
                                              <p:pRg st="5" end="5"/>
                                            </p:txEl>
                                          </p:spTgt>
                                        </p:tgtEl>
                                        <p:attrNameLst>
                                          <p:attrName>style.visibility</p:attrName>
                                        </p:attrNameLst>
                                      </p:cBhvr>
                                      <p:to>
                                        <p:strVal val="visible"/>
                                      </p:to>
                                    </p:set>
                                    <p:animEffect transition="in" filter="wipe(left)">
                                      <p:cBhvr>
                                        <p:cTn id="26" dur="1000"/>
                                        <p:tgtEl>
                                          <p:spTgt spid="9421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4214">
                                            <p:txEl>
                                              <p:pRg st="6" end="6"/>
                                            </p:txEl>
                                          </p:spTgt>
                                        </p:tgtEl>
                                        <p:attrNameLst>
                                          <p:attrName>style.visibility</p:attrName>
                                        </p:attrNameLst>
                                      </p:cBhvr>
                                      <p:to>
                                        <p:strVal val="visible"/>
                                      </p:to>
                                    </p:set>
                                    <p:animEffect transition="in" filter="wipe(left)">
                                      <p:cBhvr>
                                        <p:cTn id="31" dur="1000"/>
                                        <p:tgtEl>
                                          <p:spTgt spid="9421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4214">
                                            <p:txEl>
                                              <p:pRg st="7" end="7"/>
                                            </p:txEl>
                                          </p:spTgt>
                                        </p:tgtEl>
                                        <p:attrNameLst>
                                          <p:attrName>style.visibility</p:attrName>
                                        </p:attrNameLst>
                                      </p:cBhvr>
                                      <p:to>
                                        <p:strVal val="visible"/>
                                      </p:to>
                                    </p:set>
                                    <p:animEffect transition="in" filter="wipe(left)">
                                      <p:cBhvr>
                                        <p:cTn id="36" dur="1000"/>
                                        <p:tgtEl>
                                          <p:spTgt spid="9421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4214">
                                            <p:txEl>
                                              <p:pRg st="8" end="8"/>
                                            </p:txEl>
                                          </p:spTgt>
                                        </p:tgtEl>
                                        <p:attrNameLst>
                                          <p:attrName>style.visibility</p:attrName>
                                        </p:attrNameLst>
                                      </p:cBhvr>
                                      <p:to>
                                        <p:strVal val="visible"/>
                                      </p:to>
                                    </p:set>
                                    <p:animEffect transition="in" filter="wipe(left)">
                                      <p:cBhvr>
                                        <p:cTn id="41" dur="1000"/>
                                        <p:tgtEl>
                                          <p:spTgt spid="942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95090" y="765275"/>
            <a:ext cx="8424862" cy="366712"/>
          </a:xfrm>
          <a:prstGeom prst="rect">
            <a:avLst/>
          </a:prstGeom>
          <a:noFill/>
          <a:ln w="9525">
            <a:noFill/>
            <a:miter lim="800000"/>
            <a:headEnd/>
            <a:tailEnd/>
          </a:ln>
        </p:spPr>
        <p:txBody>
          <a:bodyPr>
            <a:spAutoFit/>
          </a:bodyPr>
          <a:lstStyle/>
          <a:p>
            <a:pPr>
              <a:spcBef>
                <a:spcPct val="50000"/>
              </a:spcBef>
            </a:pPr>
            <a:endParaRPr lang="en-GB"/>
          </a:p>
        </p:txBody>
      </p:sp>
      <p:sp>
        <p:nvSpPr>
          <p:cNvPr id="95236" name="Text Box 4"/>
          <p:cNvSpPr txBox="1">
            <a:spLocks noChangeArrowheads="1"/>
          </p:cNvSpPr>
          <p:nvPr/>
        </p:nvSpPr>
        <p:spPr bwMode="auto">
          <a:xfrm>
            <a:off x="539552" y="548680"/>
            <a:ext cx="7993063" cy="3508653"/>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00"/>
                </a:solidFill>
              </a:rPr>
              <a:t>The aircraft </a:t>
            </a:r>
            <a:r>
              <a:rPr lang="en-GB" sz="2800" b="1" dirty="0">
                <a:solidFill>
                  <a:srgbClr val="FFFF00"/>
                </a:solidFill>
              </a:rPr>
              <a:t>is now out of balance and we may be </a:t>
            </a:r>
            <a:r>
              <a:rPr lang="en-GB" sz="2800" b="1" dirty="0" smtClean="0">
                <a:solidFill>
                  <a:srgbClr val="FFFF00"/>
                </a:solidFill>
              </a:rPr>
              <a:t>holding </a:t>
            </a:r>
            <a:r>
              <a:rPr lang="en-GB" sz="2800" b="1" dirty="0">
                <a:solidFill>
                  <a:srgbClr val="FFFF00"/>
                </a:solidFill>
              </a:rPr>
              <a:t>a </a:t>
            </a:r>
            <a:r>
              <a:rPr lang="en-GB" sz="2800" b="1" dirty="0" smtClean="0">
                <a:solidFill>
                  <a:srgbClr val="FFFF00"/>
                </a:solidFill>
              </a:rPr>
              <a:t>“stick </a:t>
            </a:r>
            <a:r>
              <a:rPr lang="en-GB" sz="2800" b="1" dirty="0">
                <a:solidFill>
                  <a:srgbClr val="FFFF00"/>
                </a:solidFill>
              </a:rPr>
              <a:t>f</a:t>
            </a:r>
            <a:r>
              <a:rPr lang="en-GB" sz="2800" b="1" dirty="0" smtClean="0">
                <a:solidFill>
                  <a:srgbClr val="FFFF00"/>
                </a:solidFill>
              </a:rPr>
              <a:t>orce</a:t>
            </a:r>
            <a:r>
              <a:rPr lang="en-GB" sz="2800" b="1" dirty="0">
                <a:solidFill>
                  <a:srgbClr val="FFFF00"/>
                </a:solidFill>
              </a:rPr>
              <a:t>” to </a:t>
            </a:r>
            <a:r>
              <a:rPr lang="en-GB" sz="2800" b="1" dirty="0" smtClean="0">
                <a:solidFill>
                  <a:srgbClr val="FFFF00"/>
                </a:solidFill>
              </a:rPr>
              <a:t>fly</a:t>
            </a:r>
          </a:p>
          <a:p>
            <a:pPr>
              <a:spcBef>
                <a:spcPct val="50000"/>
              </a:spcBef>
            </a:pPr>
            <a:endParaRPr lang="en-GB" b="1" dirty="0" smtClean="0">
              <a:solidFill>
                <a:srgbClr val="FFFF00"/>
              </a:solidFill>
            </a:endParaRPr>
          </a:p>
          <a:p>
            <a:pPr>
              <a:spcBef>
                <a:spcPct val="50000"/>
              </a:spcBef>
            </a:pPr>
            <a:r>
              <a:rPr lang="en-GB" sz="2800" b="1" dirty="0" smtClean="0">
                <a:solidFill>
                  <a:srgbClr val="FFFF00"/>
                </a:solidFill>
              </a:rPr>
              <a:t>This </a:t>
            </a:r>
            <a:r>
              <a:rPr lang="en-GB" sz="2800" b="1" dirty="0">
                <a:solidFill>
                  <a:srgbClr val="FFFF00"/>
                </a:solidFill>
              </a:rPr>
              <a:t>will be tiring and prevent the pilot from </a:t>
            </a:r>
            <a:r>
              <a:rPr lang="en-GB" sz="2800" b="1" dirty="0" smtClean="0">
                <a:solidFill>
                  <a:srgbClr val="FFFF00"/>
                </a:solidFill>
              </a:rPr>
              <a:t>carrying out </a:t>
            </a:r>
            <a:r>
              <a:rPr lang="en-GB" sz="2800" b="1" dirty="0">
                <a:solidFill>
                  <a:srgbClr val="FFFF00"/>
                </a:solidFill>
              </a:rPr>
              <a:t>other tasks such as </a:t>
            </a:r>
            <a:r>
              <a:rPr lang="en-GB" sz="2800" b="1" dirty="0" smtClean="0">
                <a:solidFill>
                  <a:srgbClr val="FFFF00"/>
                </a:solidFill>
              </a:rPr>
              <a:t>navigation</a:t>
            </a:r>
            <a:endParaRPr lang="en-GB" sz="2800" b="1" dirty="0">
              <a:solidFill>
                <a:srgbClr val="FFFF00"/>
              </a:solidFill>
            </a:endParaRPr>
          </a:p>
          <a:p>
            <a:pPr>
              <a:spcBef>
                <a:spcPct val="50000"/>
              </a:spcBef>
            </a:pPr>
            <a:endParaRPr lang="en-GB" b="1" dirty="0" smtClean="0">
              <a:solidFill>
                <a:srgbClr val="FFFF00"/>
              </a:solidFill>
            </a:endParaRPr>
          </a:p>
          <a:p>
            <a:pPr>
              <a:spcBef>
                <a:spcPct val="50000"/>
              </a:spcBef>
            </a:pPr>
            <a:r>
              <a:rPr lang="en-GB" sz="2800" b="1" dirty="0" smtClean="0">
                <a:solidFill>
                  <a:srgbClr val="FFFF00"/>
                </a:solidFill>
              </a:rPr>
              <a:t>What </a:t>
            </a:r>
            <a:r>
              <a:rPr lang="en-GB" sz="2800" b="1" dirty="0">
                <a:solidFill>
                  <a:srgbClr val="FFFF00"/>
                </a:solidFill>
              </a:rPr>
              <a:t>can we do?</a:t>
            </a:r>
          </a:p>
        </p:txBody>
      </p:sp>
      <p:sp>
        <p:nvSpPr>
          <p:cNvPr id="95237" name="Text Box 5"/>
          <p:cNvSpPr txBox="1">
            <a:spLocks noChangeArrowheads="1"/>
          </p:cNvSpPr>
          <p:nvPr/>
        </p:nvSpPr>
        <p:spPr bwMode="auto">
          <a:xfrm>
            <a:off x="0" y="4581128"/>
            <a:ext cx="9144000" cy="769441"/>
          </a:xfrm>
          <a:prstGeom prst="rect">
            <a:avLst/>
          </a:prstGeom>
          <a:noFill/>
          <a:ln w="9525">
            <a:noFill/>
            <a:miter lim="800000"/>
            <a:headEnd/>
            <a:tailEnd/>
          </a:ln>
        </p:spPr>
        <p:txBody>
          <a:bodyPr wrap="square">
            <a:spAutoFit/>
          </a:bodyPr>
          <a:lstStyle/>
          <a:p>
            <a:pPr algn="ctr">
              <a:spcBef>
                <a:spcPct val="50000"/>
              </a:spcBef>
            </a:pPr>
            <a:r>
              <a:rPr lang="en-GB" sz="4400" b="1" dirty="0" smtClean="0">
                <a:solidFill>
                  <a:srgbClr val="FFFF00"/>
                </a:solidFill>
              </a:rPr>
              <a:t>Trim the aircraft</a:t>
            </a:r>
            <a:endParaRPr lang="en-GB" sz="4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animEffect transition="in" filter="wipe(left)">
                                      <p:cBhvr>
                                        <p:cTn id="7" dur="1000"/>
                                        <p:tgtEl>
                                          <p:spTgt spid="95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236">
                                            <p:txEl>
                                              <p:pRg st="2" end="2"/>
                                            </p:txEl>
                                          </p:spTgt>
                                        </p:tgtEl>
                                        <p:attrNameLst>
                                          <p:attrName>style.visibility</p:attrName>
                                        </p:attrNameLst>
                                      </p:cBhvr>
                                      <p:to>
                                        <p:strVal val="visible"/>
                                      </p:to>
                                    </p:set>
                                    <p:animEffect transition="in" filter="wipe(left)">
                                      <p:cBhvr>
                                        <p:cTn id="12" dur="1000"/>
                                        <p:tgtEl>
                                          <p:spTgt spid="952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5236">
                                            <p:txEl>
                                              <p:pRg st="4" end="4"/>
                                            </p:txEl>
                                          </p:spTgt>
                                        </p:tgtEl>
                                        <p:attrNameLst>
                                          <p:attrName>style.visibility</p:attrName>
                                        </p:attrNameLst>
                                      </p:cBhvr>
                                      <p:to>
                                        <p:strVal val="visible"/>
                                      </p:to>
                                    </p:set>
                                    <p:animEffect transition="in" filter="wipe(left)">
                                      <p:cBhvr>
                                        <p:cTn id="17" dur="1000"/>
                                        <p:tgtEl>
                                          <p:spTgt spid="952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7">
                                            <p:txEl>
                                              <p:pRg st="0" end="0"/>
                                            </p:txEl>
                                          </p:spTgt>
                                        </p:tgtEl>
                                        <p:attrNameLst>
                                          <p:attrName>style.visibility</p:attrName>
                                        </p:attrNameLst>
                                      </p:cBhvr>
                                      <p:to>
                                        <p:strVal val="visible"/>
                                      </p:to>
                                    </p:set>
                                    <p:animEffect transition="in" filter="fade">
                                      <p:cBhvr>
                                        <p:cTn id="22" dur="1000"/>
                                        <p:tgtEl>
                                          <p:spTgt spid="952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ChangeArrowheads="1"/>
          </p:cNvSpPr>
          <p:nvPr/>
        </p:nvSpPr>
        <p:spPr bwMode="auto">
          <a:xfrm>
            <a:off x="2339975" y="4941888"/>
            <a:ext cx="2343150" cy="1592262"/>
          </a:xfrm>
          <a:prstGeom prst="rect">
            <a:avLst/>
          </a:prstGeom>
          <a:noFill/>
          <a:ln w="12700">
            <a:noFill/>
            <a:miter lim="800000"/>
            <a:headEnd/>
            <a:tailEnd/>
          </a:ln>
        </p:spPr>
        <p:txBody>
          <a:bodyPr wrap="none" anchor="ctr"/>
          <a:lstStyle/>
          <a:p>
            <a:endParaRPr lang="en-GB"/>
          </a:p>
        </p:txBody>
      </p:sp>
      <p:grpSp>
        <p:nvGrpSpPr>
          <p:cNvPr id="2" name="Group 25"/>
          <p:cNvGrpSpPr>
            <a:grpSpLocks/>
          </p:cNvGrpSpPr>
          <p:nvPr/>
        </p:nvGrpSpPr>
        <p:grpSpPr bwMode="auto">
          <a:xfrm>
            <a:off x="1509713" y="3549650"/>
            <a:ext cx="5481637" cy="1031875"/>
            <a:chOff x="951" y="2236"/>
            <a:chExt cx="3453" cy="650"/>
          </a:xfrm>
        </p:grpSpPr>
        <p:sp>
          <p:nvSpPr>
            <p:cNvPr id="29701" name="Oval 2"/>
            <p:cNvSpPr>
              <a:spLocks noChangeArrowheads="1"/>
            </p:cNvSpPr>
            <p:nvPr/>
          </p:nvSpPr>
          <p:spPr bwMode="auto">
            <a:xfrm>
              <a:off x="951" y="2287"/>
              <a:ext cx="2607" cy="562"/>
            </a:xfrm>
            <a:prstGeom prst="ellipse">
              <a:avLst/>
            </a:prstGeom>
            <a:solidFill>
              <a:schemeClr val="bg1"/>
            </a:solidFill>
            <a:ln w="12700">
              <a:solidFill>
                <a:schemeClr val="tx1"/>
              </a:solidFill>
              <a:round/>
              <a:headEnd/>
              <a:tailEnd/>
            </a:ln>
          </p:spPr>
          <p:txBody>
            <a:bodyPr wrap="none" anchor="ctr"/>
            <a:lstStyle/>
            <a:p>
              <a:endParaRPr lang="en-GB"/>
            </a:p>
          </p:txBody>
        </p:sp>
        <p:sp useBgFill="1">
          <p:nvSpPr>
            <p:cNvPr id="29702" name="Oval 3"/>
            <p:cNvSpPr>
              <a:spLocks noChangeArrowheads="1"/>
            </p:cNvSpPr>
            <p:nvPr/>
          </p:nvSpPr>
          <p:spPr bwMode="auto">
            <a:xfrm>
              <a:off x="3250" y="2370"/>
              <a:ext cx="482" cy="421"/>
            </a:xfrm>
            <a:prstGeom prst="ellipse">
              <a:avLst/>
            </a:prstGeom>
            <a:ln w="12700">
              <a:noFill/>
              <a:round/>
              <a:headEnd/>
              <a:tailEnd/>
            </a:ln>
          </p:spPr>
          <p:txBody>
            <a:bodyPr wrap="none" anchor="ctr"/>
            <a:lstStyle/>
            <a:p>
              <a:endParaRPr lang="en-GB"/>
            </a:p>
          </p:txBody>
        </p:sp>
        <p:sp>
          <p:nvSpPr>
            <p:cNvPr id="29703" name="Freeform 4"/>
            <p:cNvSpPr>
              <a:spLocks/>
            </p:cNvSpPr>
            <p:nvPr/>
          </p:nvSpPr>
          <p:spPr bwMode="auto">
            <a:xfrm>
              <a:off x="2608" y="2339"/>
              <a:ext cx="927" cy="2"/>
            </a:xfrm>
            <a:custGeom>
              <a:avLst/>
              <a:gdLst>
                <a:gd name="T0" fmla="*/ 0 w 678"/>
                <a:gd name="T1" fmla="*/ 1 h 2"/>
                <a:gd name="T2" fmla="*/ 926 w 678"/>
                <a:gd name="T3" fmla="*/ 0 h 2"/>
                <a:gd name="T4" fmla="*/ 0 60000 65536"/>
                <a:gd name="T5" fmla="*/ 0 60000 65536"/>
                <a:gd name="T6" fmla="*/ 0 w 678"/>
                <a:gd name="T7" fmla="*/ 0 h 2"/>
                <a:gd name="T8" fmla="*/ 678 w 678"/>
                <a:gd name="T9" fmla="*/ 2 h 2"/>
              </a:gdLst>
              <a:ahLst/>
              <a:cxnLst>
                <a:cxn ang="T4">
                  <a:pos x="T0" y="T1"/>
                </a:cxn>
                <a:cxn ang="T5">
                  <a:pos x="T2" y="T3"/>
                </a:cxn>
              </a:cxnLst>
              <a:rect l="T6" t="T7" r="T8" b="T9"/>
              <a:pathLst>
                <a:path w="678" h="2">
                  <a:moveTo>
                    <a:pt x="0" y="1"/>
                  </a:moveTo>
                  <a:lnTo>
                    <a:pt x="677" y="0"/>
                  </a:lnTo>
                </a:path>
              </a:pathLst>
            </a:custGeom>
            <a:noFill/>
            <a:ln w="12700" cap="rnd" cmpd="sng">
              <a:solidFill>
                <a:schemeClr val="bg1"/>
              </a:solidFill>
              <a:prstDash val="solid"/>
              <a:round/>
              <a:headEnd type="none" w="med" len="med"/>
              <a:tailEnd type="none" w="med" len="med"/>
            </a:ln>
          </p:spPr>
          <p:txBody>
            <a:bodyPr/>
            <a:lstStyle/>
            <a:p>
              <a:endParaRPr lang="en-GB"/>
            </a:p>
          </p:txBody>
        </p:sp>
        <p:sp>
          <p:nvSpPr>
            <p:cNvPr id="29704" name="Freeform 5"/>
            <p:cNvSpPr>
              <a:spLocks/>
            </p:cNvSpPr>
            <p:nvPr/>
          </p:nvSpPr>
          <p:spPr bwMode="auto">
            <a:xfrm>
              <a:off x="2971" y="2795"/>
              <a:ext cx="584" cy="3"/>
            </a:xfrm>
            <a:custGeom>
              <a:avLst/>
              <a:gdLst>
                <a:gd name="T0" fmla="*/ 0 w 584"/>
                <a:gd name="T1" fmla="*/ 2 h 3"/>
                <a:gd name="T2" fmla="*/ 583 w 584"/>
                <a:gd name="T3" fmla="*/ 0 h 3"/>
                <a:gd name="T4" fmla="*/ 0 60000 65536"/>
                <a:gd name="T5" fmla="*/ 0 60000 65536"/>
                <a:gd name="T6" fmla="*/ 0 w 584"/>
                <a:gd name="T7" fmla="*/ 0 h 3"/>
                <a:gd name="T8" fmla="*/ 584 w 584"/>
                <a:gd name="T9" fmla="*/ 3 h 3"/>
              </a:gdLst>
              <a:ahLst/>
              <a:cxnLst>
                <a:cxn ang="T4">
                  <a:pos x="T0" y="T1"/>
                </a:cxn>
                <a:cxn ang="T5">
                  <a:pos x="T2" y="T3"/>
                </a:cxn>
              </a:cxnLst>
              <a:rect l="T6" t="T7" r="T8" b="T9"/>
              <a:pathLst>
                <a:path w="584" h="3">
                  <a:moveTo>
                    <a:pt x="0" y="2"/>
                  </a:moveTo>
                  <a:lnTo>
                    <a:pt x="583" y="0"/>
                  </a:lnTo>
                </a:path>
              </a:pathLst>
            </a:custGeom>
            <a:noFill/>
            <a:ln w="12700" cap="rnd" cmpd="sng">
              <a:solidFill>
                <a:schemeClr val="bg1"/>
              </a:solidFill>
              <a:prstDash val="solid"/>
              <a:round/>
              <a:headEnd type="none" w="med" len="med"/>
              <a:tailEnd type="none" w="med" len="med"/>
            </a:ln>
          </p:spPr>
          <p:txBody>
            <a:bodyPr/>
            <a:lstStyle/>
            <a:p>
              <a:endParaRPr lang="en-GB"/>
            </a:p>
          </p:txBody>
        </p:sp>
        <p:sp>
          <p:nvSpPr>
            <p:cNvPr id="29705" name="AutoShape 6"/>
            <p:cNvSpPr>
              <a:spLocks noChangeArrowheads="1"/>
            </p:cNvSpPr>
            <p:nvPr/>
          </p:nvSpPr>
          <p:spPr bwMode="auto">
            <a:xfrm rot="-780000">
              <a:off x="2930" y="2252"/>
              <a:ext cx="226" cy="338"/>
            </a:xfrm>
            <a:prstGeom prst="roundRect">
              <a:avLst>
                <a:gd name="adj" fmla="val 12495"/>
              </a:avLst>
            </a:prstGeom>
            <a:solidFill>
              <a:schemeClr val="bg1"/>
            </a:solidFill>
            <a:ln w="12700">
              <a:noFill/>
              <a:round/>
              <a:headEnd/>
              <a:tailEnd/>
            </a:ln>
          </p:spPr>
          <p:txBody>
            <a:bodyPr wrap="none" anchor="ctr"/>
            <a:lstStyle/>
            <a:p>
              <a:endParaRPr lang="en-GB"/>
            </a:p>
          </p:txBody>
        </p:sp>
        <p:sp>
          <p:nvSpPr>
            <p:cNvPr id="29706" name="AutoShape 7"/>
            <p:cNvSpPr>
              <a:spLocks noChangeArrowheads="1"/>
            </p:cNvSpPr>
            <p:nvPr/>
          </p:nvSpPr>
          <p:spPr bwMode="auto">
            <a:xfrm rot="1080000">
              <a:off x="2909" y="2620"/>
              <a:ext cx="219" cy="260"/>
            </a:xfrm>
            <a:prstGeom prst="roundRect">
              <a:avLst>
                <a:gd name="adj" fmla="val 12495"/>
              </a:avLst>
            </a:prstGeom>
            <a:solidFill>
              <a:schemeClr val="bg1"/>
            </a:solidFill>
            <a:ln w="12700">
              <a:noFill/>
              <a:round/>
              <a:headEnd/>
              <a:tailEnd/>
            </a:ln>
          </p:spPr>
          <p:txBody>
            <a:bodyPr wrap="none" anchor="ctr"/>
            <a:lstStyle/>
            <a:p>
              <a:endParaRPr lang="en-GB"/>
            </a:p>
          </p:txBody>
        </p:sp>
        <p:grpSp>
          <p:nvGrpSpPr>
            <p:cNvPr id="3" name="Group 10"/>
            <p:cNvGrpSpPr>
              <a:grpSpLocks/>
            </p:cNvGrpSpPr>
            <p:nvPr/>
          </p:nvGrpSpPr>
          <p:grpSpPr bwMode="auto">
            <a:xfrm>
              <a:off x="2426" y="2236"/>
              <a:ext cx="1978" cy="650"/>
              <a:chOff x="2524" y="2239"/>
              <a:chExt cx="1978" cy="650"/>
            </a:xfrm>
          </p:grpSpPr>
          <p:grpSp>
            <p:nvGrpSpPr>
              <p:cNvPr id="4" name="Group 11"/>
              <p:cNvGrpSpPr>
                <a:grpSpLocks/>
              </p:cNvGrpSpPr>
              <p:nvPr/>
            </p:nvGrpSpPr>
            <p:grpSpPr bwMode="auto">
              <a:xfrm>
                <a:off x="3330" y="2239"/>
                <a:ext cx="1172" cy="638"/>
                <a:chOff x="3330" y="2239"/>
                <a:chExt cx="1172" cy="638"/>
              </a:xfrm>
            </p:grpSpPr>
            <p:sp>
              <p:nvSpPr>
                <p:cNvPr id="29716" name="Oval 12"/>
                <p:cNvSpPr>
                  <a:spLocks noChangeArrowheads="1"/>
                </p:cNvSpPr>
                <p:nvPr/>
              </p:nvSpPr>
              <p:spPr bwMode="auto">
                <a:xfrm>
                  <a:off x="3578" y="2239"/>
                  <a:ext cx="94" cy="638"/>
                </a:xfrm>
                <a:prstGeom prst="ellipse">
                  <a:avLst/>
                </a:prstGeom>
                <a:solidFill>
                  <a:schemeClr val="bg1"/>
                </a:solidFill>
                <a:ln w="12700">
                  <a:solidFill>
                    <a:schemeClr val="tx1"/>
                  </a:solidFill>
                  <a:round/>
                  <a:headEnd/>
                  <a:tailEnd/>
                </a:ln>
              </p:spPr>
              <p:txBody>
                <a:bodyPr wrap="none" anchor="ctr"/>
                <a:lstStyle/>
                <a:p>
                  <a:endParaRPr lang="en-GB"/>
                </a:p>
              </p:txBody>
            </p:sp>
            <p:grpSp>
              <p:nvGrpSpPr>
                <p:cNvPr id="5" name="Group 13"/>
                <p:cNvGrpSpPr>
                  <a:grpSpLocks/>
                </p:cNvGrpSpPr>
                <p:nvPr/>
              </p:nvGrpSpPr>
              <p:grpSpPr bwMode="auto">
                <a:xfrm>
                  <a:off x="3330" y="2437"/>
                  <a:ext cx="1172" cy="291"/>
                  <a:chOff x="3330" y="2437"/>
                  <a:chExt cx="1172" cy="291"/>
                </a:xfrm>
              </p:grpSpPr>
              <p:grpSp>
                <p:nvGrpSpPr>
                  <p:cNvPr id="6" name="Group 14"/>
                  <p:cNvGrpSpPr>
                    <a:grpSpLocks/>
                  </p:cNvGrpSpPr>
                  <p:nvPr/>
                </p:nvGrpSpPr>
                <p:grpSpPr bwMode="auto">
                  <a:xfrm>
                    <a:off x="3330" y="2437"/>
                    <a:ext cx="1172" cy="291"/>
                    <a:chOff x="3330" y="2437"/>
                    <a:chExt cx="1172" cy="291"/>
                  </a:xfrm>
                </p:grpSpPr>
                <p:sp>
                  <p:nvSpPr>
                    <p:cNvPr id="29720" name="Oval 15"/>
                    <p:cNvSpPr>
                      <a:spLocks noChangeArrowheads="1"/>
                    </p:cNvSpPr>
                    <p:nvPr/>
                  </p:nvSpPr>
                  <p:spPr bwMode="auto">
                    <a:xfrm rot="-540000">
                      <a:off x="3330" y="2437"/>
                      <a:ext cx="321" cy="280"/>
                    </a:xfrm>
                    <a:prstGeom prst="ellipse">
                      <a:avLst/>
                    </a:prstGeom>
                    <a:solidFill>
                      <a:schemeClr val="bg1"/>
                    </a:solidFill>
                    <a:ln w="12700">
                      <a:solidFill>
                        <a:schemeClr val="tx1"/>
                      </a:solidFill>
                      <a:round/>
                      <a:headEnd/>
                      <a:tailEnd/>
                    </a:ln>
                  </p:spPr>
                  <p:txBody>
                    <a:bodyPr wrap="none" anchor="ctr"/>
                    <a:lstStyle/>
                    <a:p>
                      <a:endParaRPr lang="en-GB"/>
                    </a:p>
                  </p:txBody>
                </p:sp>
                <p:sp>
                  <p:nvSpPr>
                    <p:cNvPr id="29721" name="Freeform 16"/>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GB"/>
                    </a:p>
                  </p:txBody>
                </p:sp>
              </p:grpSp>
              <p:sp>
                <p:nvSpPr>
                  <p:cNvPr id="29719" name="Oval 17"/>
                  <p:cNvSpPr>
                    <a:spLocks noChangeArrowheads="1"/>
                  </p:cNvSpPr>
                  <p:nvPr/>
                </p:nvSpPr>
                <p:spPr bwMode="auto">
                  <a:xfrm rot="-960000">
                    <a:off x="3467" y="2564"/>
                    <a:ext cx="65" cy="56"/>
                  </a:xfrm>
                  <a:prstGeom prst="ellipse">
                    <a:avLst/>
                  </a:prstGeom>
                  <a:solidFill>
                    <a:schemeClr val="bg1"/>
                  </a:solidFill>
                  <a:ln w="12700">
                    <a:solidFill>
                      <a:schemeClr val="bg2"/>
                    </a:solidFill>
                    <a:round/>
                    <a:headEnd/>
                    <a:tailEnd/>
                  </a:ln>
                </p:spPr>
                <p:txBody>
                  <a:bodyPr wrap="none" anchor="ctr"/>
                  <a:lstStyle/>
                  <a:p>
                    <a:endParaRPr lang="en-GB"/>
                  </a:p>
                </p:txBody>
              </p:sp>
            </p:grpSp>
          </p:grpSp>
          <p:grpSp>
            <p:nvGrpSpPr>
              <p:cNvPr id="7" name="Group 18"/>
              <p:cNvGrpSpPr>
                <a:grpSpLocks/>
              </p:cNvGrpSpPr>
              <p:nvPr/>
            </p:nvGrpSpPr>
            <p:grpSpPr bwMode="auto">
              <a:xfrm flipH="1">
                <a:off x="2524" y="2251"/>
                <a:ext cx="1172" cy="638"/>
                <a:chOff x="3330" y="2239"/>
                <a:chExt cx="1172" cy="638"/>
              </a:xfrm>
            </p:grpSpPr>
            <p:sp>
              <p:nvSpPr>
                <p:cNvPr id="29710" name="Oval 19"/>
                <p:cNvSpPr>
                  <a:spLocks noChangeArrowheads="1"/>
                </p:cNvSpPr>
                <p:nvPr/>
              </p:nvSpPr>
              <p:spPr bwMode="auto">
                <a:xfrm>
                  <a:off x="3578" y="2239"/>
                  <a:ext cx="94" cy="638"/>
                </a:xfrm>
                <a:prstGeom prst="ellipse">
                  <a:avLst/>
                </a:prstGeom>
                <a:noFill/>
                <a:ln w="12700">
                  <a:noFill/>
                  <a:round/>
                  <a:headEnd/>
                  <a:tailEnd/>
                </a:ln>
              </p:spPr>
              <p:txBody>
                <a:bodyPr wrap="none" anchor="ctr"/>
                <a:lstStyle/>
                <a:p>
                  <a:endParaRPr lang="en-GB"/>
                </a:p>
              </p:txBody>
            </p:sp>
            <p:grpSp>
              <p:nvGrpSpPr>
                <p:cNvPr id="8" name="Group 20"/>
                <p:cNvGrpSpPr>
                  <a:grpSpLocks/>
                </p:cNvGrpSpPr>
                <p:nvPr/>
              </p:nvGrpSpPr>
              <p:grpSpPr bwMode="auto">
                <a:xfrm>
                  <a:off x="3330" y="2437"/>
                  <a:ext cx="1172" cy="291"/>
                  <a:chOff x="3330" y="2437"/>
                  <a:chExt cx="1172" cy="291"/>
                </a:xfrm>
              </p:grpSpPr>
              <p:grpSp>
                <p:nvGrpSpPr>
                  <p:cNvPr id="9" name="Group 21"/>
                  <p:cNvGrpSpPr>
                    <a:grpSpLocks/>
                  </p:cNvGrpSpPr>
                  <p:nvPr/>
                </p:nvGrpSpPr>
                <p:grpSpPr bwMode="auto">
                  <a:xfrm>
                    <a:off x="3330" y="2437"/>
                    <a:ext cx="1172" cy="291"/>
                    <a:chOff x="3330" y="2437"/>
                    <a:chExt cx="1172" cy="291"/>
                  </a:xfrm>
                </p:grpSpPr>
                <p:sp>
                  <p:nvSpPr>
                    <p:cNvPr id="29714" name="Oval 22"/>
                    <p:cNvSpPr>
                      <a:spLocks noChangeArrowheads="1"/>
                    </p:cNvSpPr>
                    <p:nvPr/>
                  </p:nvSpPr>
                  <p:spPr bwMode="auto">
                    <a:xfrm rot="-540000">
                      <a:off x="3330" y="2437"/>
                      <a:ext cx="321" cy="280"/>
                    </a:xfrm>
                    <a:prstGeom prst="ellipse">
                      <a:avLst/>
                    </a:prstGeom>
                    <a:noFill/>
                    <a:ln w="12700">
                      <a:noFill/>
                      <a:round/>
                      <a:headEnd/>
                      <a:tailEnd/>
                    </a:ln>
                  </p:spPr>
                  <p:txBody>
                    <a:bodyPr wrap="none" anchor="ctr"/>
                    <a:lstStyle/>
                    <a:p>
                      <a:endParaRPr lang="en-GB"/>
                    </a:p>
                  </p:txBody>
                </p:sp>
                <p:sp>
                  <p:nvSpPr>
                    <p:cNvPr id="29715" name="Freeform 23"/>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noFill/>
                    <a:ln w="12700" cap="rnd" cmpd="sng">
                      <a:noFill/>
                      <a:prstDash val="solid"/>
                      <a:round/>
                      <a:headEnd type="none" w="med" len="med"/>
                      <a:tailEnd type="none" w="med" len="med"/>
                    </a:ln>
                  </p:spPr>
                  <p:txBody>
                    <a:bodyPr/>
                    <a:lstStyle/>
                    <a:p>
                      <a:endParaRPr lang="en-GB"/>
                    </a:p>
                  </p:txBody>
                </p:sp>
              </p:grpSp>
              <p:sp>
                <p:nvSpPr>
                  <p:cNvPr id="29713" name="Oval 24"/>
                  <p:cNvSpPr>
                    <a:spLocks noChangeArrowheads="1"/>
                  </p:cNvSpPr>
                  <p:nvPr/>
                </p:nvSpPr>
                <p:spPr bwMode="auto">
                  <a:xfrm rot="-960000">
                    <a:off x="3467" y="2564"/>
                    <a:ext cx="65" cy="56"/>
                  </a:xfrm>
                  <a:prstGeom prst="ellipse">
                    <a:avLst/>
                  </a:prstGeom>
                  <a:noFill/>
                  <a:ln w="12700">
                    <a:noFill/>
                    <a:round/>
                    <a:headEnd/>
                    <a:tailEnd/>
                  </a:ln>
                </p:spPr>
                <p:txBody>
                  <a:bodyPr wrap="none" anchor="ctr"/>
                  <a:lstStyle/>
                  <a:p>
                    <a:endParaRPr lang="en-GB"/>
                  </a:p>
                </p:txBody>
              </p:sp>
            </p:grpSp>
          </p:grpSp>
        </p:grpSp>
      </p:grpSp>
      <p:sp>
        <p:nvSpPr>
          <p:cNvPr id="129050" name="Rectangle 26"/>
          <p:cNvSpPr>
            <a:spLocks noChangeArrowheads="1"/>
          </p:cNvSpPr>
          <p:nvPr/>
        </p:nvSpPr>
        <p:spPr bwMode="auto">
          <a:xfrm>
            <a:off x="0" y="620688"/>
            <a:ext cx="9144000" cy="766877"/>
          </a:xfrm>
          <a:prstGeom prst="rect">
            <a:avLst/>
          </a:prstGeom>
          <a:noFill/>
          <a:ln w="12700">
            <a:noFill/>
            <a:miter lim="800000"/>
            <a:headEnd/>
            <a:tailEnd/>
          </a:ln>
          <a:effectLst/>
        </p:spPr>
        <p:txBody>
          <a:bodyPr wrap="square" lIns="90488" tIns="44450" rIns="90488" bIns="44450">
            <a:spAutoFit/>
          </a:bodyPr>
          <a:lstStyle/>
          <a:p>
            <a:pPr algn="ctr" defTabSz="762000" eaLnBrk="0" hangingPunct="0">
              <a:defRPr/>
            </a:pPr>
            <a:r>
              <a:rPr lang="en-GB" sz="4400" b="1" dirty="0">
                <a:solidFill>
                  <a:srgbClr val="FFFF00"/>
                </a:solidFill>
              </a:rPr>
              <a:t> </a:t>
            </a:r>
            <a:r>
              <a:rPr lang="en-GB" sz="4400" b="1" dirty="0">
                <a:solidFill>
                  <a:srgbClr val="FFFF00"/>
                </a:solidFill>
                <a:cs typeface="Arial" pitchFamily="34" charset="0"/>
              </a:rPr>
              <a:t>Trim</a:t>
            </a:r>
            <a:r>
              <a:rPr lang="en-GB" sz="4400" b="1" dirty="0">
                <a:solidFill>
                  <a:srgbClr val="FFFF00"/>
                </a:solidFill>
                <a:effectLst>
                  <a:outerShdw blurRad="38100" dist="38100" dir="2700000" algn="tl">
                    <a:srgbClr val="000000"/>
                  </a:outerShdw>
                </a:effectLst>
                <a:cs typeface="Arial" pitchFamily="34" charset="0"/>
              </a:rPr>
              <a:t> </a:t>
            </a:r>
            <a:r>
              <a:rPr lang="en-GB" sz="4400" b="1" dirty="0">
                <a:solidFill>
                  <a:srgbClr val="FFFF00"/>
                </a:solidFill>
                <a:cs typeface="Arial" pitchFamily="34" charset="0"/>
              </a:rPr>
              <a:t>t</a:t>
            </a:r>
            <a:r>
              <a:rPr lang="en-GB" sz="4400" b="1" dirty="0" smtClean="0">
                <a:solidFill>
                  <a:srgbClr val="FFFF00"/>
                </a:solidFill>
                <a:cs typeface="Arial" pitchFamily="34" charset="0"/>
              </a:rPr>
              <a:t>abs</a:t>
            </a:r>
            <a:endParaRPr lang="en-GB" sz="4400" b="1" dirty="0">
              <a:solidFill>
                <a:srgbClr val="FFFF00"/>
              </a:solidFill>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3"/>
          <p:cNvSpPr>
            <a:spLocks noChangeArrowheads="1"/>
          </p:cNvSpPr>
          <p:nvPr/>
        </p:nvSpPr>
        <p:spPr bwMode="auto">
          <a:xfrm>
            <a:off x="1509713" y="3630613"/>
            <a:ext cx="4138612" cy="892175"/>
          </a:xfrm>
          <a:prstGeom prst="ellipse">
            <a:avLst/>
          </a:prstGeom>
          <a:solidFill>
            <a:schemeClr val="bg1"/>
          </a:solidFill>
          <a:ln w="12700">
            <a:solidFill>
              <a:schemeClr val="tx1"/>
            </a:solidFill>
            <a:round/>
            <a:headEnd/>
            <a:tailEnd/>
          </a:ln>
        </p:spPr>
        <p:txBody>
          <a:bodyPr wrap="none" anchor="ctr"/>
          <a:lstStyle/>
          <a:p>
            <a:endParaRPr lang="en-GB"/>
          </a:p>
        </p:txBody>
      </p:sp>
      <p:sp useBgFill="1">
        <p:nvSpPr>
          <p:cNvPr id="30723" name="Oval 4"/>
          <p:cNvSpPr>
            <a:spLocks noChangeArrowheads="1"/>
          </p:cNvSpPr>
          <p:nvPr/>
        </p:nvSpPr>
        <p:spPr bwMode="auto">
          <a:xfrm>
            <a:off x="5159375" y="3762375"/>
            <a:ext cx="765175" cy="668338"/>
          </a:xfrm>
          <a:prstGeom prst="ellipse">
            <a:avLst/>
          </a:prstGeom>
          <a:ln w="12700">
            <a:noFill/>
            <a:round/>
            <a:headEnd/>
            <a:tailEnd/>
          </a:ln>
        </p:spPr>
        <p:txBody>
          <a:bodyPr wrap="none" anchor="ctr"/>
          <a:lstStyle/>
          <a:p>
            <a:endParaRPr lang="en-GB"/>
          </a:p>
        </p:txBody>
      </p:sp>
      <p:sp>
        <p:nvSpPr>
          <p:cNvPr id="126982" name="Freeform 6"/>
          <p:cNvSpPr>
            <a:spLocks/>
          </p:cNvSpPr>
          <p:nvPr/>
        </p:nvSpPr>
        <p:spPr bwMode="auto">
          <a:xfrm>
            <a:off x="4067175" y="3713163"/>
            <a:ext cx="1471613" cy="3175"/>
          </a:xfrm>
          <a:custGeom>
            <a:avLst/>
            <a:gdLst>
              <a:gd name="T0" fmla="*/ 0 w 678"/>
              <a:gd name="T1" fmla="*/ 1588 h 2"/>
              <a:gd name="T2" fmla="*/ 1469442 w 678"/>
              <a:gd name="T3" fmla="*/ 0 h 2"/>
              <a:gd name="T4" fmla="*/ 0 60000 65536"/>
              <a:gd name="T5" fmla="*/ 0 60000 65536"/>
              <a:gd name="T6" fmla="*/ 0 w 678"/>
              <a:gd name="T7" fmla="*/ 0 h 2"/>
              <a:gd name="T8" fmla="*/ 678 w 678"/>
              <a:gd name="T9" fmla="*/ 2 h 2"/>
            </a:gdLst>
            <a:ahLst/>
            <a:cxnLst>
              <a:cxn ang="T4">
                <a:pos x="T0" y="T1"/>
              </a:cxn>
              <a:cxn ang="T5">
                <a:pos x="T2" y="T3"/>
              </a:cxn>
            </a:cxnLst>
            <a:rect l="T6" t="T7" r="T8" b="T9"/>
            <a:pathLst>
              <a:path w="678" h="2">
                <a:moveTo>
                  <a:pt x="0" y="1"/>
                </a:moveTo>
                <a:lnTo>
                  <a:pt x="677" y="0"/>
                </a:lnTo>
              </a:path>
            </a:pathLst>
          </a:custGeom>
          <a:noFill/>
          <a:ln w="12700" cap="rnd" cmpd="sng">
            <a:solidFill>
              <a:schemeClr val="bg1"/>
            </a:solidFill>
            <a:prstDash val="solid"/>
            <a:round/>
            <a:headEnd type="none" w="med" len="med"/>
            <a:tailEnd type="none" w="med" len="med"/>
          </a:ln>
        </p:spPr>
        <p:txBody>
          <a:bodyPr/>
          <a:lstStyle/>
          <a:p>
            <a:endParaRPr lang="en-GB"/>
          </a:p>
        </p:txBody>
      </p:sp>
      <p:sp>
        <p:nvSpPr>
          <p:cNvPr id="126988" name="Freeform 12"/>
          <p:cNvSpPr>
            <a:spLocks/>
          </p:cNvSpPr>
          <p:nvPr/>
        </p:nvSpPr>
        <p:spPr bwMode="auto">
          <a:xfrm>
            <a:off x="4716463" y="4437063"/>
            <a:ext cx="927100" cy="4762"/>
          </a:xfrm>
          <a:custGeom>
            <a:avLst/>
            <a:gdLst>
              <a:gd name="T0" fmla="*/ 0 w 584"/>
              <a:gd name="T1" fmla="*/ 3175 h 3"/>
              <a:gd name="T2" fmla="*/ 925513 w 584"/>
              <a:gd name="T3" fmla="*/ 0 h 3"/>
              <a:gd name="T4" fmla="*/ 0 60000 65536"/>
              <a:gd name="T5" fmla="*/ 0 60000 65536"/>
              <a:gd name="T6" fmla="*/ 0 w 584"/>
              <a:gd name="T7" fmla="*/ 0 h 3"/>
              <a:gd name="T8" fmla="*/ 584 w 584"/>
              <a:gd name="T9" fmla="*/ 3 h 3"/>
            </a:gdLst>
            <a:ahLst/>
            <a:cxnLst>
              <a:cxn ang="T4">
                <a:pos x="T0" y="T1"/>
              </a:cxn>
              <a:cxn ang="T5">
                <a:pos x="T2" y="T3"/>
              </a:cxn>
            </a:cxnLst>
            <a:rect l="T6" t="T7" r="T8" b="T9"/>
            <a:pathLst>
              <a:path w="584" h="3">
                <a:moveTo>
                  <a:pt x="0" y="2"/>
                </a:moveTo>
                <a:lnTo>
                  <a:pt x="583" y="0"/>
                </a:lnTo>
              </a:path>
            </a:pathLst>
          </a:custGeom>
          <a:noFill/>
          <a:ln w="12700" cap="rnd" cmpd="sng">
            <a:solidFill>
              <a:schemeClr val="bg1"/>
            </a:solidFill>
            <a:prstDash val="solid"/>
            <a:round/>
            <a:headEnd type="none" w="med" len="med"/>
            <a:tailEnd type="none" w="med" len="med"/>
          </a:ln>
        </p:spPr>
        <p:txBody>
          <a:bodyPr/>
          <a:lstStyle/>
          <a:p>
            <a:endParaRPr lang="en-GB"/>
          </a:p>
        </p:txBody>
      </p:sp>
      <p:sp>
        <p:nvSpPr>
          <p:cNvPr id="30726" name="AutoShape 13"/>
          <p:cNvSpPr>
            <a:spLocks noChangeArrowheads="1"/>
          </p:cNvSpPr>
          <p:nvPr/>
        </p:nvSpPr>
        <p:spPr bwMode="auto">
          <a:xfrm rot="-780000">
            <a:off x="4651375" y="3575050"/>
            <a:ext cx="358775" cy="536575"/>
          </a:xfrm>
          <a:prstGeom prst="roundRect">
            <a:avLst>
              <a:gd name="adj" fmla="val 12495"/>
            </a:avLst>
          </a:prstGeom>
          <a:solidFill>
            <a:schemeClr val="bg1"/>
          </a:solidFill>
          <a:ln w="12700">
            <a:noFill/>
            <a:round/>
            <a:headEnd/>
            <a:tailEnd/>
          </a:ln>
        </p:spPr>
        <p:txBody>
          <a:bodyPr wrap="none" anchor="ctr"/>
          <a:lstStyle/>
          <a:p>
            <a:endParaRPr lang="en-GB"/>
          </a:p>
        </p:txBody>
      </p:sp>
      <p:sp>
        <p:nvSpPr>
          <p:cNvPr id="30727" name="AutoShape 14"/>
          <p:cNvSpPr>
            <a:spLocks noChangeArrowheads="1"/>
          </p:cNvSpPr>
          <p:nvPr/>
        </p:nvSpPr>
        <p:spPr bwMode="auto">
          <a:xfrm rot="1080000">
            <a:off x="4618038" y="4159250"/>
            <a:ext cx="347662" cy="412750"/>
          </a:xfrm>
          <a:prstGeom prst="roundRect">
            <a:avLst>
              <a:gd name="adj" fmla="val 12495"/>
            </a:avLst>
          </a:prstGeom>
          <a:solidFill>
            <a:schemeClr val="bg1"/>
          </a:solidFill>
          <a:ln w="12700">
            <a:noFill/>
            <a:round/>
            <a:headEnd/>
            <a:tailEnd/>
          </a:ln>
        </p:spPr>
        <p:txBody>
          <a:bodyPr wrap="none" anchor="ctr"/>
          <a:lstStyle/>
          <a:p>
            <a:endParaRPr lang="en-GB"/>
          </a:p>
        </p:txBody>
      </p:sp>
      <p:sp>
        <p:nvSpPr>
          <p:cNvPr id="30728" name="Rectangle 15"/>
          <p:cNvSpPr>
            <a:spLocks noChangeArrowheads="1"/>
          </p:cNvSpPr>
          <p:nvPr/>
        </p:nvSpPr>
        <p:spPr bwMode="auto">
          <a:xfrm>
            <a:off x="2339975" y="4941888"/>
            <a:ext cx="2343150" cy="1592262"/>
          </a:xfrm>
          <a:prstGeom prst="rect">
            <a:avLst/>
          </a:prstGeom>
          <a:noFill/>
          <a:ln w="12700">
            <a:noFill/>
            <a:miter lim="800000"/>
            <a:headEnd/>
            <a:tailEnd/>
          </a:ln>
        </p:spPr>
        <p:txBody>
          <a:bodyPr wrap="none" anchor="ctr"/>
          <a:lstStyle/>
          <a:p>
            <a:endParaRPr lang="en-GB"/>
          </a:p>
        </p:txBody>
      </p:sp>
      <p:grpSp>
        <p:nvGrpSpPr>
          <p:cNvPr id="2" name="Group 25"/>
          <p:cNvGrpSpPr>
            <a:grpSpLocks/>
          </p:cNvGrpSpPr>
          <p:nvPr/>
        </p:nvGrpSpPr>
        <p:grpSpPr bwMode="auto">
          <a:xfrm>
            <a:off x="3851275" y="3549650"/>
            <a:ext cx="3140075" cy="1031875"/>
            <a:chOff x="2524" y="2239"/>
            <a:chExt cx="1978" cy="650"/>
          </a:xfrm>
        </p:grpSpPr>
        <p:grpSp>
          <p:nvGrpSpPr>
            <p:cNvPr id="3" name="Group 17"/>
            <p:cNvGrpSpPr>
              <a:grpSpLocks/>
            </p:cNvGrpSpPr>
            <p:nvPr/>
          </p:nvGrpSpPr>
          <p:grpSpPr bwMode="auto">
            <a:xfrm>
              <a:off x="3330" y="2239"/>
              <a:ext cx="1172" cy="638"/>
              <a:chOff x="3330" y="2239"/>
              <a:chExt cx="1172" cy="638"/>
            </a:xfrm>
          </p:grpSpPr>
          <p:sp>
            <p:nvSpPr>
              <p:cNvPr id="30739" name="Oval 5"/>
              <p:cNvSpPr>
                <a:spLocks noChangeArrowheads="1"/>
              </p:cNvSpPr>
              <p:nvPr/>
            </p:nvSpPr>
            <p:spPr bwMode="auto">
              <a:xfrm>
                <a:off x="3578" y="2239"/>
                <a:ext cx="94" cy="638"/>
              </a:xfrm>
              <a:prstGeom prst="ellipse">
                <a:avLst/>
              </a:prstGeom>
              <a:solidFill>
                <a:schemeClr val="bg1"/>
              </a:solidFill>
              <a:ln w="12700">
                <a:solidFill>
                  <a:schemeClr val="tx1"/>
                </a:solidFill>
                <a:round/>
                <a:headEnd/>
                <a:tailEnd/>
              </a:ln>
            </p:spPr>
            <p:txBody>
              <a:bodyPr wrap="none" anchor="ctr"/>
              <a:lstStyle/>
              <a:p>
                <a:endParaRPr lang="en-GB"/>
              </a:p>
            </p:txBody>
          </p:sp>
          <p:grpSp>
            <p:nvGrpSpPr>
              <p:cNvPr id="4" name="Group 7"/>
              <p:cNvGrpSpPr>
                <a:grpSpLocks/>
              </p:cNvGrpSpPr>
              <p:nvPr/>
            </p:nvGrpSpPr>
            <p:grpSpPr bwMode="auto">
              <a:xfrm>
                <a:off x="3330" y="2437"/>
                <a:ext cx="1172" cy="291"/>
                <a:chOff x="3330" y="2437"/>
                <a:chExt cx="1172" cy="291"/>
              </a:xfrm>
            </p:grpSpPr>
            <p:grpSp>
              <p:nvGrpSpPr>
                <p:cNvPr id="5" name="Group 8"/>
                <p:cNvGrpSpPr>
                  <a:grpSpLocks/>
                </p:cNvGrpSpPr>
                <p:nvPr/>
              </p:nvGrpSpPr>
              <p:grpSpPr bwMode="auto">
                <a:xfrm>
                  <a:off x="3330" y="2437"/>
                  <a:ext cx="1172" cy="291"/>
                  <a:chOff x="3330" y="2437"/>
                  <a:chExt cx="1172" cy="291"/>
                </a:xfrm>
              </p:grpSpPr>
              <p:sp>
                <p:nvSpPr>
                  <p:cNvPr id="30743" name="Oval 9"/>
                  <p:cNvSpPr>
                    <a:spLocks noChangeArrowheads="1"/>
                  </p:cNvSpPr>
                  <p:nvPr/>
                </p:nvSpPr>
                <p:spPr bwMode="auto">
                  <a:xfrm rot="-540000">
                    <a:off x="3330" y="2437"/>
                    <a:ext cx="321" cy="280"/>
                  </a:xfrm>
                  <a:prstGeom prst="ellipse">
                    <a:avLst/>
                  </a:prstGeom>
                  <a:solidFill>
                    <a:schemeClr val="bg1"/>
                  </a:solidFill>
                  <a:ln w="12700">
                    <a:solidFill>
                      <a:schemeClr val="tx1"/>
                    </a:solidFill>
                    <a:round/>
                    <a:headEnd/>
                    <a:tailEnd/>
                  </a:ln>
                </p:spPr>
                <p:txBody>
                  <a:bodyPr wrap="none" anchor="ctr"/>
                  <a:lstStyle/>
                  <a:p>
                    <a:endParaRPr lang="en-GB"/>
                  </a:p>
                </p:txBody>
              </p:sp>
              <p:sp>
                <p:nvSpPr>
                  <p:cNvPr id="30744" name="Freeform 10"/>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GB"/>
                  </a:p>
                </p:txBody>
              </p:sp>
            </p:grpSp>
            <p:sp>
              <p:nvSpPr>
                <p:cNvPr id="30742" name="Oval 11"/>
                <p:cNvSpPr>
                  <a:spLocks noChangeArrowheads="1"/>
                </p:cNvSpPr>
                <p:nvPr/>
              </p:nvSpPr>
              <p:spPr bwMode="auto">
                <a:xfrm rot="-960000">
                  <a:off x="3467" y="2564"/>
                  <a:ext cx="65" cy="56"/>
                </a:xfrm>
                <a:prstGeom prst="ellipse">
                  <a:avLst/>
                </a:prstGeom>
                <a:solidFill>
                  <a:schemeClr val="bg1"/>
                </a:solidFill>
                <a:ln w="12700">
                  <a:solidFill>
                    <a:schemeClr val="bg2"/>
                  </a:solidFill>
                  <a:round/>
                  <a:headEnd/>
                  <a:tailEnd/>
                </a:ln>
              </p:spPr>
              <p:txBody>
                <a:bodyPr wrap="none" anchor="ctr"/>
                <a:lstStyle/>
                <a:p>
                  <a:endParaRPr lang="en-GB"/>
                </a:p>
              </p:txBody>
            </p:sp>
          </p:grpSp>
        </p:grpSp>
        <p:grpSp>
          <p:nvGrpSpPr>
            <p:cNvPr id="6" name="Group 18"/>
            <p:cNvGrpSpPr>
              <a:grpSpLocks/>
            </p:cNvGrpSpPr>
            <p:nvPr/>
          </p:nvGrpSpPr>
          <p:grpSpPr bwMode="auto">
            <a:xfrm flipH="1">
              <a:off x="2524" y="2251"/>
              <a:ext cx="1172" cy="638"/>
              <a:chOff x="3330" y="2239"/>
              <a:chExt cx="1172" cy="638"/>
            </a:xfrm>
          </p:grpSpPr>
          <p:sp>
            <p:nvSpPr>
              <p:cNvPr id="30733" name="Oval 19"/>
              <p:cNvSpPr>
                <a:spLocks noChangeArrowheads="1"/>
              </p:cNvSpPr>
              <p:nvPr/>
            </p:nvSpPr>
            <p:spPr bwMode="auto">
              <a:xfrm>
                <a:off x="3578" y="2239"/>
                <a:ext cx="94" cy="638"/>
              </a:xfrm>
              <a:prstGeom prst="ellipse">
                <a:avLst/>
              </a:prstGeom>
              <a:noFill/>
              <a:ln w="12700">
                <a:noFill/>
                <a:round/>
                <a:headEnd/>
                <a:tailEnd/>
              </a:ln>
            </p:spPr>
            <p:txBody>
              <a:bodyPr wrap="none" anchor="ctr"/>
              <a:lstStyle/>
              <a:p>
                <a:endParaRPr lang="en-GB"/>
              </a:p>
            </p:txBody>
          </p:sp>
          <p:grpSp>
            <p:nvGrpSpPr>
              <p:cNvPr id="7" name="Group 20"/>
              <p:cNvGrpSpPr>
                <a:grpSpLocks/>
              </p:cNvGrpSpPr>
              <p:nvPr/>
            </p:nvGrpSpPr>
            <p:grpSpPr bwMode="auto">
              <a:xfrm>
                <a:off x="3330" y="2437"/>
                <a:ext cx="1172" cy="291"/>
                <a:chOff x="3330" y="2437"/>
                <a:chExt cx="1172" cy="291"/>
              </a:xfrm>
            </p:grpSpPr>
            <p:grpSp>
              <p:nvGrpSpPr>
                <p:cNvPr id="8" name="Group 21"/>
                <p:cNvGrpSpPr>
                  <a:grpSpLocks/>
                </p:cNvGrpSpPr>
                <p:nvPr/>
              </p:nvGrpSpPr>
              <p:grpSpPr bwMode="auto">
                <a:xfrm>
                  <a:off x="3330" y="2437"/>
                  <a:ext cx="1172" cy="291"/>
                  <a:chOff x="3330" y="2437"/>
                  <a:chExt cx="1172" cy="291"/>
                </a:xfrm>
              </p:grpSpPr>
              <p:sp>
                <p:nvSpPr>
                  <p:cNvPr id="30737" name="Oval 22"/>
                  <p:cNvSpPr>
                    <a:spLocks noChangeArrowheads="1"/>
                  </p:cNvSpPr>
                  <p:nvPr/>
                </p:nvSpPr>
                <p:spPr bwMode="auto">
                  <a:xfrm rot="-540000">
                    <a:off x="3330" y="2437"/>
                    <a:ext cx="321" cy="280"/>
                  </a:xfrm>
                  <a:prstGeom prst="ellipse">
                    <a:avLst/>
                  </a:prstGeom>
                  <a:noFill/>
                  <a:ln w="12700">
                    <a:noFill/>
                    <a:round/>
                    <a:headEnd/>
                    <a:tailEnd/>
                  </a:ln>
                </p:spPr>
                <p:txBody>
                  <a:bodyPr wrap="none" anchor="ctr"/>
                  <a:lstStyle/>
                  <a:p>
                    <a:endParaRPr lang="en-GB"/>
                  </a:p>
                </p:txBody>
              </p:sp>
              <p:sp>
                <p:nvSpPr>
                  <p:cNvPr id="30738" name="Freeform 23"/>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noFill/>
                  <a:ln w="12700" cap="rnd" cmpd="sng">
                    <a:noFill/>
                    <a:prstDash val="solid"/>
                    <a:round/>
                    <a:headEnd type="none" w="med" len="med"/>
                    <a:tailEnd type="none" w="med" len="med"/>
                  </a:ln>
                </p:spPr>
                <p:txBody>
                  <a:bodyPr/>
                  <a:lstStyle/>
                  <a:p>
                    <a:endParaRPr lang="en-GB"/>
                  </a:p>
                </p:txBody>
              </p:sp>
            </p:grpSp>
            <p:sp>
              <p:nvSpPr>
                <p:cNvPr id="30736" name="Oval 24"/>
                <p:cNvSpPr>
                  <a:spLocks noChangeArrowheads="1"/>
                </p:cNvSpPr>
                <p:nvPr/>
              </p:nvSpPr>
              <p:spPr bwMode="auto">
                <a:xfrm rot="-960000">
                  <a:off x="3467" y="2564"/>
                  <a:ext cx="65" cy="56"/>
                </a:xfrm>
                <a:prstGeom prst="ellipse">
                  <a:avLst/>
                </a:prstGeom>
                <a:noFill/>
                <a:ln w="12700">
                  <a:noFill/>
                  <a:round/>
                  <a:headEnd/>
                  <a:tailEnd/>
                </a:ln>
              </p:spPr>
              <p:txBody>
                <a:bodyPr wrap="none" anchor="ctr"/>
                <a:lstStyle/>
                <a:p>
                  <a:endParaRPr lang="en-GB"/>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320000">
                                      <p:cBhvr>
                                        <p:cTn id="6" dur="2000" fill="hold"/>
                                        <p:tgtEl>
                                          <p:spTgt spid="2"/>
                                        </p:tgtEl>
                                        <p:attrNameLst>
                                          <p:attrName>r</p:attrName>
                                        </p:attrNameLst>
                                      </p:cBhvr>
                                    </p:animRot>
                                  </p:childTnLst>
                                </p:cTn>
                              </p:par>
                              <p:par>
                                <p:cTn id="7" presetID="0" presetClass="path" presetSubtype="0" accel="50000" decel="50000" fill="hold" grpId="0" nodeType="withEffect">
                                  <p:stCondLst>
                                    <p:cond delay="0"/>
                                  </p:stCondLst>
                                  <p:childTnLst>
                                    <p:animMotion origin="layout" path="M 3.88889E-6 -1.21387E-6 L 0.02361 -1.21387E-6 " pathEditMode="relative" ptsTypes="AA">
                                      <p:cBhvr>
                                        <p:cTn id="8" dur="2000" fill="hold"/>
                                        <p:tgtEl>
                                          <p:spTgt spid="126982"/>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0.00018 -3.98844E-6 L -0.0243 -0.00046 " pathEditMode="relative" rAng="0" ptsTypes="AA">
                                      <p:cBhvr>
                                        <p:cTn id="10" dur="2000" fill="hold"/>
                                        <p:tgtEl>
                                          <p:spTgt spid="126988"/>
                                        </p:tgtEl>
                                        <p:attrNameLst>
                                          <p:attrName>ppt_x</p:attrName>
                                          <p:attrName>ppt_y</p:attrName>
                                        </p:attrNameLst>
                                      </p:cBhvr>
                                      <p:rCtr x="-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nimBg="1"/>
      <p:bldP spid="1269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1509713" y="3630613"/>
            <a:ext cx="4138612" cy="892175"/>
          </a:xfrm>
          <a:prstGeom prst="ellipse">
            <a:avLst/>
          </a:prstGeom>
          <a:solidFill>
            <a:schemeClr val="bg1"/>
          </a:solidFill>
          <a:ln w="12700">
            <a:solidFill>
              <a:schemeClr val="tx1"/>
            </a:solidFill>
            <a:round/>
            <a:headEnd/>
            <a:tailEnd/>
          </a:ln>
        </p:spPr>
        <p:txBody>
          <a:bodyPr wrap="none" anchor="ctr"/>
          <a:lstStyle/>
          <a:p>
            <a:endParaRPr lang="en-GB" b="1">
              <a:solidFill>
                <a:srgbClr val="FFFF00"/>
              </a:solidFill>
            </a:endParaRPr>
          </a:p>
        </p:txBody>
      </p:sp>
      <p:sp useBgFill="1">
        <p:nvSpPr>
          <p:cNvPr id="31747" name="Oval 3"/>
          <p:cNvSpPr>
            <a:spLocks noChangeArrowheads="1"/>
          </p:cNvSpPr>
          <p:nvPr/>
        </p:nvSpPr>
        <p:spPr bwMode="auto">
          <a:xfrm>
            <a:off x="5159375" y="3762375"/>
            <a:ext cx="765175" cy="668338"/>
          </a:xfrm>
          <a:prstGeom prst="ellipse">
            <a:avLst/>
          </a:prstGeom>
          <a:ln w="12700">
            <a:noFill/>
            <a:round/>
            <a:headEnd/>
            <a:tailEnd/>
          </a:ln>
        </p:spPr>
        <p:txBody>
          <a:bodyPr wrap="none" anchor="ctr"/>
          <a:lstStyle/>
          <a:p>
            <a:endParaRPr lang="en-GB" b="1">
              <a:solidFill>
                <a:srgbClr val="FFFF00"/>
              </a:solidFill>
            </a:endParaRPr>
          </a:p>
        </p:txBody>
      </p:sp>
      <p:sp>
        <p:nvSpPr>
          <p:cNvPr id="31748" name="Freeform 4"/>
          <p:cNvSpPr>
            <a:spLocks/>
          </p:cNvSpPr>
          <p:nvPr/>
        </p:nvSpPr>
        <p:spPr bwMode="auto">
          <a:xfrm>
            <a:off x="4252913" y="3713163"/>
            <a:ext cx="1471612" cy="3175"/>
          </a:xfrm>
          <a:custGeom>
            <a:avLst/>
            <a:gdLst>
              <a:gd name="T0" fmla="*/ 0 w 678"/>
              <a:gd name="T1" fmla="*/ 1588 h 2"/>
              <a:gd name="T2" fmla="*/ 1469441 w 678"/>
              <a:gd name="T3" fmla="*/ 0 h 2"/>
              <a:gd name="T4" fmla="*/ 0 60000 65536"/>
              <a:gd name="T5" fmla="*/ 0 60000 65536"/>
              <a:gd name="T6" fmla="*/ 0 w 678"/>
              <a:gd name="T7" fmla="*/ 0 h 2"/>
              <a:gd name="T8" fmla="*/ 678 w 678"/>
              <a:gd name="T9" fmla="*/ 2 h 2"/>
            </a:gdLst>
            <a:ahLst/>
            <a:cxnLst>
              <a:cxn ang="T4">
                <a:pos x="T0" y="T1"/>
              </a:cxn>
              <a:cxn ang="T5">
                <a:pos x="T2" y="T3"/>
              </a:cxn>
            </a:cxnLst>
            <a:rect l="T6" t="T7" r="T8" b="T9"/>
            <a:pathLst>
              <a:path w="678" h="2">
                <a:moveTo>
                  <a:pt x="0" y="1"/>
                </a:moveTo>
                <a:lnTo>
                  <a:pt x="677" y="0"/>
                </a:lnTo>
              </a:path>
            </a:pathLst>
          </a:custGeom>
          <a:noFill/>
          <a:ln w="12700" cap="rnd" cmpd="sng">
            <a:solidFill>
              <a:schemeClr val="bg1"/>
            </a:solidFill>
            <a:prstDash val="solid"/>
            <a:round/>
            <a:headEnd type="none" w="med" len="med"/>
            <a:tailEnd type="none" w="med" len="med"/>
          </a:ln>
        </p:spPr>
        <p:txBody>
          <a:bodyPr/>
          <a:lstStyle/>
          <a:p>
            <a:endParaRPr lang="en-GB" b="1">
              <a:solidFill>
                <a:srgbClr val="FFFF00"/>
              </a:solidFill>
            </a:endParaRPr>
          </a:p>
        </p:txBody>
      </p:sp>
      <p:sp>
        <p:nvSpPr>
          <p:cNvPr id="31749" name="Freeform 5"/>
          <p:cNvSpPr>
            <a:spLocks/>
          </p:cNvSpPr>
          <p:nvPr/>
        </p:nvSpPr>
        <p:spPr bwMode="auto">
          <a:xfrm>
            <a:off x="4500563" y="4437063"/>
            <a:ext cx="927100" cy="4762"/>
          </a:xfrm>
          <a:custGeom>
            <a:avLst/>
            <a:gdLst>
              <a:gd name="T0" fmla="*/ 0 w 584"/>
              <a:gd name="T1" fmla="*/ 3175 h 3"/>
              <a:gd name="T2" fmla="*/ 925513 w 584"/>
              <a:gd name="T3" fmla="*/ 0 h 3"/>
              <a:gd name="T4" fmla="*/ 0 60000 65536"/>
              <a:gd name="T5" fmla="*/ 0 60000 65536"/>
              <a:gd name="T6" fmla="*/ 0 w 584"/>
              <a:gd name="T7" fmla="*/ 0 h 3"/>
              <a:gd name="T8" fmla="*/ 584 w 584"/>
              <a:gd name="T9" fmla="*/ 3 h 3"/>
            </a:gdLst>
            <a:ahLst/>
            <a:cxnLst>
              <a:cxn ang="T4">
                <a:pos x="T0" y="T1"/>
              </a:cxn>
              <a:cxn ang="T5">
                <a:pos x="T2" y="T3"/>
              </a:cxn>
            </a:cxnLst>
            <a:rect l="T6" t="T7" r="T8" b="T9"/>
            <a:pathLst>
              <a:path w="584" h="3">
                <a:moveTo>
                  <a:pt x="0" y="2"/>
                </a:moveTo>
                <a:lnTo>
                  <a:pt x="583" y="0"/>
                </a:lnTo>
              </a:path>
            </a:pathLst>
          </a:custGeom>
          <a:noFill/>
          <a:ln w="12700" cap="rnd" cmpd="sng">
            <a:solidFill>
              <a:schemeClr val="bg1"/>
            </a:solidFill>
            <a:prstDash val="solid"/>
            <a:round/>
            <a:headEnd type="none" w="med" len="med"/>
            <a:tailEnd type="none" w="med" len="med"/>
          </a:ln>
        </p:spPr>
        <p:txBody>
          <a:bodyPr/>
          <a:lstStyle/>
          <a:p>
            <a:endParaRPr lang="en-GB" b="1">
              <a:solidFill>
                <a:srgbClr val="FFFF00"/>
              </a:solidFill>
            </a:endParaRPr>
          </a:p>
        </p:txBody>
      </p:sp>
      <p:sp>
        <p:nvSpPr>
          <p:cNvPr id="31750" name="AutoShape 6"/>
          <p:cNvSpPr>
            <a:spLocks noChangeArrowheads="1"/>
          </p:cNvSpPr>
          <p:nvPr/>
        </p:nvSpPr>
        <p:spPr bwMode="auto">
          <a:xfrm rot="-780000">
            <a:off x="4651375" y="3575050"/>
            <a:ext cx="358775" cy="536575"/>
          </a:xfrm>
          <a:prstGeom prst="roundRect">
            <a:avLst>
              <a:gd name="adj" fmla="val 12495"/>
            </a:avLst>
          </a:prstGeom>
          <a:solidFill>
            <a:schemeClr val="bg1"/>
          </a:solidFill>
          <a:ln w="12700">
            <a:noFill/>
            <a:round/>
            <a:headEnd/>
            <a:tailEnd/>
          </a:ln>
        </p:spPr>
        <p:txBody>
          <a:bodyPr wrap="none" anchor="ctr"/>
          <a:lstStyle/>
          <a:p>
            <a:endParaRPr lang="en-GB" b="1">
              <a:solidFill>
                <a:srgbClr val="FFFF00"/>
              </a:solidFill>
            </a:endParaRPr>
          </a:p>
        </p:txBody>
      </p:sp>
      <p:sp>
        <p:nvSpPr>
          <p:cNvPr id="31751" name="AutoShape 7"/>
          <p:cNvSpPr>
            <a:spLocks noChangeArrowheads="1"/>
          </p:cNvSpPr>
          <p:nvPr/>
        </p:nvSpPr>
        <p:spPr bwMode="auto">
          <a:xfrm rot="1080000">
            <a:off x="4618038" y="4159250"/>
            <a:ext cx="347662" cy="412750"/>
          </a:xfrm>
          <a:prstGeom prst="roundRect">
            <a:avLst>
              <a:gd name="adj" fmla="val 12495"/>
            </a:avLst>
          </a:prstGeom>
          <a:solidFill>
            <a:schemeClr val="bg1"/>
          </a:solidFill>
          <a:ln w="12700">
            <a:noFill/>
            <a:round/>
            <a:headEnd/>
            <a:tailEnd/>
          </a:ln>
        </p:spPr>
        <p:txBody>
          <a:bodyPr wrap="none" anchor="ctr"/>
          <a:lstStyle/>
          <a:p>
            <a:endParaRPr lang="en-GB" b="1">
              <a:solidFill>
                <a:srgbClr val="FFFF00"/>
              </a:solidFill>
            </a:endParaRPr>
          </a:p>
        </p:txBody>
      </p:sp>
      <p:sp>
        <p:nvSpPr>
          <p:cNvPr id="31752" name="Rectangle 8"/>
          <p:cNvSpPr>
            <a:spLocks noChangeArrowheads="1"/>
          </p:cNvSpPr>
          <p:nvPr/>
        </p:nvSpPr>
        <p:spPr bwMode="auto">
          <a:xfrm>
            <a:off x="2339975" y="4941888"/>
            <a:ext cx="2343150" cy="1592262"/>
          </a:xfrm>
          <a:prstGeom prst="rect">
            <a:avLst/>
          </a:prstGeom>
          <a:noFill/>
          <a:ln w="12700">
            <a:noFill/>
            <a:miter lim="800000"/>
            <a:headEnd/>
            <a:tailEnd/>
          </a:ln>
        </p:spPr>
        <p:txBody>
          <a:bodyPr wrap="none" anchor="ctr"/>
          <a:lstStyle/>
          <a:p>
            <a:endParaRPr lang="en-GB" b="1">
              <a:solidFill>
                <a:srgbClr val="FFFF00"/>
              </a:solidFill>
            </a:endParaRPr>
          </a:p>
        </p:txBody>
      </p:sp>
      <p:grpSp>
        <p:nvGrpSpPr>
          <p:cNvPr id="2" name="Group 10"/>
          <p:cNvGrpSpPr>
            <a:grpSpLocks/>
          </p:cNvGrpSpPr>
          <p:nvPr/>
        </p:nvGrpSpPr>
        <p:grpSpPr bwMode="auto">
          <a:xfrm rot="1320000">
            <a:off x="3851275" y="3549650"/>
            <a:ext cx="3140075" cy="1031875"/>
            <a:chOff x="2524" y="2239"/>
            <a:chExt cx="1978" cy="650"/>
          </a:xfrm>
        </p:grpSpPr>
        <p:grpSp>
          <p:nvGrpSpPr>
            <p:cNvPr id="3" name="Group 11"/>
            <p:cNvGrpSpPr>
              <a:grpSpLocks/>
            </p:cNvGrpSpPr>
            <p:nvPr/>
          </p:nvGrpSpPr>
          <p:grpSpPr bwMode="auto">
            <a:xfrm>
              <a:off x="3330" y="2239"/>
              <a:ext cx="1172" cy="638"/>
              <a:chOff x="3330" y="2239"/>
              <a:chExt cx="1172" cy="638"/>
            </a:xfrm>
          </p:grpSpPr>
          <p:sp>
            <p:nvSpPr>
              <p:cNvPr id="31768" name="Oval 12"/>
              <p:cNvSpPr>
                <a:spLocks noChangeArrowheads="1"/>
              </p:cNvSpPr>
              <p:nvPr/>
            </p:nvSpPr>
            <p:spPr bwMode="auto">
              <a:xfrm>
                <a:off x="3578" y="2239"/>
                <a:ext cx="94" cy="638"/>
              </a:xfrm>
              <a:prstGeom prst="ellipse">
                <a:avLst/>
              </a:prstGeom>
              <a:solidFill>
                <a:schemeClr val="bg1"/>
              </a:solidFill>
              <a:ln w="12700">
                <a:solidFill>
                  <a:schemeClr val="tx1"/>
                </a:solidFill>
                <a:round/>
                <a:headEnd/>
                <a:tailEnd/>
              </a:ln>
            </p:spPr>
            <p:txBody>
              <a:bodyPr wrap="none" anchor="ctr"/>
              <a:lstStyle/>
              <a:p>
                <a:endParaRPr lang="en-GB" b="1">
                  <a:solidFill>
                    <a:srgbClr val="FFFF00"/>
                  </a:solidFill>
                </a:endParaRPr>
              </a:p>
            </p:txBody>
          </p:sp>
          <p:grpSp>
            <p:nvGrpSpPr>
              <p:cNvPr id="4" name="Group 13"/>
              <p:cNvGrpSpPr>
                <a:grpSpLocks/>
              </p:cNvGrpSpPr>
              <p:nvPr/>
            </p:nvGrpSpPr>
            <p:grpSpPr bwMode="auto">
              <a:xfrm>
                <a:off x="3330" y="2437"/>
                <a:ext cx="1172" cy="291"/>
                <a:chOff x="3330" y="2437"/>
                <a:chExt cx="1172" cy="291"/>
              </a:xfrm>
            </p:grpSpPr>
            <p:grpSp>
              <p:nvGrpSpPr>
                <p:cNvPr id="5" name="Group 14"/>
                <p:cNvGrpSpPr>
                  <a:grpSpLocks/>
                </p:cNvGrpSpPr>
                <p:nvPr/>
              </p:nvGrpSpPr>
              <p:grpSpPr bwMode="auto">
                <a:xfrm>
                  <a:off x="3330" y="2437"/>
                  <a:ext cx="1172" cy="291"/>
                  <a:chOff x="3330" y="2437"/>
                  <a:chExt cx="1172" cy="291"/>
                </a:xfrm>
              </p:grpSpPr>
              <p:sp>
                <p:nvSpPr>
                  <p:cNvPr id="31772" name="Oval 15"/>
                  <p:cNvSpPr>
                    <a:spLocks noChangeArrowheads="1"/>
                  </p:cNvSpPr>
                  <p:nvPr/>
                </p:nvSpPr>
                <p:spPr bwMode="auto">
                  <a:xfrm rot="-540000">
                    <a:off x="3330" y="2437"/>
                    <a:ext cx="321" cy="280"/>
                  </a:xfrm>
                  <a:prstGeom prst="ellipse">
                    <a:avLst/>
                  </a:prstGeom>
                  <a:solidFill>
                    <a:schemeClr val="bg1"/>
                  </a:solidFill>
                  <a:ln w="12700">
                    <a:solidFill>
                      <a:schemeClr val="tx1"/>
                    </a:solidFill>
                    <a:round/>
                    <a:headEnd/>
                    <a:tailEnd/>
                  </a:ln>
                </p:spPr>
                <p:txBody>
                  <a:bodyPr wrap="none" anchor="ctr"/>
                  <a:lstStyle/>
                  <a:p>
                    <a:endParaRPr lang="en-GB" b="1">
                      <a:solidFill>
                        <a:srgbClr val="FFFF00"/>
                      </a:solidFill>
                    </a:endParaRPr>
                  </a:p>
                </p:txBody>
              </p:sp>
              <p:sp>
                <p:nvSpPr>
                  <p:cNvPr id="31773" name="Freeform 16"/>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GB" b="1">
                      <a:solidFill>
                        <a:srgbClr val="FFFF00"/>
                      </a:solidFill>
                    </a:endParaRPr>
                  </a:p>
                </p:txBody>
              </p:sp>
            </p:grpSp>
            <p:sp>
              <p:nvSpPr>
                <p:cNvPr id="31771" name="Oval 17"/>
                <p:cNvSpPr>
                  <a:spLocks noChangeArrowheads="1"/>
                </p:cNvSpPr>
                <p:nvPr/>
              </p:nvSpPr>
              <p:spPr bwMode="auto">
                <a:xfrm rot="-960000">
                  <a:off x="3467" y="2564"/>
                  <a:ext cx="65" cy="56"/>
                </a:xfrm>
                <a:prstGeom prst="ellipse">
                  <a:avLst/>
                </a:prstGeom>
                <a:solidFill>
                  <a:schemeClr val="bg1"/>
                </a:solidFill>
                <a:ln w="12700">
                  <a:solidFill>
                    <a:schemeClr val="bg2"/>
                  </a:solidFill>
                  <a:round/>
                  <a:headEnd/>
                  <a:tailEnd/>
                </a:ln>
              </p:spPr>
              <p:txBody>
                <a:bodyPr wrap="none" anchor="ctr"/>
                <a:lstStyle/>
                <a:p>
                  <a:endParaRPr lang="en-GB" b="1">
                    <a:solidFill>
                      <a:srgbClr val="FFFF00"/>
                    </a:solidFill>
                  </a:endParaRPr>
                </a:p>
              </p:txBody>
            </p:sp>
          </p:grpSp>
        </p:grpSp>
        <p:grpSp>
          <p:nvGrpSpPr>
            <p:cNvPr id="6" name="Group 18"/>
            <p:cNvGrpSpPr>
              <a:grpSpLocks/>
            </p:cNvGrpSpPr>
            <p:nvPr/>
          </p:nvGrpSpPr>
          <p:grpSpPr bwMode="auto">
            <a:xfrm flipH="1">
              <a:off x="2524" y="2251"/>
              <a:ext cx="1172" cy="638"/>
              <a:chOff x="3330" y="2239"/>
              <a:chExt cx="1172" cy="638"/>
            </a:xfrm>
          </p:grpSpPr>
          <p:sp>
            <p:nvSpPr>
              <p:cNvPr id="31762" name="Oval 19"/>
              <p:cNvSpPr>
                <a:spLocks noChangeArrowheads="1"/>
              </p:cNvSpPr>
              <p:nvPr/>
            </p:nvSpPr>
            <p:spPr bwMode="auto">
              <a:xfrm>
                <a:off x="3578" y="2239"/>
                <a:ext cx="94" cy="638"/>
              </a:xfrm>
              <a:prstGeom prst="ellipse">
                <a:avLst/>
              </a:prstGeom>
              <a:noFill/>
              <a:ln w="12700">
                <a:noFill/>
                <a:round/>
                <a:headEnd/>
                <a:tailEnd/>
              </a:ln>
            </p:spPr>
            <p:txBody>
              <a:bodyPr wrap="none" anchor="ctr"/>
              <a:lstStyle/>
              <a:p>
                <a:endParaRPr lang="en-GB" b="1">
                  <a:solidFill>
                    <a:srgbClr val="FFFF00"/>
                  </a:solidFill>
                </a:endParaRPr>
              </a:p>
            </p:txBody>
          </p:sp>
          <p:grpSp>
            <p:nvGrpSpPr>
              <p:cNvPr id="7" name="Group 20"/>
              <p:cNvGrpSpPr>
                <a:grpSpLocks/>
              </p:cNvGrpSpPr>
              <p:nvPr/>
            </p:nvGrpSpPr>
            <p:grpSpPr bwMode="auto">
              <a:xfrm>
                <a:off x="3330" y="2437"/>
                <a:ext cx="1172" cy="291"/>
                <a:chOff x="3330" y="2437"/>
                <a:chExt cx="1172" cy="291"/>
              </a:xfrm>
            </p:grpSpPr>
            <p:grpSp>
              <p:nvGrpSpPr>
                <p:cNvPr id="8" name="Group 21"/>
                <p:cNvGrpSpPr>
                  <a:grpSpLocks/>
                </p:cNvGrpSpPr>
                <p:nvPr/>
              </p:nvGrpSpPr>
              <p:grpSpPr bwMode="auto">
                <a:xfrm>
                  <a:off x="3330" y="2437"/>
                  <a:ext cx="1172" cy="291"/>
                  <a:chOff x="3330" y="2437"/>
                  <a:chExt cx="1172" cy="291"/>
                </a:xfrm>
              </p:grpSpPr>
              <p:sp>
                <p:nvSpPr>
                  <p:cNvPr id="31766" name="Oval 22"/>
                  <p:cNvSpPr>
                    <a:spLocks noChangeArrowheads="1"/>
                  </p:cNvSpPr>
                  <p:nvPr/>
                </p:nvSpPr>
                <p:spPr bwMode="auto">
                  <a:xfrm rot="-540000">
                    <a:off x="3330" y="2437"/>
                    <a:ext cx="321" cy="280"/>
                  </a:xfrm>
                  <a:prstGeom prst="ellipse">
                    <a:avLst/>
                  </a:prstGeom>
                  <a:noFill/>
                  <a:ln w="12700">
                    <a:noFill/>
                    <a:round/>
                    <a:headEnd/>
                    <a:tailEnd/>
                  </a:ln>
                </p:spPr>
                <p:txBody>
                  <a:bodyPr wrap="none" anchor="ctr"/>
                  <a:lstStyle/>
                  <a:p>
                    <a:endParaRPr lang="en-GB" b="1">
                      <a:solidFill>
                        <a:srgbClr val="FFFF00"/>
                      </a:solidFill>
                    </a:endParaRPr>
                  </a:p>
                </p:txBody>
              </p:sp>
              <p:sp>
                <p:nvSpPr>
                  <p:cNvPr id="31767" name="Freeform 23"/>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noFill/>
                  <a:ln w="12700" cap="rnd" cmpd="sng">
                    <a:noFill/>
                    <a:prstDash val="solid"/>
                    <a:round/>
                    <a:headEnd type="none" w="med" len="med"/>
                    <a:tailEnd type="none" w="med" len="med"/>
                  </a:ln>
                </p:spPr>
                <p:txBody>
                  <a:bodyPr/>
                  <a:lstStyle/>
                  <a:p>
                    <a:endParaRPr lang="en-GB" b="1">
                      <a:solidFill>
                        <a:srgbClr val="FFFF00"/>
                      </a:solidFill>
                    </a:endParaRPr>
                  </a:p>
                </p:txBody>
              </p:sp>
            </p:grpSp>
            <p:sp>
              <p:nvSpPr>
                <p:cNvPr id="31765" name="Oval 24"/>
                <p:cNvSpPr>
                  <a:spLocks noChangeArrowheads="1"/>
                </p:cNvSpPr>
                <p:nvPr/>
              </p:nvSpPr>
              <p:spPr bwMode="auto">
                <a:xfrm rot="-960000">
                  <a:off x="3467" y="2564"/>
                  <a:ext cx="65" cy="56"/>
                </a:xfrm>
                <a:prstGeom prst="ellipse">
                  <a:avLst/>
                </a:prstGeom>
                <a:noFill/>
                <a:ln w="12700">
                  <a:noFill/>
                  <a:round/>
                  <a:headEnd/>
                  <a:tailEnd/>
                </a:ln>
              </p:spPr>
              <p:txBody>
                <a:bodyPr wrap="none" anchor="ctr"/>
                <a:lstStyle/>
                <a:p>
                  <a:endParaRPr lang="en-GB" b="1">
                    <a:solidFill>
                      <a:srgbClr val="FFFF00"/>
                    </a:solidFill>
                  </a:endParaRPr>
                </a:p>
              </p:txBody>
            </p:sp>
          </p:grpSp>
        </p:grpSp>
      </p:grpSp>
      <p:sp>
        <p:nvSpPr>
          <p:cNvPr id="131097" name="Line 25"/>
          <p:cNvSpPr>
            <a:spLocks noChangeShapeType="1"/>
          </p:cNvSpPr>
          <p:nvPr/>
        </p:nvSpPr>
        <p:spPr bwMode="auto">
          <a:xfrm flipV="1">
            <a:off x="5724525" y="4508500"/>
            <a:ext cx="142875" cy="288925"/>
          </a:xfrm>
          <a:prstGeom prst="line">
            <a:avLst/>
          </a:prstGeom>
          <a:noFill/>
          <a:ln w="50800">
            <a:solidFill>
              <a:schemeClr val="accent1"/>
            </a:solidFill>
            <a:round/>
            <a:headEnd/>
            <a:tailEnd type="triangle" w="med" len="med"/>
          </a:ln>
        </p:spPr>
        <p:txBody>
          <a:bodyPr/>
          <a:lstStyle/>
          <a:p>
            <a:endParaRPr lang="en-GB" b="1">
              <a:solidFill>
                <a:srgbClr val="FFFF00"/>
              </a:solidFill>
            </a:endParaRPr>
          </a:p>
        </p:txBody>
      </p:sp>
      <p:sp>
        <p:nvSpPr>
          <p:cNvPr id="131098" name="Text Box 26"/>
          <p:cNvSpPr txBox="1">
            <a:spLocks noChangeArrowheads="1"/>
          </p:cNvSpPr>
          <p:nvPr/>
        </p:nvSpPr>
        <p:spPr bwMode="auto">
          <a:xfrm>
            <a:off x="5364163" y="4941888"/>
            <a:ext cx="1368425" cy="473075"/>
          </a:xfrm>
          <a:prstGeom prst="rect">
            <a:avLst/>
          </a:prstGeom>
          <a:noFill/>
          <a:ln w="9525">
            <a:noFill/>
            <a:miter lim="800000"/>
            <a:headEnd/>
            <a:tailEnd/>
          </a:ln>
        </p:spPr>
        <p:txBody>
          <a:bodyPr>
            <a:spAutoFit/>
          </a:bodyPr>
          <a:lstStyle/>
          <a:p>
            <a:pPr>
              <a:lnSpc>
                <a:spcPct val="50000"/>
              </a:lnSpc>
              <a:spcBef>
                <a:spcPct val="50000"/>
              </a:spcBef>
            </a:pPr>
            <a:r>
              <a:rPr lang="en-GB" b="1">
                <a:solidFill>
                  <a:srgbClr val="FFFF00"/>
                </a:solidFill>
              </a:rPr>
              <a:t>+ + +</a:t>
            </a:r>
          </a:p>
          <a:p>
            <a:pPr>
              <a:lnSpc>
                <a:spcPct val="25000"/>
              </a:lnSpc>
              <a:spcBef>
                <a:spcPct val="50000"/>
              </a:spcBef>
            </a:pPr>
            <a:r>
              <a:rPr lang="en-GB" b="1">
                <a:solidFill>
                  <a:srgbClr val="FFFF00"/>
                </a:solidFill>
              </a:rPr>
              <a:t> + +</a:t>
            </a:r>
          </a:p>
        </p:txBody>
      </p:sp>
      <p:sp>
        <p:nvSpPr>
          <p:cNvPr id="131099" name="Line 27"/>
          <p:cNvSpPr>
            <a:spLocks noChangeShapeType="1"/>
          </p:cNvSpPr>
          <p:nvPr/>
        </p:nvSpPr>
        <p:spPr bwMode="auto">
          <a:xfrm flipH="1">
            <a:off x="4067175" y="4724400"/>
            <a:ext cx="504825" cy="0"/>
          </a:xfrm>
          <a:prstGeom prst="line">
            <a:avLst/>
          </a:prstGeom>
          <a:noFill/>
          <a:ln w="50800">
            <a:solidFill>
              <a:srgbClr val="00FF00"/>
            </a:solidFill>
            <a:round/>
            <a:headEnd/>
            <a:tailEnd type="triangle" w="med" len="med"/>
          </a:ln>
        </p:spPr>
        <p:txBody>
          <a:bodyPr/>
          <a:lstStyle/>
          <a:p>
            <a:endParaRPr lang="en-GB" b="1">
              <a:solidFill>
                <a:srgbClr val="FFFF00"/>
              </a:solidFill>
            </a:endParaRPr>
          </a:p>
        </p:txBody>
      </p:sp>
      <p:sp>
        <p:nvSpPr>
          <p:cNvPr id="131100" name="Text Box 28"/>
          <p:cNvSpPr txBox="1">
            <a:spLocks noChangeArrowheads="1"/>
          </p:cNvSpPr>
          <p:nvPr/>
        </p:nvSpPr>
        <p:spPr bwMode="auto">
          <a:xfrm>
            <a:off x="3348038" y="4868863"/>
            <a:ext cx="2736850" cy="457200"/>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rPr>
              <a:t>Pull </a:t>
            </a:r>
            <a:r>
              <a:rPr lang="en-GB" sz="2400" b="1" dirty="0" smtClean="0">
                <a:solidFill>
                  <a:srgbClr val="FFFF00"/>
                </a:solidFill>
              </a:rPr>
              <a:t>force</a:t>
            </a:r>
            <a:endParaRPr lang="en-GB" sz="2400" b="1" dirty="0">
              <a:solidFill>
                <a:srgbClr val="FFFF00"/>
              </a:solidFill>
            </a:endParaRPr>
          </a:p>
        </p:txBody>
      </p:sp>
      <p:sp>
        <p:nvSpPr>
          <p:cNvPr id="131101" name="Text Box 29"/>
          <p:cNvSpPr txBox="1">
            <a:spLocks noChangeArrowheads="1"/>
          </p:cNvSpPr>
          <p:nvPr/>
        </p:nvSpPr>
        <p:spPr bwMode="auto">
          <a:xfrm>
            <a:off x="2771775" y="5661025"/>
            <a:ext cx="3240088" cy="457200"/>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rPr>
              <a:t>Stick </a:t>
            </a:r>
            <a:r>
              <a:rPr lang="en-GB" sz="2400" b="1" dirty="0" smtClean="0">
                <a:solidFill>
                  <a:srgbClr val="FFFF00"/>
                </a:solidFill>
              </a:rPr>
              <a:t>force remains</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1099"/>
                                        </p:tgtEl>
                                        <p:attrNameLst>
                                          <p:attrName>style.visibility</p:attrName>
                                        </p:attrNameLst>
                                      </p:cBhvr>
                                      <p:to>
                                        <p:strVal val="visible"/>
                                      </p:to>
                                    </p:set>
                                    <p:animEffect transition="in" filter="wipe(right)">
                                      <p:cBhvr>
                                        <p:cTn id="7" dur="2000"/>
                                        <p:tgtEl>
                                          <p:spTgt spid="1310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100"/>
                                        </p:tgtEl>
                                        <p:attrNameLst>
                                          <p:attrName>style.visibility</p:attrName>
                                        </p:attrNameLst>
                                      </p:cBhvr>
                                      <p:to>
                                        <p:strVal val="visible"/>
                                      </p:to>
                                    </p:set>
                                    <p:animEffect transition="in" filter="fade">
                                      <p:cBhvr>
                                        <p:cTn id="10" dur="2000"/>
                                        <p:tgtEl>
                                          <p:spTgt spid="131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098"/>
                                        </p:tgtEl>
                                        <p:attrNameLst>
                                          <p:attrName>style.visibility</p:attrName>
                                        </p:attrNameLst>
                                      </p:cBhvr>
                                      <p:to>
                                        <p:strVal val="visible"/>
                                      </p:to>
                                    </p:set>
                                    <p:animEffect transition="in" filter="fade">
                                      <p:cBhvr>
                                        <p:cTn id="15" dur="2000"/>
                                        <p:tgtEl>
                                          <p:spTgt spid="131098"/>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31097"/>
                                        </p:tgtEl>
                                        <p:attrNameLst>
                                          <p:attrName>style.visibility</p:attrName>
                                        </p:attrNameLst>
                                      </p:cBhvr>
                                      <p:to>
                                        <p:strVal val="visible"/>
                                      </p:to>
                                    </p:set>
                                    <p:animEffect transition="in" filter="wipe(down)">
                                      <p:cBhvr>
                                        <p:cTn id="19" dur="2000"/>
                                        <p:tgtEl>
                                          <p:spTgt spid="13109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1101"/>
                                        </p:tgtEl>
                                        <p:attrNameLst>
                                          <p:attrName>style.visibility</p:attrName>
                                        </p:attrNameLst>
                                      </p:cBhvr>
                                      <p:to>
                                        <p:strVal val="visible"/>
                                      </p:to>
                                    </p:set>
                                    <p:animEffect transition="in" filter="wipe(left)">
                                      <p:cBhvr>
                                        <p:cTn id="24" dur="2000"/>
                                        <p:tgtEl>
                                          <p:spTgt spid="131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7" grpId="0" animBg="1"/>
      <p:bldP spid="131098" grpId="0"/>
      <p:bldP spid="131099" grpId="0" animBg="1"/>
      <p:bldP spid="131100" grpId="0"/>
      <p:bldP spid="131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2" name="Picture 6" descr="NoBrakes"/>
          <p:cNvPicPr>
            <a:picLocks noChangeAspect="1" noChangeArrowheads="1"/>
          </p:cNvPicPr>
          <p:nvPr/>
        </p:nvPicPr>
        <p:blipFill>
          <a:blip r:embed="rId3" cstate="email"/>
          <a:srcRect/>
          <a:stretch>
            <a:fillRect/>
          </a:stretch>
        </p:blipFill>
        <p:spPr bwMode="auto">
          <a:xfrm>
            <a:off x="1857633" y="1052736"/>
            <a:ext cx="5428735" cy="4092773"/>
          </a:xfrm>
          <a:prstGeom prst="rect">
            <a:avLst/>
          </a:prstGeom>
          <a:noFill/>
          <a:ln w="9525">
            <a:noFill/>
            <a:miter lim="800000"/>
            <a:headEnd/>
            <a:tailEnd/>
          </a:ln>
        </p:spPr>
      </p:pic>
      <p:sp>
        <p:nvSpPr>
          <p:cNvPr id="5" name="Text Box 3"/>
          <p:cNvSpPr txBox="1">
            <a:spLocks noChangeArrowheads="1"/>
          </p:cNvSpPr>
          <p:nvPr/>
        </p:nvSpPr>
        <p:spPr bwMode="auto">
          <a:xfrm>
            <a:off x="1" y="260648"/>
            <a:ext cx="9143999" cy="769441"/>
          </a:xfrm>
          <a:prstGeom prst="rect">
            <a:avLst/>
          </a:prstGeom>
          <a:noFill/>
          <a:ln w="9525">
            <a:noFill/>
            <a:miter lim="800000"/>
            <a:headEnd/>
            <a:tailEnd/>
          </a:ln>
        </p:spPr>
        <p:txBody>
          <a:bodyPr wrap="square">
            <a:spAutoFit/>
          </a:bodyPr>
          <a:lstStyle/>
          <a:p>
            <a:pPr algn="ctr">
              <a:spcBef>
                <a:spcPct val="50000"/>
              </a:spcBef>
            </a:pPr>
            <a:r>
              <a:rPr lang="en-GB" sz="4400" b="1" dirty="0">
                <a:solidFill>
                  <a:srgbClr val="FFFF00"/>
                </a:solidFill>
              </a:rPr>
              <a:t>Principles of Flight</a:t>
            </a:r>
          </a:p>
        </p:txBody>
      </p:sp>
      <p:sp>
        <p:nvSpPr>
          <p:cNvPr id="6" name="TextBox 5"/>
          <p:cNvSpPr txBox="1"/>
          <p:nvPr/>
        </p:nvSpPr>
        <p:spPr>
          <a:xfrm>
            <a:off x="0" y="5085184"/>
            <a:ext cx="9144000" cy="1107996"/>
          </a:xfrm>
          <a:prstGeom prst="rect">
            <a:avLst/>
          </a:prstGeom>
          <a:noFill/>
        </p:spPr>
        <p:txBody>
          <a:bodyPr wrap="square" rtlCol="0">
            <a:spAutoFit/>
          </a:bodyPr>
          <a:lstStyle/>
          <a:p>
            <a:pPr algn="ctr"/>
            <a:r>
              <a:rPr lang="en-GB" sz="6600" b="1" dirty="0" smtClean="0">
                <a:solidFill>
                  <a:srgbClr val="FFFF00"/>
                </a:solidFill>
              </a:rPr>
              <a:t>Revision</a:t>
            </a:r>
            <a:endParaRPr lang="en-GB" sz="6600" b="1" dirty="0">
              <a:solidFill>
                <a:srgbClr val="FFFF00"/>
              </a:solidFil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1509713" y="3630613"/>
            <a:ext cx="4138612" cy="892175"/>
          </a:xfrm>
          <a:prstGeom prst="ellipse">
            <a:avLst/>
          </a:prstGeom>
          <a:solidFill>
            <a:schemeClr val="bg1"/>
          </a:solidFill>
          <a:ln w="12700">
            <a:solidFill>
              <a:schemeClr val="tx1"/>
            </a:solidFill>
            <a:round/>
            <a:headEnd/>
            <a:tailEnd/>
          </a:ln>
        </p:spPr>
        <p:txBody>
          <a:bodyPr wrap="none" anchor="ctr"/>
          <a:lstStyle/>
          <a:p>
            <a:endParaRPr lang="en-GB" b="1">
              <a:solidFill>
                <a:srgbClr val="FFFF00"/>
              </a:solidFill>
            </a:endParaRPr>
          </a:p>
        </p:txBody>
      </p:sp>
      <p:sp useBgFill="1">
        <p:nvSpPr>
          <p:cNvPr id="32771" name="Oval 3"/>
          <p:cNvSpPr>
            <a:spLocks noChangeArrowheads="1"/>
          </p:cNvSpPr>
          <p:nvPr/>
        </p:nvSpPr>
        <p:spPr bwMode="auto">
          <a:xfrm>
            <a:off x="5159375" y="3762375"/>
            <a:ext cx="765175" cy="668338"/>
          </a:xfrm>
          <a:prstGeom prst="ellipse">
            <a:avLst/>
          </a:prstGeom>
          <a:ln w="12700">
            <a:noFill/>
            <a:round/>
            <a:headEnd/>
            <a:tailEnd/>
          </a:ln>
        </p:spPr>
        <p:txBody>
          <a:bodyPr wrap="none" anchor="ctr"/>
          <a:lstStyle/>
          <a:p>
            <a:endParaRPr lang="en-GB" b="1">
              <a:solidFill>
                <a:srgbClr val="FFFF00"/>
              </a:solidFill>
            </a:endParaRPr>
          </a:p>
        </p:txBody>
      </p:sp>
      <p:sp>
        <p:nvSpPr>
          <p:cNvPr id="32772" name="Freeform 4"/>
          <p:cNvSpPr>
            <a:spLocks/>
          </p:cNvSpPr>
          <p:nvPr/>
        </p:nvSpPr>
        <p:spPr bwMode="auto">
          <a:xfrm>
            <a:off x="4252913" y="3713163"/>
            <a:ext cx="1471612" cy="3175"/>
          </a:xfrm>
          <a:custGeom>
            <a:avLst/>
            <a:gdLst>
              <a:gd name="T0" fmla="*/ 0 w 678"/>
              <a:gd name="T1" fmla="*/ 1588 h 2"/>
              <a:gd name="T2" fmla="*/ 1469441 w 678"/>
              <a:gd name="T3" fmla="*/ 0 h 2"/>
              <a:gd name="T4" fmla="*/ 0 60000 65536"/>
              <a:gd name="T5" fmla="*/ 0 60000 65536"/>
              <a:gd name="T6" fmla="*/ 0 w 678"/>
              <a:gd name="T7" fmla="*/ 0 h 2"/>
              <a:gd name="T8" fmla="*/ 678 w 678"/>
              <a:gd name="T9" fmla="*/ 2 h 2"/>
            </a:gdLst>
            <a:ahLst/>
            <a:cxnLst>
              <a:cxn ang="T4">
                <a:pos x="T0" y="T1"/>
              </a:cxn>
              <a:cxn ang="T5">
                <a:pos x="T2" y="T3"/>
              </a:cxn>
            </a:cxnLst>
            <a:rect l="T6" t="T7" r="T8" b="T9"/>
            <a:pathLst>
              <a:path w="678" h="2">
                <a:moveTo>
                  <a:pt x="0" y="1"/>
                </a:moveTo>
                <a:lnTo>
                  <a:pt x="677" y="0"/>
                </a:lnTo>
              </a:path>
            </a:pathLst>
          </a:custGeom>
          <a:noFill/>
          <a:ln w="12700" cap="rnd" cmpd="sng">
            <a:solidFill>
              <a:schemeClr val="bg1"/>
            </a:solidFill>
            <a:prstDash val="solid"/>
            <a:round/>
            <a:headEnd type="none" w="med" len="med"/>
            <a:tailEnd type="none" w="med" len="med"/>
          </a:ln>
        </p:spPr>
        <p:txBody>
          <a:bodyPr/>
          <a:lstStyle/>
          <a:p>
            <a:endParaRPr lang="en-GB" b="1">
              <a:solidFill>
                <a:srgbClr val="FFFF00"/>
              </a:solidFill>
            </a:endParaRPr>
          </a:p>
        </p:txBody>
      </p:sp>
      <p:sp>
        <p:nvSpPr>
          <p:cNvPr id="32773" name="Freeform 5"/>
          <p:cNvSpPr>
            <a:spLocks/>
          </p:cNvSpPr>
          <p:nvPr/>
        </p:nvSpPr>
        <p:spPr bwMode="auto">
          <a:xfrm>
            <a:off x="4500563" y="4437063"/>
            <a:ext cx="927100" cy="4762"/>
          </a:xfrm>
          <a:custGeom>
            <a:avLst/>
            <a:gdLst>
              <a:gd name="T0" fmla="*/ 0 w 584"/>
              <a:gd name="T1" fmla="*/ 3175 h 3"/>
              <a:gd name="T2" fmla="*/ 925513 w 584"/>
              <a:gd name="T3" fmla="*/ 0 h 3"/>
              <a:gd name="T4" fmla="*/ 0 60000 65536"/>
              <a:gd name="T5" fmla="*/ 0 60000 65536"/>
              <a:gd name="T6" fmla="*/ 0 w 584"/>
              <a:gd name="T7" fmla="*/ 0 h 3"/>
              <a:gd name="T8" fmla="*/ 584 w 584"/>
              <a:gd name="T9" fmla="*/ 3 h 3"/>
            </a:gdLst>
            <a:ahLst/>
            <a:cxnLst>
              <a:cxn ang="T4">
                <a:pos x="T0" y="T1"/>
              </a:cxn>
              <a:cxn ang="T5">
                <a:pos x="T2" y="T3"/>
              </a:cxn>
            </a:cxnLst>
            <a:rect l="T6" t="T7" r="T8" b="T9"/>
            <a:pathLst>
              <a:path w="584" h="3">
                <a:moveTo>
                  <a:pt x="0" y="2"/>
                </a:moveTo>
                <a:lnTo>
                  <a:pt x="583" y="0"/>
                </a:lnTo>
              </a:path>
            </a:pathLst>
          </a:custGeom>
          <a:noFill/>
          <a:ln w="12700" cap="rnd" cmpd="sng">
            <a:solidFill>
              <a:schemeClr val="bg1"/>
            </a:solidFill>
            <a:prstDash val="solid"/>
            <a:round/>
            <a:headEnd type="none" w="med" len="med"/>
            <a:tailEnd type="none" w="med" len="med"/>
          </a:ln>
        </p:spPr>
        <p:txBody>
          <a:bodyPr/>
          <a:lstStyle/>
          <a:p>
            <a:endParaRPr lang="en-GB" b="1">
              <a:solidFill>
                <a:srgbClr val="FFFF00"/>
              </a:solidFill>
            </a:endParaRPr>
          </a:p>
        </p:txBody>
      </p:sp>
      <p:sp>
        <p:nvSpPr>
          <p:cNvPr id="32774" name="AutoShape 6"/>
          <p:cNvSpPr>
            <a:spLocks noChangeArrowheads="1"/>
          </p:cNvSpPr>
          <p:nvPr/>
        </p:nvSpPr>
        <p:spPr bwMode="auto">
          <a:xfrm rot="-780000">
            <a:off x="4651375" y="3575050"/>
            <a:ext cx="358775" cy="536575"/>
          </a:xfrm>
          <a:prstGeom prst="roundRect">
            <a:avLst>
              <a:gd name="adj" fmla="val 12495"/>
            </a:avLst>
          </a:prstGeom>
          <a:solidFill>
            <a:schemeClr val="bg1"/>
          </a:solidFill>
          <a:ln w="12700">
            <a:noFill/>
            <a:round/>
            <a:headEnd/>
            <a:tailEnd/>
          </a:ln>
        </p:spPr>
        <p:txBody>
          <a:bodyPr wrap="none" anchor="ctr"/>
          <a:lstStyle/>
          <a:p>
            <a:endParaRPr lang="en-GB" b="1">
              <a:solidFill>
                <a:srgbClr val="FFFF00"/>
              </a:solidFill>
            </a:endParaRPr>
          </a:p>
        </p:txBody>
      </p:sp>
      <p:sp>
        <p:nvSpPr>
          <p:cNvPr id="32775" name="AutoShape 7"/>
          <p:cNvSpPr>
            <a:spLocks noChangeArrowheads="1"/>
          </p:cNvSpPr>
          <p:nvPr/>
        </p:nvSpPr>
        <p:spPr bwMode="auto">
          <a:xfrm rot="1080000">
            <a:off x="4618038" y="4159250"/>
            <a:ext cx="347662" cy="412750"/>
          </a:xfrm>
          <a:prstGeom prst="roundRect">
            <a:avLst>
              <a:gd name="adj" fmla="val 12495"/>
            </a:avLst>
          </a:prstGeom>
          <a:solidFill>
            <a:schemeClr val="bg1"/>
          </a:solidFill>
          <a:ln w="12700">
            <a:noFill/>
            <a:round/>
            <a:headEnd/>
            <a:tailEnd/>
          </a:ln>
        </p:spPr>
        <p:txBody>
          <a:bodyPr wrap="none" anchor="ctr"/>
          <a:lstStyle/>
          <a:p>
            <a:endParaRPr lang="en-GB" b="1">
              <a:solidFill>
                <a:srgbClr val="FFFF00"/>
              </a:solidFill>
            </a:endParaRPr>
          </a:p>
        </p:txBody>
      </p:sp>
      <p:sp>
        <p:nvSpPr>
          <p:cNvPr id="32776" name="Rectangle 8"/>
          <p:cNvSpPr>
            <a:spLocks noChangeArrowheads="1"/>
          </p:cNvSpPr>
          <p:nvPr/>
        </p:nvSpPr>
        <p:spPr bwMode="auto">
          <a:xfrm>
            <a:off x="2339975" y="4941888"/>
            <a:ext cx="2343150" cy="1592262"/>
          </a:xfrm>
          <a:prstGeom prst="rect">
            <a:avLst/>
          </a:prstGeom>
          <a:noFill/>
          <a:ln w="12700">
            <a:noFill/>
            <a:miter lim="800000"/>
            <a:headEnd/>
            <a:tailEnd/>
          </a:ln>
        </p:spPr>
        <p:txBody>
          <a:bodyPr wrap="none" anchor="ctr"/>
          <a:lstStyle/>
          <a:p>
            <a:endParaRPr lang="en-GB" b="1">
              <a:solidFill>
                <a:srgbClr val="FFFF00"/>
              </a:solidFill>
            </a:endParaRPr>
          </a:p>
        </p:txBody>
      </p:sp>
      <p:grpSp>
        <p:nvGrpSpPr>
          <p:cNvPr id="2" name="Group 10"/>
          <p:cNvGrpSpPr>
            <a:grpSpLocks/>
          </p:cNvGrpSpPr>
          <p:nvPr/>
        </p:nvGrpSpPr>
        <p:grpSpPr bwMode="auto">
          <a:xfrm rot="1320000">
            <a:off x="3851275" y="3549650"/>
            <a:ext cx="3140075" cy="1031875"/>
            <a:chOff x="2524" y="2239"/>
            <a:chExt cx="1978" cy="650"/>
          </a:xfrm>
        </p:grpSpPr>
        <p:grpSp>
          <p:nvGrpSpPr>
            <p:cNvPr id="3" name="Group 11"/>
            <p:cNvGrpSpPr>
              <a:grpSpLocks/>
            </p:cNvGrpSpPr>
            <p:nvPr/>
          </p:nvGrpSpPr>
          <p:grpSpPr bwMode="auto">
            <a:xfrm>
              <a:off x="3330" y="2239"/>
              <a:ext cx="1172" cy="638"/>
              <a:chOff x="3330" y="2239"/>
              <a:chExt cx="1172" cy="638"/>
            </a:xfrm>
          </p:grpSpPr>
          <p:sp>
            <p:nvSpPr>
              <p:cNvPr id="32804" name="Oval 12"/>
              <p:cNvSpPr>
                <a:spLocks noChangeArrowheads="1"/>
              </p:cNvSpPr>
              <p:nvPr/>
            </p:nvSpPr>
            <p:spPr bwMode="auto">
              <a:xfrm>
                <a:off x="3578" y="2239"/>
                <a:ext cx="94" cy="638"/>
              </a:xfrm>
              <a:prstGeom prst="ellipse">
                <a:avLst/>
              </a:prstGeom>
              <a:solidFill>
                <a:schemeClr val="bg1"/>
              </a:solidFill>
              <a:ln w="12700">
                <a:solidFill>
                  <a:schemeClr val="tx1"/>
                </a:solidFill>
                <a:round/>
                <a:headEnd/>
                <a:tailEnd/>
              </a:ln>
            </p:spPr>
            <p:txBody>
              <a:bodyPr wrap="none" anchor="ctr"/>
              <a:lstStyle/>
              <a:p>
                <a:endParaRPr lang="en-GB" b="1">
                  <a:solidFill>
                    <a:srgbClr val="FFFF00"/>
                  </a:solidFill>
                </a:endParaRPr>
              </a:p>
            </p:txBody>
          </p:sp>
          <p:grpSp>
            <p:nvGrpSpPr>
              <p:cNvPr id="4" name="Group 13"/>
              <p:cNvGrpSpPr>
                <a:grpSpLocks/>
              </p:cNvGrpSpPr>
              <p:nvPr/>
            </p:nvGrpSpPr>
            <p:grpSpPr bwMode="auto">
              <a:xfrm>
                <a:off x="3330" y="2437"/>
                <a:ext cx="1172" cy="291"/>
                <a:chOff x="3330" y="2437"/>
                <a:chExt cx="1172" cy="291"/>
              </a:xfrm>
            </p:grpSpPr>
            <p:grpSp>
              <p:nvGrpSpPr>
                <p:cNvPr id="5" name="Group 14"/>
                <p:cNvGrpSpPr>
                  <a:grpSpLocks/>
                </p:cNvGrpSpPr>
                <p:nvPr/>
              </p:nvGrpSpPr>
              <p:grpSpPr bwMode="auto">
                <a:xfrm>
                  <a:off x="3330" y="2437"/>
                  <a:ext cx="1172" cy="291"/>
                  <a:chOff x="3330" y="2437"/>
                  <a:chExt cx="1172" cy="291"/>
                </a:xfrm>
              </p:grpSpPr>
              <p:sp>
                <p:nvSpPr>
                  <p:cNvPr id="32808" name="Oval 15"/>
                  <p:cNvSpPr>
                    <a:spLocks noChangeArrowheads="1"/>
                  </p:cNvSpPr>
                  <p:nvPr/>
                </p:nvSpPr>
                <p:spPr bwMode="auto">
                  <a:xfrm rot="-540000">
                    <a:off x="3330" y="2437"/>
                    <a:ext cx="321" cy="280"/>
                  </a:xfrm>
                  <a:prstGeom prst="ellipse">
                    <a:avLst/>
                  </a:prstGeom>
                  <a:solidFill>
                    <a:schemeClr val="bg1"/>
                  </a:solidFill>
                  <a:ln w="12700">
                    <a:solidFill>
                      <a:schemeClr val="tx1"/>
                    </a:solidFill>
                    <a:round/>
                    <a:headEnd/>
                    <a:tailEnd/>
                  </a:ln>
                </p:spPr>
                <p:txBody>
                  <a:bodyPr wrap="none" anchor="ctr"/>
                  <a:lstStyle/>
                  <a:p>
                    <a:endParaRPr lang="en-GB" b="1">
                      <a:solidFill>
                        <a:srgbClr val="FFFF00"/>
                      </a:solidFill>
                    </a:endParaRPr>
                  </a:p>
                </p:txBody>
              </p:sp>
              <p:sp>
                <p:nvSpPr>
                  <p:cNvPr id="32809" name="Freeform 16"/>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GB" b="1">
                      <a:solidFill>
                        <a:srgbClr val="FFFF00"/>
                      </a:solidFill>
                    </a:endParaRPr>
                  </a:p>
                </p:txBody>
              </p:sp>
            </p:grpSp>
            <p:sp>
              <p:nvSpPr>
                <p:cNvPr id="32807" name="Oval 17"/>
                <p:cNvSpPr>
                  <a:spLocks noChangeArrowheads="1"/>
                </p:cNvSpPr>
                <p:nvPr/>
              </p:nvSpPr>
              <p:spPr bwMode="auto">
                <a:xfrm rot="-960000">
                  <a:off x="3467" y="2564"/>
                  <a:ext cx="65" cy="56"/>
                </a:xfrm>
                <a:prstGeom prst="ellipse">
                  <a:avLst/>
                </a:prstGeom>
                <a:solidFill>
                  <a:schemeClr val="bg1"/>
                </a:solidFill>
                <a:ln w="12700">
                  <a:solidFill>
                    <a:schemeClr val="bg2"/>
                  </a:solidFill>
                  <a:round/>
                  <a:headEnd/>
                  <a:tailEnd/>
                </a:ln>
              </p:spPr>
              <p:txBody>
                <a:bodyPr wrap="none" anchor="ctr"/>
                <a:lstStyle/>
                <a:p>
                  <a:endParaRPr lang="en-GB" b="1">
                    <a:solidFill>
                      <a:srgbClr val="FFFF00"/>
                    </a:solidFill>
                  </a:endParaRPr>
                </a:p>
              </p:txBody>
            </p:sp>
          </p:grpSp>
        </p:grpSp>
        <p:grpSp>
          <p:nvGrpSpPr>
            <p:cNvPr id="6" name="Group 18"/>
            <p:cNvGrpSpPr>
              <a:grpSpLocks/>
            </p:cNvGrpSpPr>
            <p:nvPr/>
          </p:nvGrpSpPr>
          <p:grpSpPr bwMode="auto">
            <a:xfrm flipH="1">
              <a:off x="2524" y="2251"/>
              <a:ext cx="1172" cy="638"/>
              <a:chOff x="3330" y="2239"/>
              <a:chExt cx="1172" cy="638"/>
            </a:xfrm>
          </p:grpSpPr>
          <p:sp>
            <p:nvSpPr>
              <p:cNvPr id="32798" name="Oval 19"/>
              <p:cNvSpPr>
                <a:spLocks noChangeArrowheads="1"/>
              </p:cNvSpPr>
              <p:nvPr/>
            </p:nvSpPr>
            <p:spPr bwMode="auto">
              <a:xfrm>
                <a:off x="3578" y="2239"/>
                <a:ext cx="94" cy="638"/>
              </a:xfrm>
              <a:prstGeom prst="ellipse">
                <a:avLst/>
              </a:prstGeom>
              <a:noFill/>
              <a:ln w="12700">
                <a:noFill/>
                <a:round/>
                <a:headEnd/>
                <a:tailEnd/>
              </a:ln>
            </p:spPr>
            <p:txBody>
              <a:bodyPr wrap="none" anchor="ctr"/>
              <a:lstStyle/>
              <a:p>
                <a:endParaRPr lang="en-GB" b="1">
                  <a:solidFill>
                    <a:srgbClr val="FFFF00"/>
                  </a:solidFill>
                </a:endParaRPr>
              </a:p>
            </p:txBody>
          </p:sp>
          <p:grpSp>
            <p:nvGrpSpPr>
              <p:cNvPr id="7" name="Group 20"/>
              <p:cNvGrpSpPr>
                <a:grpSpLocks/>
              </p:cNvGrpSpPr>
              <p:nvPr/>
            </p:nvGrpSpPr>
            <p:grpSpPr bwMode="auto">
              <a:xfrm>
                <a:off x="3330" y="2437"/>
                <a:ext cx="1172" cy="291"/>
                <a:chOff x="3330" y="2437"/>
                <a:chExt cx="1172" cy="291"/>
              </a:xfrm>
            </p:grpSpPr>
            <p:grpSp>
              <p:nvGrpSpPr>
                <p:cNvPr id="8" name="Group 21"/>
                <p:cNvGrpSpPr>
                  <a:grpSpLocks/>
                </p:cNvGrpSpPr>
                <p:nvPr/>
              </p:nvGrpSpPr>
              <p:grpSpPr bwMode="auto">
                <a:xfrm>
                  <a:off x="3330" y="2437"/>
                  <a:ext cx="1172" cy="291"/>
                  <a:chOff x="3330" y="2437"/>
                  <a:chExt cx="1172" cy="291"/>
                </a:xfrm>
              </p:grpSpPr>
              <p:sp>
                <p:nvSpPr>
                  <p:cNvPr id="32802" name="Oval 22"/>
                  <p:cNvSpPr>
                    <a:spLocks noChangeArrowheads="1"/>
                  </p:cNvSpPr>
                  <p:nvPr/>
                </p:nvSpPr>
                <p:spPr bwMode="auto">
                  <a:xfrm rot="-540000">
                    <a:off x="3330" y="2437"/>
                    <a:ext cx="321" cy="280"/>
                  </a:xfrm>
                  <a:prstGeom prst="ellipse">
                    <a:avLst/>
                  </a:prstGeom>
                  <a:noFill/>
                  <a:ln w="12700">
                    <a:noFill/>
                    <a:round/>
                    <a:headEnd/>
                    <a:tailEnd/>
                  </a:ln>
                </p:spPr>
                <p:txBody>
                  <a:bodyPr wrap="none" anchor="ctr"/>
                  <a:lstStyle/>
                  <a:p>
                    <a:endParaRPr lang="en-GB" b="1">
                      <a:solidFill>
                        <a:srgbClr val="FFFF00"/>
                      </a:solidFill>
                    </a:endParaRPr>
                  </a:p>
                </p:txBody>
              </p:sp>
              <p:sp>
                <p:nvSpPr>
                  <p:cNvPr id="32803" name="Freeform 23"/>
                  <p:cNvSpPr>
                    <a:spLocks/>
                  </p:cNvSpPr>
                  <p:nvPr/>
                </p:nvSpPr>
                <p:spPr bwMode="auto">
                  <a:xfrm>
                    <a:off x="3507" y="2437"/>
                    <a:ext cx="995" cy="291"/>
                  </a:xfrm>
                  <a:custGeom>
                    <a:avLst/>
                    <a:gdLst>
                      <a:gd name="T0" fmla="*/ 24 w 995"/>
                      <a:gd name="T1" fmla="*/ 0 h 291"/>
                      <a:gd name="T2" fmla="*/ 994 w 995"/>
                      <a:gd name="T3" fmla="*/ 170 h 291"/>
                      <a:gd name="T4" fmla="*/ 0 w 995"/>
                      <a:gd name="T5" fmla="*/ 290 h 291"/>
                      <a:gd name="T6" fmla="*/ 0 60000 65536"/>
                      <a:gd name="T7" fmla="*/ 0 60000 65536"/>
                      <a:gd name="T8" fmla="*/ 0 60000 65536"/>
                      <a:gd name="T9" fmla="*/ 0 w 995"/>
                      <a:gd name="T10" fmla="*/ 0 h 291"/>
                      <a:gd name="T11" fmla="*/ 995 w 995"/>
                      <a:gd name="T12" fmla="*/ 291 h 291"/>
                    </a:gdLst>
                    <a:ahLst/>
                    <a:cxnLst>
                      <a:cxn ang="T6">
                        <a:pos x="T0" y="T1"/>
                      </a:cxn>
                      <a:cxn ang="T7">
                        <a:pos x="T2" y="T3"/>
                      </a:cxn>
                      <a:cxn ang="T8">
                        <a:pos x="T4" y="T5"/>
                      </a:cxn>
                    </a:cxnLst>
                    <a:rect l="T9" t="T10" r="T11" b="T12"/>
                    <a:pathLst>
                      <a:path w="995" h="291">
                        <a:moveTo>
                          <a:pt x="24" y="0"/>
                        </a:moveTo>
                        <a:lnTo>
                          <a:pt x="994" y="170"/>
                        </a:lnTo>
                        <a:lnTo>
                          <a:pt x="0" y="290"/>
                        </a:lnTo>
                      </a:path>
                    </a:pathLst>
                  </a:custGeom>
                  <a:noFill/>
                  <a:ln w="12700" cap="rnd" cmpd="sng">
                    <a:noFill/>
                    <a:prstDash val="solid"/>
                    <a:round/>
                    <a:headEnd type="none" w="med" len="med"/>
                    <a:tailEnd type="none" w="med" len="med"/>
                  </a:ln>
                </p:spPr>
                <p:txBody>
                  <a:bodyPr/>
                  <a:lstStyle/>
                  <a:p>
                    <a:endParaRPr lang="en-GB" b="1">
                      <a:solidFill>
                        <a:srgbClr val="FFFF00"/>
                      </a:solidFill>
                    </a:endParaRPr>
                  </a:p>
                </p:txBody>
              </p:sp>
            </p:grpSp>
            <p:sp>
              <p:nvSpPr>
                <p:cNvPr id="32801" name="Oval 24"/>
                <p:cNvSpPr>
                  <a:spLocks noChangeArrowheads="1"/>
                </p:cNvSpPr>
                <p:nvPr/>
              </p:nvSpPr>
              <p:spPr bwMode="auto">
                <a:xfrm rot="-960000">
                  <a:off x="3467" y="2564"/>
                  <a:ext cx="65" cy="56"/>
                </a:xfrm>
                <a:prstGeom prst="ellipse">
                  <a:avLst/>
                </a:prstGeom>
                <a:noFill/>
                <a:ln w="12700">
                  <a:noFill/>
                  <a:round/>
                  <a:headEnd/>
                  <a:tailEnd/>
                </a:ln>
              </p:spPr>
              <p:txBody>
                <a:bodyPr wrap="none" anchor="ctr"/>
                <a:lstStyle/>
                <a:p>
                  <a:endParaRPr lang="en-GB" b="1">
                    <a:solidFill>
                      <a:srgbClr val="FFFF00"/>
                    </a:solidFill>
                  </a:endParaRPr>
                </a:p>
              </p:txBody>
            </p:sp>
          </p:grpSp>
        </p:grpSp>
      </p:grpSp>
      <p:sp>
        <p:nvSpPr>
          <p:cNvPr id="32778" name="Line 27"/>
          <p:cNvSpPr>
            <a:spLocks noChangeShapeType="1"/>
          </p:cNvSpPr>
          <p:nvPr/>
        </p:nvSpPr>
        <p:spPr bwMode="auto">
          <a:xfrm flipH="1">
            <a:off x="4067175" y="4724400"/>
            <a:ext cx="504825" cy="0"/>
          </a:xfrm>
          <a:prstGeom prst="line">
            <a:avLst/>
          </a:prstGeom>
          <a:noFill/>
          <a:ln w="50800">
            <a:solidFill>
              <a:srgbClr val="00FF00"/>
            </a:solidFill>
            <a:round/>
            <a:headEnd/>
            <a:tailEnd type="triangle" w="med" len="med"/>
          </a:ln>
        </p:spPr>
        <p:txBody>
          <a:bodyPr/>
          <a:lstStyle/>
          <a:p>
            <a:endParaRPr lang="en-GB" b="1">
              <a:solidFill>
                <a:srgbClr val="FFFF00"/>
              </a:solidFill>
            </a:endParaRPr>
          </a:p>
        </p:txBody>
      </p:sp>
      <p:sp>
        <p:nvSpPr>
          <p:cNvPr id="32779" name="Text Box 28"/>
          <p:cNvSpPr txBox="1">
            <a:spLocks noChangeArrowheads="1"/>
          </p:cNvSpPr>
          <p:nvPr/>
        </p:nvSpPr>
        <p:spPr bwMode="auto">
          <a:xfrm>
            <a:off x="3348038" y="4868863"/>
            <a:ext cx="2736850" cy="457200"/>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rPr>
              <a:t>Pull </a:t>
            </a:r>
            <a:r>
              <a:rPr lang="en-GB" sz="2400" b="1" dirty="0" smtClean="0">
                <a:solidFill>
                  <a:srgbClr val="FFFF00"/>
                </a:solidFill>
              </a:rPr>
              <a:t>force</a:t>
            </a:r>
            <a:endParaRPr lang="en-GB" sz="2400" b="1" dirty="0">
              <a:solidFill>
                <a:srgbClr val="FFFF00"/>
              </a:solidFill>
            </a:endParaRPr>
          </a:p>
        </p:txBody>
      </p:sp>
      <p:sp>
        <p:nvSpPr>
          <p:cNvPr id="133149" name="Text Box 29"/>
          <p:cNvSpPr txBox="1">
            <a:spLocks noChangeArrowheads="1"/>
          </p:cNvSpPr>
          <p:nvPr/>
        </p:nvSpPr>
        <p:spPr bwMode="auto">
          <a:xfrm>
            <a:off x="2771775" y="5661025"/>
            <a:ext cx="3240088" cy="457200"/>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rPr>
              <a:t>Stick </a:t>
            </a:r>
            <a:r>
              <a:rPr lang="en-GB" sz="2400" b="1" dirty="0" smtClean="0">
                <a:solidFill>
                  <a:srgbClr val="FFFF00"/>
                </a:solidFill>
              </a:rPr>
              <a:t>force </a:t>
            </a:r>
            <a:r>
              <a:rPr lang="en-GB" sz="2400" b="1" dirty="0">
                <a:solidFill>
                  <a:srgbClr val="FFFF00"/>
                </a:solidFill>
              </a:rPr>
              <a:t>r</a:t>
            </a:r>
            <a:r>
              <a:rPr lang="en-GB" sz="2400" b="1" dirty="0" smtClean="0">
                <a:solidFill>
                  <a:srgbClr val="FFFF00"/>
                </a:solidFill>
              </a:rPr>
              <a:t>emains</a:t>
            </a:r>
            <a:endParaRPr lang="en-GB" sz="2400" b="1" dirty="0">
              <a:solidFill>
                <a:srgbClr val="FFFF00"/>
              </a:solidFill>
            </a:endParaRPr>
          </a:p>
        </p:txBody>
      </p:sp>
      <p:sp useBgFill="1">
        <p:nvSpPr>
          <p:cNvPr id="32781" name="Rectangle 35"/>
          <p:cNvSpPr>
            <a:spLocks noChangeArrowheads="1"/>
          </p:cNvSpPr>
          <p:nvPr/>
        </p:nvSpPr>
        <p:spPr bwMode="auto">
          <a:xfrm rot="1585456">
            <a:off x="6300788" y="4437063"/>
            <a:ext cx="936625" cy="576262"/>
          </a:xfrm>
          <a:prstGeom prst="rect">
            <a:avLst/>
          </a:prstGeom>
          <a:ln w="9525">
            <a:noFill/>
            <a:miter lim="800000"/>
            <a:headEnd/>
            <a:tailEnd/>
          </a:ln>
        </p:spPr>
        <p:txBody>
          <a:bodyPr wrap="none" anchor="ctr"/>
          <a:lstStyle/>
          <a:p>
            <a:endParaRPr lang="en-GB" b="1">
              <a:solidFill>
                <a:srgbClr val="FFFF00"/>
              </a:solidFill>
            </a:endParaRPr>
          </a:p>
        </p:txBody>
      </p:sp>
      <p:grpSp>
        <p:nvGrpSpPr>
          <p:cNvPr id="9" name="Group 39"/>
          <p:cNvGrpSpPr>
            <a:grpSpLocks/>
          </p:cNvGrpSpPr>
          <p:nvPr/>
        </p:nvGrpSpPr>
        <p:grpSpPr bwMode="auto">
          <a:xfrm>
            <a:off x="6011863" y="4365625"/>
            <a:ext cx="722312" cy="303213"/>
            <a:chOff x="4240" y="2069"/>
            <a:chExt cx="455" cy="191"/>
          </a:xfrm>
        </p:grpSpPr>
        <p:grpSp>
          <p:nvGrpSpPr>
            <p:cNvPr id="10" name="Group 33"/>
            <p:cNvGrpSpPr>
              <a:grpSpLocks/>
            </p:cNvGrpSpPr>
            <p:nvPr/>
          </p:nvGrpSpPr>
          <p:grpSpPr bwMode="auto">
            <a:xfrm rot="-180000">
              <a:off x="4422" y="2115"/>
              <a:ext cx="273" cy="145"/>
              <a:chOff x="4421" y="2795"/>
              <a:chExt cx="273" cy="145"/>
            </a:xfrm>
          </p:grpSpPr>
          <p:sp>
            <p:nvSpPr>
              <p:cNvPr id="32794" name="AutoShape 31"/>
              <p:cNvSpPr>
                <a:spLocks noChangeArrowheads="1"/>
              </p:cNvSpPr>
              <p:nvPr/>
            </p:nvSpPr>
            <p:spPr bwMode="auto">
              <a:xfrm rot="6900000">
                <a:off x="4531" y="2777"/>
                <a:ext cx="99" cy="227"/>
              </a:xfrm>
              <a:prstGeom prst="triangle">
                <a:avLst>
                  <a:gd name="adj" fmla="val 52963"/>
                </a:avLst>
              </a:prstGeom>
              <a:solidFill>
                <a:schemeClr val="bg1"/>
              </a:solidFill>
              <a:ln w="9525">
                <a:solidFill>
                  <a:schemeClr val="tx1"/>
                </a:solidFill>
                <a:miter lim="800000"/>
                <a:headEnd/>
                <a:tailEnd/>
              </a:ln>
            </p:spPr>
            <p:txBody>
              <a:bodyPr wrap="none" anchor="ctr"/>
              <a:lstStyle/>
              <a:p>
                <a:endParaRPr lang="en-GB" b="1">
                  <a:solidFill>
                    <a:srgbClr val="FFFF00"/>
                  </a:solidFill>
                </a:endParaRPr>
              </a:p>
            </p:txBody>
          </p:sp>
          <p:sp>
            <p:nvSpPr>
              <p:cNvPr id="32795" name="Oval 30"/>
              <p:cNvSpPr>
                <a:spLocks noChangeArrowheads="1"/>
              </p:cNvSpPr>
              <p:nvPr/>
            </p:nvSpPr>
            <p:spPr bwMode="auto">
              <a:xfrm rot="7260000">
                <a:off x="4421" y="2795"/>
                <a:ext cx="91" cy="91"/>
              </a:xfrm>
              <a:prstGeom prst="ellipse">
                <a:avLst/>
              </a:prstGeom>
              <a:solidFill>
                <a:schemeClr val="bg1"/>
              </a:solidFill>
              <a:ln w="9525">
                <a:solidFill>
                  <a:schemeClr val="tx1"/>
                </a:solidFill>
                <a:round/>
                <a:headEnd/>
                <a:tailEnd/>
              </a:ln>
            </p:spPr>
            <p:txBody>
              <a:bodyPr wrap="none" anchor="ctr"/>
              <a:lstStyle/>
              <a:p>
                <a:endParaRPr lang="en-GB" b="1">
                  <a:solidFill>
                    <a:srgbClr val="FFFF00"/>
                  </a:solidFill>
                </a:endParaRPr>
              </a:p>
            </p:txBody>
          </p:sp>
        </p:grpSp>
        <p:grpSp>
          <p:nvGrpSpPr>
            <p:cNvPr id="11" name="Group 36"/>
            <p:cNvGrpSpPr>
              <a:grpSpLocks/>
            </p:cNvGrpSpPr>
            <p:nvPr/>
          </p:nvGrpSpPr>
          <p:grpSpPr bwMode="auto">
            <a:xfrm rot="-180000" flipH="1" flipV="1">
              <a:off x="4240" y="2069"/>
              <a:ext cx="273" cy="145"/>
              <a:chOff x="4421" y="2795"/>
              <a:chExt cx="273" cy="145"/>
            </a:xfrm>
          </p:grpSpPr>
          <p:sp>
            <p:nvSpPr>
              <p:cNvPr id="32792" name="AutoShape 37"/>
              <p:cNvSpPr>
                <a:spLocks noChangeArrowheads="1"/>
              </p:cNvSpPr>
              <p:nvPr/>
            </p:nvSpPr>
            <p:spPr bwMode="auto">
              <a:xfrm rot="6900000">
                <a:off x="4531" y="2777"/>
                <a:ext cx="99" cy="227"/>
              </a:xfrm>
              <a:prstGeom prst="triangle">
                <a:avLst>
                  <a:gd name="adj" fmla="val 52963"/>
                </a:avLst>
              </a:prstGeom>
              <a:noFill/>
              <a:ln w="9525">
                <a:noFill/>
                <a:miter lim="800000"/>
                <a:headEnd/>
                <a:tailEnd/>
              </a:ln>
            </p:spPr>
            <p:txBody>
              <a:bodyPr wrap="none" anchor="ctr"/>
              <a:lstStyle/>
              <a:p>
                <a:endParaRPr lang="en-GB" b="1">
                  <a:solidFill>
                    <a:srgbClr val="FFFF00"/>
                  </a:solidFill>
                </a:endParaRPr>
              </a:p>
            </p:txBody>
          </p:sp>
          <p:sp>
            <p:nvSpPr>
              <p:cNvPr id="32793" name="Oval 38"/>
              <p:cNvSpPr>
                <a:spLocks noChangeArrowheads="1"/>
              </p:cNvSpPr>
              <p:nvPr/>
            </p:nvSpPr>
            <p:spPr bwMode="auto">
              <a:xfrm rot="7260000">
                <a:off x="4421" y="2795"/>
                <a:ext cx="91" cy="91"/>
              </a:xfrm>
              <a:prstGeom prst="ellipse">
                <a:avLst/>
              </a:prstGeom>
              <a:noFill/>
              <a:ln w="9525">
                <a:noFill/>
                <a:round/>
                <a:headEnd/>
                <a:tailEnd/>
              </a:ln>
            </p:spPr>
            <p:txBody>
              <a:bodyPr wrap="none" anchor="ctr"/>
              <a:lstStyle/>
              <a:p>
                <a:endParaRPr lang="en-GB" b="1">
                  <a:solidFill>
                    <a:srgbClr val="FFFF00"/>
                  </a:solidFill>
                </a:endParaRPr>
              </a:p>
            </p:txBody>
          </p:sp>
        </p:grpSp>
      </p:grpSp>
      <p:sp>
        <p:nvSpPr>
          <p:cNvPr id="133160" name="Line 40"/>
          <p:cNvSpPr>
            <a:spLocks noChangeShapeType="1"/>
          </p:cNvSpPr>
          <p:nvPr/>
        </p:nvSpPr>
        <p:spPr bwMode="auto">
          <a:xfrm flipH="1">
            <a:off x="6588125" y="4221163"/>
            <a:ext cx="69850" cy="215900"/>
          </a:xfrm>
          <a:prstGeom prst="line">
            <a:avLst/>
          </a:prstGeom>
          <a:noFill/>
          <a:ln w="50800">
            <a:solidFill>
              <a:schemeClr val="accent1"/>
            </a:solidFill>
            <a:round/>
            <a:headEnd/>
            <a:tailEnd type="triangle" w="med" len="med"/>
          </a:ln>
        </p:spPr>
        <p:txBody>
          <a:bodyPr/>
          <a:lstStyle/>
          <a:p>
            <a:endParaRPr lang="en-GB" b="1">
              <a:solidFill>
                <a:srgbClr val="FFFF00"/>
              </a:solidFill>
            </a:endParaRPr>
          </a:p>
        </p:txBody>
      </p:sp>
      <p:sp>
        <p:nvSpPr>
          <p:cNvPr id="133161" name="Text Box 41"/>
          <p:cNvSpPr txBox="1">
            <a:spLocks noChangeArrowheads="1"/>
          </p:cNvSpPr>
          <p:nvPr/>
        </p:nvSpPr>
        <p:spPr bwMode="auto">
          <a:xfrm>
            <a:off x="6516688" y="3860800"/>
            <a:ext cx="503237" cy="369332"/>
          </a:xfrm>
          <a:prstGeom prst="rect">
            <a:avLst/>
          </a:prstGeom>
          <a:noFill/>
          <a:ln w="9525">
            <a:noFill/>
            <a:miter lim="800000"/>
            <a:headEnd/>
            <a:tailEnd/>
          </a:ln>
        </p:spPr>
        <p:txBody>
          <a:bodyPr>
            <a:spAutoFit/>
          </a:bodyPr>
          <a:lstStyle/>
          <a:p>
            <a:pPr>
              <a:spcBef>
                <a:spcPct val="50000"/>
              </a:spcBef>
            </a:pPr>
            <a:r>
              <a:rPr lang="en-GB" b="1">
                <a:solidFill>
                  <a:srgbClr val="FFFF00"/>
                </a:solidFill>
              </a:rPr>
              <a:t>+</a:t>
            </a:r>
          </a:p>
        </p:txBody>
      </p:sp>
      <p:sp>
        <p:nvSpPr>
          <p:cNvPr id="133162" name="Text Box 42"/>
          <p:cNvSpPr txBox="1">
            <a:spLocks noChangeArrowheads="1"/>
          </p:cNvSpPr>
          <p:nvPr/>
        </p:nvSpPr>
        <p:spPr bwMode="auto">
          <a:xfrm>
            <a:off x="5830888" y="2997200"/>
            <a:ext cx="3313112" cy="457200"/>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rPr>
              <a:t>Larger </a:t>
            </a:r>
            <a:r>
              <a:rPr lang="en-GB" sz="2400" b="1" dirty="0" smtClean="0">
                <a:solidFill>
                  <a:srgbClr val="FFFF00"/>
                </a:solidFill>
              </a:rPr>
              <a:t>moment </a:t>
            </a:r>
            <a:r>
              <a:rPr lang="en-GB" sz="2400" b="1" dirty="0">
                <a:solidFill>
                  <a:srgbClr val="FFFF00"/>
                </a:solidFill>
              </a:rPr>
              <a:t>a</a:t>
            </a:r>
            <a:r>
              <a:rPr lang="en-GB" sz="2400" b="1" dirty="0" smtClean="0">
                <a:solidFill>
                  <a:srgbClr val="FFFF00"/>
                </a:solidFill>
              </a:rPr>
              <a:t>rm</a:t>
            </a:r>
            <a:endParaRPr lang="en-GB" sz="2400" b="1" dirty="0">
              <a:solidFill>
                <a:srgbClr val="FFFF00"/>
              </a:solidFill>
            </a:endParaRPr>
          </a:p>
        </p:txBody>
      </p:sp>
      <p:sp>
        <p:nvSpPr>
          <p:cNvPr id="133163" name="Text Box 43"/>
          <p:cNvSpPr txBox="1">
            <a:spLocks noChangeArrowheads="1"/>
          </p:cNvSpPr>
          <p:nvPr/>
        </p:nvSpPr>
        <p:spPr bwMode="auto">
          <a:xfrm>
            <a:off x="2771800" y="5661248"/>
            <a:ext cx="3240088" cy="461665"/>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rPr>
              <a:t>Stick </a:t>
            </a:r>
            <a:r>
              <a:rPr lang="en-GB" sz="2400" b="1" dirty="0" smtClean="0">
                <a:solidFill>
                  <a:srgbClr val="FFFF00"/>
                </a:solidFill>
              </a:rPr>
              <a:t>force </a:t>
            </a:r>
            <a:r>
              <a:rPr lang="en-GB" sz="2400" b="1" dirty="0">
                <a:solidFill>
                  <a:srgbClr val="FFFF00"/>
                </a:solidFill>
              </a:rPr>
              <a:t>r</a:t>
            </a:r>
            <a:r>
              <a:rPr lang="en-GB" sz="2400" b="1" dirty="0" smtClean="0">
                <a:solidFill>
                  <a:srgbClr val="FFFF00"/>
                </a:solidFill>
              </a:rPr>
              <a:t>emoved</a:t>
            </a:r>
            <a:endParaRPr lang="en-GB" sz="2400" b="1" dirty="0">
              <a:solidFill>
                <a:srgbClr val="FFFF00"/>
              </a:solidFill>
            </a:endParaRPr>
          </a:p>
        </p:txBody>
      </p:sp>
      <p:sp>
        <p:nvSpPr>
          <p:cNvPr id="32787" name="Text Box 44"/>
          <p:cNvSpPr txBox="1">
            <a:spLocks noChangeArrowheads="1"/>
          </p:cNvSpPr>
          <p:nvPr/>
        </p:nvSpPr>
        <p:spPr bwMode="auto">
          <a:xfrm>
            <a:off x="5364163" y="4941888"/>
            <a:ext cx="1368425" cy="473075"/>
          </a:xfrm>
          <a:prstGeom prst="rect">
            <a:avLst/>
          </a:prstGeom>
          <a:noFill/>
          <a:ln w="9525">
            <a:noFill/>
            <a:miter lim="800000"/>
            <a:headEnd/>
            <a:tailEnd/>
          </a:ln>
        </p:spPr>
        <p:txBody>
          <a:bodyPr>
            <a:spAutoFit/>
          </a:bodyPr>
          <a:lstStyle/>
          <a:p>
            <a:pPr>
              <a:lnSpc>
                <a:spcPct val="50000"/>
              </a:lnSpc>
              <a:spcBef>
                <a:spcPct val="50000"/>
              </a:spcBef>
            </a:pPr>
            <a:r>
              <a:rPr lang="en-GB" b="1">
                <a:solidFill>
                  <a:srgbClr val="FFFF00"/>
                </a:solidFill>
              </a:rPr>
              <a:t>+ + +</a:t>
            </a:r>
          </a:p>
          <a:p>
            <a:pPr>
              <a:lnSpc>
                <a:spcPct val="25000"/>
              </a:lnSpc>
              <a:spcBef>
                <a:spcPct val="50000"/>
              </a:spcBef>
            </a:pPr>
            <a:r>
              <a:rPr lang="en-GB" b="1">
                <a:solidFill>
                  <a:srgbClr val="FFFF00"/>
                </a:solidFill>
              </a:rPr>
              <a:t> + +</a:t>
            </a:r>
          </a:p>
        </p:txBody>
      </p:sp>
      <p:sp>
        <p:nvSpPr>
          <p:cNvPr id="32788" name="Line 45"/>
          <p:cNvSpPr>
            <a:spLocks noChangeShapeType="1"/>
          </p:cNvSpPr>
          <p:nvPr/>
        </p:nvSpPr>
        <p:spPr bwMode="auto">
          <a:xfrm flipV="1">
            <a:off x="5724525" y="4508500"/>
            <a:ext cx="142875" cy="288925"/>
          </a:xfrm>
          <a:prstGeom prst="line">
            <a:avLst/>
          </a:prstGeom>
          <a:noFill/>
          <a:ln w="50800">
            <a:solidFill>
              <a:schemeClr val="accent1"/>
            </a:solidFill>
            <a:round/>
            <a:headEnd/>
            <a:tailEnd type="triangle" w="med" len="med"/>
          </a:ln>
        </p:spPr>
        <p:txBody>
          <a:bodyPr/>
          <a:lstStyle/>
          <a:p>
            <a:endParaRPr lang="en-GB"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3161"/>
                                        </p:tgtEl>
                                        <p:attrNameLst>
                                          <p:attrName>style.visibility</p:attrName>
                                        </p:attrNameLst>
                                      </p:cBhvr>
                                      <p:to>
                                        <p:strVal val="visible"/>
                                      </p:to>
                                    </p:set>
                                    <p:animEffect transition="in" filter="fade">
                                      <p:cBhvr>
                                        <p:cTn id="11" dur="2000"/>
                                        <p:tgtEl>
                                          <p:spTgt spid="13316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33160"/>
                                        </p:tgtEl>
                                        <p:attrNameLst>
                                          <p:attrName>style.visibility</p:attrName>
                                        </p:attrNameLst>
                                      </p:cBhvr>
                                      <p:to>
                                        <p:strVal val="visible"/>
                                      </p:to>
                                    </p:set>
                                    <p:animEffect transition="in" filter="wipe(up)">
                                      <p:cBhvr>
                                        <p:cTn id="15" dur="2000"/>
                                        <p:tgtEl>
                                          <p:spTgt spid="1331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3162">
                                            <p:txEl>
                                              <p:pRg st="0" end="0"/>
                                            </p:txEl>
                                          </p:spTgt>
                                        </p:tgtEl>
                                        <p:attrNameLst>
                                          <p:attrName>style.visibility</p:attrName>
                                        </p:attrNameLst>
                                      </p:cBhvr>
                                      <p:to>
                                        <p:strVal val="visible"/>
                                      </p:to>
                                    </p:set>
                                    <p:animEffect transition="in" filter="wipe(left)">
                                      <p:cBhvr>
                                        <p:cTn id="20" dur="1000"/>
                                        <p:tgtEl>
                                          <p:spTgt spid="13316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133149"/>
                                        </p:tgtEl>
                                      </p:cBhvr>
                                    </p:animEffect>
                                    <p:set>
                                      <p:cBhvr>
                                        <p:cTn id="25" dur="1" fill="hold">
                                          <p:stCondLst>
                                            <p:cond delay="1999"/>
                                          </p:stCondLst>
                                        </p:cTn>
                                        <p:tgtEl>
                                          <p:spTgt spid="13314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33163"/>
                                        </p:tgtEl>
                                        <p:attrNameLst>
                                          <p:attrName>style.visibility</p:attrName>
                                        </p:attrNameLst>
                                      </p:cBhvr>
                                      <p:to>
                                        <p:strVal val="visible"/>
                                      </p:to>
                                    </p:set>
                                    <p:animEffect transition="in" filter="fade">
                                      <p:cBhvr>
                                        <p:cTn id="28" dur="1000"/>
                                        <p:tgtEl>
                                          <p:spTgt spid="133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9" grpId="0"/>
      <p:bldP spid="133160" grpId="0" animBg="1"/>
      <p:bldP spid="133161" grpId="0"/>
      <p:bldP spid="1331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2923" y="1844824"/>
            <a:ext cx="6859586" cy="3040063"/>
            <a:chOff x="435" y="1832"/>
            <a:chExt cx="4321" cy="1915"/>
          </a:xfrm>
        </p:grpSpPr>
        <p:sp>
          <p:nvSpPr>
            <p:cNvPr id="33796" name="Freeform 4"/>
            <p:cNvSpPr>
              <a:spLocks/>
            </p:cNvSpPr>
            <p:nvPr/>
          </p:nvSpPr>
          <p:spPr bwMode="auto">
            <a:xfrm>
              <a:off x="4339" y="2115"/>
              <a:ext cx="414" cy="280"/>
            </a:xfrm>
            <a:custGeom>
              <a:avLst/>
              <a:gdLst>
                <a:gd name="T0" fmla="*/ 231 w 414"/>
                <a:gd name="T1" fmla="*/ 279 h 280"/>
                <a:gd name="T2" fmla="*/ 413 w 414"/>
                <a:gd name="T3" fmla="*/ 176 h 280"/>
                <a:gd name="T4" fmla="*/ 112 w 414"/>
                <a:gd name="T5" fmla="*/ 0 h 280"/>
                <a:gd name="T6" fmla="*/ 135 w 414"/>
                <a:gd name="T7" fmla="*/ 16 h 280"/>
                <a:gd name="T8" fmla="*/ 163 w 414"/>
                <a:gd name="T9" fmla="*/ 32 h 280"/>
                <a:gd name="T10" fmla="*/ 0 w 414"/>
                <a:gd name="T11" fmla="*/ 112 h 280"/>
                <a:gd name="T12" fmla="*/ 231 w 414"/>
                <a:gd name="T13" fmla="*/ 279 h 280"/>
                <a:gd name="T14" fmla="*/ 0 60000 65536"/>
                <a:gd name="T15" fmla="*/ 0 60000 65536"/>
                <a:gd name="T16" fmla="*/ 0 60000 65536"/>
                <a:gd name="T17" fmla="*/ 0 60000 65536"/>
                <a:gd name="T18" fmla="*/ 0 60000 65536"/>
                <a:gd name="T19" fmla="*/ 0 60000 65536"/>
                <a:gd name="T20" fmla="*/ 0 60000 65536"/>
                <a:gd name="T21" fmla="*/ 0 w 414"/>
                <a:gd name="T22" fmla="*/ 0 h 280"/>
                <a:gd name="T23" fmla="*/ 414 w 414"/>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4" h="280">
                  <a:moveTo>
                    <a:pt x="231" y="279"/>
                  </a:moveTo>
                  <a:lnTo>
                    <a:pt x="413" y="176"/>
                  </a:lnTo>
                  <a:lnTo>
                    <a:pt x="112" y="0"/>
                  </a:lnTo>
                  <a:lnTo>
                    <a:pt x="135" y="16"/>
                  </a:lnTo>
                  <a:lnTo>
                    <a:pt x="163" y="32"/>
                  </a:lnTo>
                  <a:lnTo>
                    <a:pt x="0" y="112"/>
                  </a:lnTo>
                  <a:lnTo>
                    <a:pt x="231" y="279"/>
                  </a:lnTo>
                </a:path>
              </a:pathLst>
            </a:custGeom>
            <a:noFill/>
            <a:ln w="12700" cap="rnd" cmpd="sng">
              <a:solidFill>
                <a:srgbClr val="FFFFFF"/>
              </a:solidFill>
              <a:prstDash val="solid"/>
              <a:round/>
              <a:headEnd type="none" w="med" len="med"/>
              <a:tailEnd type="none" w="med" len="med"/>
            </a:ln>
          </p:spPr>
          <p:txBody>
            <a:bodyPr/>
            <a:lstStyle/>
            <a:p>
              <a:endParaRPr lang="en-GB"/>
            </a:p>
          </p:txBody>
        </p:sp>
        <p:sp>
          <p:nvSpPr>
            <p:cNvPr id="33797" name="Freeform 5"/>
            <p:cNvSpPr>
              <a:spLocks/>
            </p:cNvSpPr>
            <p:nvPr/>
          </p:nvSpPr>
          <p:spPr bwMode="auto">
            <a:xfrm>
              <a:off x="2602" y="2112"/>
              <a:ext cx="1989" cy="491"/>
            </a:xfrm>
            <a:custGeom>
              <a:avLst/>
              <a:gdLst>
                <a:gd name="T0" fmla="*/ 22 w 1989"/>
                <a:gd name="T1" fmla="*/ 0 h 491"/>
                <a:gd name="T2" fmla="*/ 1966 w 1989"/>
                <a:gd name="T3" fmla="*/ 274 h 491"/>
                <a:gd name="T4" fmla="*/ 1988 w 1989"/>
                <a:gd name="T5" fmla="*/ 274 h 491"/>
                <a:gd name="T6" fmla="*/ 1974 w 1989"/>
                <a:gd name="T7" fmla="*/ 296 h 491"/>
                <a:gd name="T8" fmla="*/ 1966 w 1989"/>
                <a:gd name="T9" fmla="*/ 324 h 491"/>
                <a:gd name="T10" fmla="*/ 0 w 1989"/>
                <a:gd name="T11" fmla="*/ 490 h 491"/>
                <a:gd name="T12" fmla="*/ 22 w 1989"/>
                <a:gd name="T13" fmla="*/ 0 h 491"/>
                <a:gd name="T14" fmla="*/ 0 60000 65536"/>
                <a:gd name="T15" fmla="*/ 0 60000 65536"/>
                <a:gd name="T16" fmla="*/ 0 60000 65536"/>
                <a:gd name="T17" fmla="*/ 0 60000 65536"/>
                <a:gd name="T18" fmla="*/ 0 60000 65536"/>
                <a:gd name="T19" fmla="*/ 0 60000 65536"/>
                <a:gd name="T20" fmla="*/ 0 60000 65536"/>
                <a:gd name="T21" fmla="*/ 0 w 1989"/>
                <a:gd name="T22" fmla="*/ 0 h 491"/>
                <a:gd name="T23" fmla="*/ 1989 w 1989"/>
                <a:gd name="T24" fmla="*/ 491 h 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9" h="491">
                  <a:moveTo>
                    <a:pt x="22" y="0"/>
                  </a:moveTo>
                  <a:lnTo>
                    <a:pt x="1966" y="274"/>
                  </a:lnTo>
                  <a:lnTo>
                    <a:pt x="1988" y="274"/>
                  </a:lnTo>
                  <a:lnTo>
                    <a:pt x="1974" y="296"/>
                  </a:lnTo>
                  <a:lnTo>
                    <a:pt x="1966" y="324"/>
                  </a:lnTo>
                  <a:lnTo>
                    <a:pt x="0" y="490"/>
                  </a:lnTo>
                  <a:lnTo>
                    <a:pt x="22" y="0"/>
                  </a:lnTo>
                </a:path>
              </a:pathLst>
            </a:custGeom>
            <a:solidFill>
              <a:srgbClr val="FFFFFF"/>
            </a:solidFill>
            <a:ln w="12700" cap="rnd" cmpd="sng">
              <a:solidFill>
                <a:schemeClr val="accent2"/>
              </a:solidFill>
              <a:prstDash val="solid"/>
              <a:round/>
              <a:headEnd type="none" w="med" len="med"/>
              <a:tailEnd type="none" w="med" len="med"/>
            </a:ln>
          </p:spPr>
          <p:txBody>
            <a:bodyPr/>
            <a:lstStyle/>
            <a:p>
              <a:endParaRPr lang="en-GB"/>
            </a:p>
          </p:txBody>
        </p:sp>
        <p:sp>
          <p:nvSpPr>
            <p:cNvPr id="33798" name="Oval 6"/>
            <p:cNvSpPr>
              <a:spLocks noChangeArrowheads="1"/>
            </p:cNvSpPr>
            <p:nvPr/>
          </p:nvSpPr>
          <p:spPr bwMode="auto">
            <a:xfrm>
              <a:off x="2333" y="2129"/>
              <a:ext cx="507" cy="482"/>
            </a:xfrm>
            <a:prstGeom prst="ellipse">
              <a:avLst/>
            </a:prstGeom>
            <a:solidFill>
              <a:srgbClr val="FFFFFF"/>
            </a:solidFill>
            <a:ln w="12700">
              <a:solidFill>
                <a:schemeClr val="bg2"/>
              </a:solidFill>
              <a:round/>
              <a:headEnd/>
              <a:tailEnd/>
            </a:ln>
          </p:spPr>
          <p:txBody>
            <a:bodyPr wrap="none" anchor="ctr"/>
            <a:lstStyle/>
            <a:p>
              <a:endParaRPr lang="en-GB"/>
            </a:p>
          </p:txBody>
        </p:sp>
        <p:sp>
          <p:nvSpPr>
            <p:cNvPr id="33799" name="Oval 7"/>
            <p:cNvSpPr>
              <a:spLocks noChangeArrowheads="1"/>
            </p:cNvSpPr>
            <p:nvPr/>
          </p:nvSpPr>
          <p:spPr bwMode="auto">
            <a:xfrm>
              <a:off x="2305" y="2106"/>
              <a:ext cx="527" cy="527"/>
            </a:xfrm>
            <a:prstGeom prst="ellipse">
              <a:avLst/>
            </a:prstGeom>
            <a:noFill/>
            <a:ln w="12700">
              <a:solidFill>
                <a:srgbClr val="FFFFFF"/>
              </a:solidFill>
              <a:round/>
              <a:headEnd/>
              <a:tailEnd/>
            </a:ln>
          </p:spPr>
          <p:txBody>
            <a:bodyPr wrap="none" anchor="ctr"/>
            <a:lstStyle/>
            <a:p>
              <a:endParaRPr lang="en-GB"/>
            </a:p>
          </p:txBody>
        </p:sp>
        <p:sp>
          <p:nvSpPr>
            <p:cNvPr id="33800" name="Freeform 8"/>
            <p:cNvSpPr>
              <a:spLocks/>
            </p:cNvSpPr>
            <p:nvPr/>
          </p:nvSpPr>
          <p:spPr bwMode="auto">
            <a:xfrm>
              <a:off x="2592" y="2134"/>
              <a:ext cx="334" cy="469"/>
            </a:xfrm>
            <a:custGeom>
              <a:avLst/>
              <a:gdLst>
                <a:gd name="T0" fmla="*/ 0 w 334"/>
                <a:gd name="T1" fmla="*/ 4 h 469"/>
                <a:gd name="T2" fmla="*/ 22 w 334"/>
                <a:gd name="T3" fmla="*/ 468 h 469"/>
                <a:gd name="T4" fmla="*/ 333 w 334"/>
                <a:gd name="T5" fmla="*/ 432 h 469"/>
                <a:gd name="T6" fmla="*/ 320 w 334"/>
                <a:gd name="T7" fmla="*/ 39 h 469"/>
                <a:gd name="T8" fmla="*/ 45 w 334"/>
                <a:gd name="T9" fmla="*/ 0 h 469"/>
                <a:gd name="T10" fmla="*/ 0 w 334"/>
                <a:gd name="T11" fmla="*/ 4 h 469"/>
                <a:gd name="T12" fmla="*/ 0 60000 65536"/>
                <a:gd name="T13" fmla="*/ 0 60000 65536"/>
                <a:gd name="T14" fmla="*/ 0 60000 65536"/>
                <a:gd name="T15" fmla="*/ 0 60000 65536"/>
                <a:gd name="T16" fmla="*/ 0 60000 65536"/>
                <a:gd name="T17" fmla="*/ 0 60000 65536"/>
                <a:gd name="T18" fmla="*/ 0 w 334"/>
                <a:gd name="T19" fmla="*/ 0 h 469"/>
                <a:gd name="T20" fmla="*/ 334 w 334"/>
                <a:gd name="T21" fmla="*/ 469 h 469"/>
              </a:gdLst>
              <a:ahLst/>
              <a:cxnLst>
                <a:cxn ang="T12">
                  <a:pos x="T0" y="T1"/>
                </a:cxn>
                <a:cxn ang="T13">
                  <a:pos x="T2" y="T3"/>
                </a:cxn>
                <a:cxn ang="T14">
                  <a:pos x="T4" y="T5"/>
                </a:cxn>
                <a:cxn ang="T15">
                  <a:pos x="T6" y="T7"/>
                </a:cxn>
                <a:cxn ang="T16">
                  <a:pos x="T8" y="T9"/>
                </a:cxn>
                <a:cxn ang="T17">
                  <a:pos x="T10" y="T11"/>
                </a:cxn>
              </a:cxnLst>
              <a:rect l="T18" t="T19" r="T20" b="T21"/>
              <a:pathLst>
                <a:path w="334" h="469">
                  <a:moveTo>
                    <a:pt x="0" y="4"/>
                  </a:moveTo>
                  <a:lnTo>
                    <a:pt x="22" y="468"/>
                  </a:lnTo>
                  <a:lnTo>
                    <a:pt x="333" y="432"/>
                  </a:lnTo>
                  <a:lnTo>
                    <a:pt x="320" y="39"/>
                  </a:lnTo>
                  <a:lnTo>
                    <a:pt x="45" y="0"/>
                  </a:lnTo>
                  <a:lnTo>
                    <a:pt x="0" y="4"/>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a:p>
          </p:txBody>
        </p:sp>
        <p:sp>
          <p:nvSpPr>
            <p:cNvPr id="33801" name="Freeform 9"/>
            <p:cNvSpPr>
              <a:spLocks/>
            </p:cNvSpPr>
            <p:nvPr/>
          </p:nvSpPr>
          <p:spPr bwMode="auto">
            <a:xfrm>
              <a:off x="1664" y="2006"/>
              <a:ext cx="865" cy="613"/>
            </a:xfrm>
            <a:custGeom>
              <a:avLst/>
              <a:gdLst>
                <a:gd name="T0" fmla="*/ 854 w 865"/>
                <a:gd name="T1" fmla="*/ 103 h 613"/>
                <a:gd name="T2" fmla="*/ 832 w 865"/>
                <a:gd name="T3" fmla="*/ 109 h 613"/>
                <a:gd name="T4" fmla="*/ 810 w 865"/>
                <a:gd name="T5" fmla="*/ 116 h 613"/>
                <a:gd name="T6" fmla="*/ 790 w 865"/>
                <a:gd name="T7" fmla="*/ 125 h 613"/>
                <a:gd name="T8" fmla="*/ 768 w 865"/>
                <a:gd name="T9" fmla="*/ 132 h 613"/>
                <a:gd name="T10" fmla="*/ 752 w 865"/>
                <a:gd name="T11" fmla="*/ 151 h 613"/>
                <a:gd name="T12" fmla="*/ 736 w 865"/>
                <a:gd name="T13" fmla="*/ 164 h 613"/>
                <a:gd name="T14" fmla="*/ 717 w 865"/>
                <a:gd name="T15" fmla="*/ 183 h 613"/>
                <a:gd name="T16" fmla="*/ 707 w 865"/>
                <a:gd name="T17" fmla="*/ 196 h 613"/>
                <a:gd name="T18" fmla="*/ 691 w 865"/>
                <a:gd name="T19" fmla="*/ 215 h 613"/>
                <a:gd name="T20" fmla="*/ 678 w 865"/>
                <a:gd name="T21" fmla="*/ 234 h 613"/>
                <a:gd name="T22" fmla="*/ 666 w 865"/>
                <a:gd name="T23" fmla="*/ 247 h 613"/>
                <a:gd name="T24" fmla="*/ 653 w 865"/>
                <a:gd name="T25" fmla="*/ 260 h 613"/>
                <a:gd name="T26" fmla="*/ 653 w 865"/>
                <a:gd name="T27" fmla="*/ 282 h 613"/>
                <a:gd name="T28" fmla="*/ 643 w 865"/>
                <a:gd name="T29" fmla="*/ 298 h 613"/>
                <a:gd name="T30" fmla="*/ 637 w 865"/>
                <a:gd name="T31" fmla="*/ 320 h 613"/>
                <a:gd name="T32" fmla="*/ 640 w 865"/>
                <a:gd name="T33" fmla="*/ 340 h 613"/>
                <a:gd name="T34" fmla="*/ 634 w 865"/>
                <a:gd name="T35" fmla="*/ 362 h 613"/>
                <a:gd name="T36" fmla="*/ 634 w 865"/>
                <a:gd name="T37" fmla="*/ 384 h 613"/>
                <a:gd name="T38" fmla="*/ 634 w 865"/>
                <a:gd name="T39" fmla="*/ 404 h 613"/>
                <a:gd name="T40" fmla="*/ 634 w 865"/>
                <a:gd name="T41" fmla="*/ 426 h 613"/>
                <a:gd name="T42" fmla="*/ 640 w 865"/>
                <a:gd name="T43" fmla="*/ 448 h 613"/>
                <a:gd name="T44" fmla="*/ 650 w 865"/>
                <a:gd name="T45" fmla="*/ 468 h 613"/>
                <a:gd name="T46" fmla="*/ 653 w 865"/>
                <a:gd name="T47" fmla="*/ 490 h 613"/>
                <a:gd name="T48" fmla="*/ 656 w 865"/>
                <a:gd name="T49" fmla="*/ 468 h 613"/>
                <a:gd name="T50" fmla="*/ 653 w 865"/>
                <a:gd name="T51" fmla="*/ 448 h 613"/>
                <a:gd name="T52" fmla="*/ 643 w 865"/>
                <a:gd name="T53" fmla="*/ 452 h 613"/>
                <a:gd name="T54" fmla="*/ 656 w 865"/>
                <a:gd name="T55" fmla="*/ 474 h 613"/>
                <a:gd name="T56" fmla="*/ 666 w 865"/>
                <a:gd name="T57" fmla="*/ 496 h 613"/>
                <a:gd name="T58" fmla="*/ 678 w 865"/>
                <a:gd name="T59" fmla="*/ 516 h 613"/>
                <a:gd name="T60" fmla="*/ 698 w 865"/>
                <a:gd name="T61" fmla="*/ 535 h 613"/>
                <a:gd name="T62" fmla="*/ 717 w 865"/>
                <a:gd name="T63" fmla="*/ 551 h 613"/>
                <a:gd name="T64" fmla="*/ 730 w 865"/>
                <a:gd name="T65" fmla="*/ 570 h 613"/>
                <a:gd name="T66" fmla="*/ 755 w 865"/>
                <a:gd name="T67" fmla="*/ 583 h 613"/>
                <a:gd name="T68" fmla="*/ 774 w 865"/>
                <a:gd name="T69" fmla="*/ 602 h 613"/>
                <a:gd name="T70" fmla="*/ 794 w 865"/>
                <a:gd name="T71" fmla="*/ 612 h 613"/>
                <a:gd name="T72" fmla="*/ 774 w 865"/>
                <a:gd name="T73" fmla="*/ 599 h 613"/>
                <a:gd name="T74" fmla="*/ 0 w 865"/>
                <a:gd name="T75" fmla="*/ 541 h 613"/>
                <a:gd name="T76" fmla="*/ 864 w 865"/>
                <a:gd name="T77" fmla="*/ 103 h 6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5"/>
                <a:gd name="T118" fmla="*/ 0 h 613"/>
                <a:gd name="T119" fmla="*/ 865 w 865"/>
                <a:gd name="T120" fmla="*/ 613 h 6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5" h="613">
                  <a:moveTo>
                    <a:pt x="864" y="103"/>
                  </a:moveTo>
                  <a:lnTo>
                    <a:pt x="854" y="103"/>
                  </a:lnTo>
                  <a:lnTo>
                    <a:pt x="842" y="106"/>
                  </a:lnTo>
                  <a:lnTo>
                    <a:pt x="832" y="109"/>
                  </a:lnTo>
                  <a:lnTo>
                    <a:pt x="822" y="112"/>
                  </a:lnTo>
                  <a:lnTo>
                    <a:pt x="810" y="116"/>
                  </a:lnTo>
                  <a:lnTo>
                    <a:pt x="800" y="119"/>
                  </a:lnTo>
                  <a:lnTo>
                    <a:pt x="790" y="125"/>
                  </a:lnTo>
                  <a:lnTo>
                    <a:pt x="778" y="132"/>
                  </a:lnTo>
                  <a:lnTo>
                    <a:pt x="768" y="132"/>
                  </a:lnTo>
                  <a:lnTo>
                    <a:pt x="758" y="141"/>
                  </a:lnTo>
                  <a:lnTo>
                    <a:pt x="752" y="151"/>
                  </a:lnTo>
                  <a:lnTo>
                    <a:pt x="742" y="154"/>
                  </a:lnTo>
                  <a:lnTo>
                    <a:pt x="736" y="164"/>
                  </a:lnTo>
                  <a:lnTo>
                    <a:pt x="726" y="173"/>
                  </a:lnTo>
                  <a:lnTo>
                    <a:pt x="717" y="183"/>
                  </a:lnTo>
                  <a:lnTo>
                    <a:pt x="707" y="186"/>
                  </a:lnTo>
                  <a:lnTo>
                    <a:pt x="707" y="196"/>
                  </a:lnTo>
                  <a:lnTo>
                    <a:pt x="694" y="205"/>
                  </a:lnTo>
                  <a:lnTo>
                    <a:pt x="691" y="215"/>
                  </a:lnTo>
                  <a:lnTo>
                    <a:pt x="678" y="224"/>
                  </a:lnTo>
                  <a:lnTo>
                    <a:pt x="678" y="234"/>
                  </a:lnTo>
                  <a:lnTo>
                    <a:pt x="666" y="237"/>
                  </a:lnTo>
                  <a:lnTo>
                    <a:pt x="666" y="247"/>
                  </a:lnTo>
                  <a:lnTo>
                    <a:pt x="656" y="250"/>
                  </a:lnTo>
                  <a:lnTo>
                    <a:pt x="653" y="260"/>
                  </a:lnTo>
                  <a:lnTo>
                    <a:pt x="653" y="272"/>
                  </a:lnTo>
                  <a:lnTo>
                    <a:pt x="653" y="282"/>
                  </a:lnTo>
                  <a:lnTo>
                    <a:pt x="643" y="288"/>
                  </a:lnTo>
                  <a:lnTo>
                    <a:pt x="643" y="298"/>
                  </a:lnTo>
                  <a:lnTo>
                    <a:pt x="640" y="308"/>
                  </a:lnTo>
                  <a:lnTo>
                    <a:pt x="637" y="320"/>
                  </a:lnTo>
                  <a:lnTo>
                    <a:pt x="637" y="330"/>
                  </a:lnTo>
                  <a:lnTo>
                    <a:pt x="640" y="340"/>
                  </a:lnTo>
                  <a:lnTo>
                    <a:pt x="634" y="352"/>
                  </a:lnTo>
                  <a:lnTo>
                    <a:pt x="634" y="362"/>
                  </a:lnTo>
                  <a:lnTo>
                    <a:pt x="634" y="372"/>
                  </a:lnTo>
                  <a:lnTo>
                    <a:pt x="634" y="384"/>
                  </a:lnTo>
                  <a:lnTo>
                    <a:pt x="634" y="394"/>
                  </a:lnTo>
                  <a:lnTo>
                    <a:pt x="634" y="404"/>
                  </a:lnTo>
                  <a:lnTo>
                    <a:pt x="634" y="416"/>
                  </a:lnTo>
                  <a:lnTo>
                    <a:pt x="634" y="426"/>
                  </a:lnTo>
                  <a:lnTo>
                    <a:pt x="640" y="436"/>
                  </a:lnTo>
                  <a:lnTo>
                    <a:pt x="640" y="448"/>
                  </a:lnTo>
                  <a:lnTo>
                    <a:pt x="646" y="458"/>
                  </a:lnTo>
                  <a:lnTo>
                    <a:pt x="650" y="468"/>
                  </a:lnTo>
                  <a:lnTo>
                    <a:pt x="653" y="480"/>
                  </a:lnTo>
                  <a:lnTo>
                    <a:pt x="653" y="490"/>
                  </a:lnTo>
                  <a:lnTo>
                    <a:pt x="659" y="480"/>
                  </a:lnTo>
                  <a:lnTo>
                    <a:pt x="656" y="468"/>
                  </a:lnTo>
                  <a:lnTo>
                    <a:pt x="653" y="458"/>
                  </a:lnTo>
                  <a:lnTo>
                    <a:pt x="653" y="448"/>
                  </a:lnTo>
                  <a:lnTo>
                    <a:pt x="643" y="442"/>
                  </a:lnTo>
                  <a:lnTo>
                    <a:pt x="643" y="452"/>
                  </a:lnTo>
                  <a:lnTo>
                    <a:pt x="646" y="464"/>
                  </a:lnTo>
                  <a:lnTo>
                    <a:pt x="656" y="474"/>
                  </a:lnTo>
                  <a:lnTo>
                    <a:pt x="662" y="484"/>
                  </a:lnTo>
                  <a:lnTo>
                    <a:pt x="666" y="496"/>
                  </a:lnTo>
                  <a:lnTo>
                    <a:pt x="672" y="506"/>
                  </a:lnTo>
                  <a:lnTo>
                    <a:pt x="678" y="516"/>
                  </a:lnTo>
                  <a:lnTo>
                    <a:pt x="685" y="528"/>
                  </a:lnTo>
                  <a:lnTo>
                    <a:pt x="698" y="535"/>
                  </a:lnTo>
                  <a:lnTo>
                    <a:pt x="710" y="541"/>
                  </a:lnTo>
                  <a:lnTo>
                    <a:pt x="717" y="551"/>
                  </a:lnTo>
                  <a:lnTo>
                    <a:pt x="730" y="560"/>
                  </a:lnTo>
                  <a:lnTo>
                    <a:pt x="730" y="570"/>
                  </a:lnTo>
                  <a:lnTo>
                    <a:pt x="742" y="576"/>
                  </a:lnTo>
                  <a:lnTo>
                    <a:pt x="755" y="583"/>
                  </a:lnTo>
                  <a:lnTo>
                    <a:pt x="765" y="592"/>
                  </a:lnTo>
                  <a:lnTo>
                    <a:pt x="774" y="602"/>
                  </a:lnTo>
                  <a:lnTo>
                    <a:pt x="784" y="608"/>
                  </a:lnTo>
                  <a:lnTo>
                    <a:pt x="794" y="612"/>
                  </a:lnTo>
                  <a:lnTo>
                    <a:pt x="784" y="608"/>
                  </a:lnTo>
                  <a:lnTo>
                    <a:pt x="774" y="599"/>
                  </a:lnTo>
                  <a:lnTo>
                    <a:pt x="784" y="602"/>
                  </a:lnTo>
                  <a:lnTo>
                    <a:pt x="0" y="541"/>
                  </a:lnTo>
                  <a:lnTo>
                    <a:pt x="51" y="0"/>
                  </a:lnTo>
                  <a:lnTo>
                    <a:pt x="864" y="103"/>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a:p>
          </p:txBody>
        </p:sp>
        <p:sp>
          <p:nvSpPr>
            <p:cNvPr id="33802" name="Freeform 10"/>
            <p:cNvSpPr>
              <a:spLocks/>
            </p:cNvSpPr>
            <p:nvPr/>
          </p:nvSpPr>
          <p:spPr bwMode="auto">
            <a:xfrm>
              <a:off x="2422" y="2595"/>
              <a:ext cx="337" cy="65"/>
            </a:xfrm>
            <a:custGeom>
              <a:avLst/>
              <a:gdLst>
                <a:gd name="T0" fmla="*/ 0 w 337"/>
                <a:gd name="T1" fmla="*/ 61 h 65"/>
                <a:gd name="T2" fmla="*/ 32 w 337"/>
                <a:gd name="T3" fmla="*/ 0 h 65"/>
                <a:gd name="T4" fmla="*/ 125 w 337"/>
                <a:gd name="T5" fmla="*/ 35 h 65"/>
                <a:gd name="T6" fmla="*/ 336 w 337"/>
                <a:gd name="T7" fmla="*/ 13 h 65"/>
                <a:gd name="T8" fmla="*/ 336 w 337"/>
                <a:gd name="T9" fmla="*/ 64 h 65"/>
                <a:gd name="T10" fmla="*/ 0 w 337"/>
                <a:gd name="T11" fmla="*/ 61 h 65"/>
                <a:gd name="T12" fmla="*/ 0 60000 65536"/>
                <a:gd name="T13" fmla="*/ 0 60000 65536"/>
                <a:gd name="T14" fmla="*/ 0 60000 65536"/>
                <a:gd name="T15" fmla="*/ 0 60000 65536"/>
                <a:gd name="T16" fmla="*/ 0 60000 65536"/>
                <a:gd name="T17" fmla="*/ 0 60000 65536"/>
                <a:gd name="T18" fmla="*/ 0 w 337"/>
                <a:gd name="T19" fmla="*/ 0 h 65"/>
                <a:gd name="T20" fmla="*/ 337 w 337"/>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37" h="65">
                  <a:moveTo>
                    <a:pt x="0" y="61"/>
                  </a:moveTo>
                  <a:lnTo>
                    <a:pt x="32" y="0"/>
                  </a:lnTo>
                  <a:lnTo>
                    <a:pt x="125" y="35"/>
                  </a:lnTo>
                  <a:lnTo>
                    <a:pt x="336" y="13"/>
                  </a:lnTo>
                  <a:lnTo>
                    <a:pt x="336" y="64"/>
                  </a:lnTo>
                  <a:lnTo>
                    <a:pt x="0" y="61"/>
                  </a:lnTo>
                </a:path>
              </a:pathLst>
            </a:custGeom>
            <a:noFill/>
            <a:ln w="12700" cap="rnd" cmpd="sng">
              <a:noFill/>
              <a:prstDash val="solid"/>
              <a:round/>
              <a:headEnd type="none" w="med" len="med"/>
              <a:tailEnd type="none" w="med" len="med"/>
            </a:ln>
          </p:spPr>
          <p:txBody>
            <a:bodyPr/>
            <a:lstStyle/>
            <a:p>
              <a:endParaRPr lang="en-GB"/>
            </a:p>
          </p:txBody>
        </p:sp>
        <p:sp>
          <p:nvSpPr>
            <p:cNvPr id="33803" name="Freeform 11"/>
            <p:cNvSpPr>
              <a:spLocks/>
            </p:cNvSpPr>
            <p:nvPr/>
          </p:nvSpPr>
          <p:spPr bwMode="auto">
            <a:xfrm>
              <a:off x="1603" y="1994"/>
              <a:ext cx="120" cy="564"/>
            </a:xfrm>
            <a:custGeom>
              <a:avLst/>
              <a:gdLst>
                <a:gd name="T0" fmla="*/ 119 w 120"/>
                <a:gd name="T1" fmla="*/ 9 h 564"/>
                <a:gd name="T2" fmla="*/ 109 w 120"/>
                <a:gd name="T3" fmla="*/ 563 h 564"/>
                <a:gd name="T4" fmla="*/ 3 w 120"/>
                <a:gd name="T5" fmla="*/ 553 h 564"/>
                <a:gd name="T6" fmla="*/ 3 w 120"/>
                <a:gd name="T7" fmla="*/ 553 h 564"/>
                <a:gd name="T8" fmla="*/ 0 w 120"/>
                <a:gd name="T9" fmla="*/ 540 h 564"/>
                <a:gd name="T10" fmla="*/ 7 w 120"/>
                <a:gd name="T11" fmla="*/ 528 h 564"/>
                <a:gd name="T12" fmla="*/ 10 w 120"/>
                <a:gd name="T13" fmla="*/ 518 h 564"/>
                <a:gd name="T14" fmla="*/ 16 w 120"/>
                <a:gd name="T15" fmla="*/ 508 h 564"/>
                <a:gd name="T16" fmla="*/ 26 w 120"/>
                <a:gd name="T17" fmla="*/ 496 h 564"/>
                <a:gd name="T18" fmla="*/ 32 w 120"/>
                <a:gd name="T19" fmla="*/ 486 h 564"/>
                <a:gd name="T20" fmla="*/ 39 w 120"/>
                <a:gd name="T21" fmla="*/ 476 h 564"/>
                <a:gd name="T22" fmla="*/ 48 w 120"/>
                <a:gd name="T23" fmla="*/ 464 h 564"/>
                <a:gd name="T24" fmla="*/ 48 w 120"/>
                <a:gd name="T25" fmla="*/ 451 h 564"/>
                <a:gd name="T26" fmla="*/ 48 w 120"/>
                <a:gd name="T27" fmla="*/ 441 h 564"/>
                <a:gd name="T28" fmla="*/ 48 w 120"/>
                <a:gd name="T29" fmla="*/ 428 h 564"/>
                <a:gd name="T30" fmla="*/ 45 w 120"/>
                <a:gd name="T31" fmla="*/ 416 h 564"/>
                <a:gd name="T32" fmla="*/ 42 w 120"/>
                <a:gd name="T33" fmla="*/ 406 h 564"/>
                <a:gd name="T34" fmla="*/ 39 w 120"/>
                <a:gd name="T35" fmla="*/ 396 h 564"/>
                <a:gd name="T36" fmla="*/ 35 w 120"/>
                <a:gd name="T37" fmla="*/ 380 h 564"/>
                <a:gd name="T38" fmla="*/ 35 w 120"/>
                <a:gd name="T39" fmla="*/ 368 h 564"/>
                <a:gd name="T40" fmla="*/ 32 w 120"/>
                <a:gd name="T41" fmla="*/ 358 h 564"/>
                <a:gd name="T42" fmla="*/ 32 w 120"/>
                <a:gd name="T43" fmla="*/ 348 h 564"/>
                <a:gd name="T44" fmla="*/ 29 w 120"/>
                <a:gd name="T45" fmla="*/ 332 h 564"/>
                <a:gd name="T46" fmla="*/ 32 w 120"/>
                <a:gd name="T47" fmla="*/ 320 h 564"/>
                <a:gd name="T48" fmla="*/ 42 w 120"/>
                <a:gd name="T49" fmla="*/ 313 h 564"/>
                <a:gd name="T50" fmla="*/ 51 w 120"/>
                <a:gd name="T51" fmla="*/ 300 h 564"/>
                <a:gd name="T52" fmla="*/ 58 w 120"/>
                <a:gd name="T53" fmla="*/ 288 h 564"/>
                <a:gd name="T54" fmla="*/ 61 w 120"/>
                <a:gd name="T55" fmla="*/ 278 h 564"/>
                <a:gd name="T56" fmla="*/ 64 w 120"/>
                <a:gd name="T57" fmla="*/ 265 h 564"/>
                <a:gd name="T58" fmla="*/ 71 w 120"/>
                <a:gd name="T59" fmla="*/ 252 h 564"/>
                <a:gd name="T60" fmla="*/ 71 w 120"/>
                <a:gd name="T61" fmla="*/ 240 h 564"/>
                <a:gd name="T62" fmla="*/ 71 w 120"/>
                <a:gd name="T63" fmla="*/ 230 h 564"/>
                <a:gd name="T64" fmla="*/ 74 w 120"/>
                <a:gd name="T65" fmla="*/ 220 h 564"/>
                <a:gd name="T66" fmla="*/ 71 w 120"/>
                <a:gd name="T67" fmla="*/ 208 h 564"/>
                <a:gd name="T68" fmla="*/ 61 w 120"/>
                <a:gd name="T69" fmla="*/ 201 h 564"/>
                <a:gd name="T70" fmla="*/ 58 w 120"/>
                <a:gd name="T71" fmla="*/ 188 h 564"/>
                <a:gd name="T72" fmla="*/ 58 w 120"/>
                <a:gd name="T73" fmla="*/ 176 h 564"/>
                <a:gd name="T74" fmla="*/ 51 w 120"/>
                <a:gd name="T75" fmla="*/ 163 h 564"/>
                <a:gd name="T76" fmla="*/ 45 w 120"/>
                <a:gd name="T77" fmla="*/ 150 h 564"/>
                <a:gd name="T78" fmla="*/ 45 w 120"/>
                <a:gd name="T79" fmla="*/ 137 h 564"/>
                <a:gd name="T80" fmla="*/ 45 w 120"/>
                <a:gd name="T81" fmla="*/ 124 h 564"/>
                <a:gd name="T82" fmla="*/ 42 w 120"/>
                <a:gd name="T83" fmla="*/ 112 h 564"/>
                <a:gd name="T84" fmla="*/ 45 w 120"/>
                <a:gd name="T85" fmla="*/ 102 h 564"/>
                <a:gd name="T86" fmla="*/ 55 w 120"/>
                <a:gd name="T87" fmla="*/ 96 h 564"/>
                <a:gd name="T88" fmla="*/ 61 w 120"/>
                <a:gd name="T89" fmla="*/ 86 h 564"/>
                <a:gd name="T90" fmla="*/ 71 w 120"/>
                <a:gd name="T91" fmla="*/ 80 h 564"/>
                <a:gd name="T92" fmla="*/ 80 w 120"/>
                <a:gd name="T93" fmla="*/ 70 h 564"/>
                <a:gd name="T94" fmla="*/ 83 w 120"/>
                <a:gd name="T95" fmla="*/ 60 h 564"/>
                <a:gd name="T96" fmla="*/ 87 w 120"/>
                <a:gd name="T97" fmla="*/ 48 h 564"/>
                <a:gd name="T98" fmla="*/ 87 w 120"/>
                <a:gd name="T99" fmla="*/ 38 h 564"/>
                <a:gd name="T100" fmla="*/ 83 w 120"/>
                <a:gd name="T101" fmla="*/ 28 h 564"/>
                <a:gd name="T102" fmla="*/ 83 w 120"/>
                <a:gd name="T103" fmla="*/ 12 h 564"/>
                <a:gd name="T104" fmla="*/ 80 w 120"/>
                <a:gd name="T105" fmla="*/ 0 h 564"/>
                <a:gd name="T106" fmla="*/ 119 w 120"/>
                <a:gd name="T107" fmla="*/ 9 h 5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564"/>
                <a:gd name="T164" fmla="*/ 120 w 120"/>
                <a:gd name="T165" fmla="*/ 564 h 5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564">
                  <a:moveTo>
                    <a:pt x="119" y="9"/>
                  </a:moveTo>
                  <a:lnTo>
                    <a:pt x="109" y="563"/>
                  </a:lnTo>
                  <a:lnTo>
                    <a:pt x="3" y="553"/>
                  </a:lnTo>
                  <a:lnTo>
                    <a:pt x="0" y="540"/>
                  </a:lnTo>
                  <a:lnTo>
                    <a:pt x="7" y="528"/>
                  </a:lnTo>
                  <a:lnTo>
                    <a:pt x="10" y="518"/>
                  </a:lnTo>
                  <a:lnTo>
                    <a:pt x="16" y="508"/>
                  </a:lnTo>
                  <a:lnTo>
                    <a:pt x="26" y="496"/>
                  </a:lnTo>
                  <a:lnTo>
                    <a:pt x="32" y="486"/>
                  </a:lnTo>
                  <a:lnTo>
                    <a:pt x="39" y="476"/>
                  </a:lnTo>
                  <a:lnTo>
                    <a:pt x="48" y="464"/>
                  </a:lnTo>
                  <a:lnTo>
                    <a:pt x="48" y="451"/>
                  </a:lnTo>
                  <a:lnTo>
                    <a:pt x="48" y="441"/>
                  </a:lnTo>
                  <a:lnTo>
                    <a:pt x="48" y="428"/>
                  </a:lnTo>
                  <a:lnTo>
                    <a:pt x="45" y="416"/>
                  </a:lnTo>
                  <a:lnTo>
                    <a:pt x="42" y="406"/>
                  </a:lnTo>
                  <a:lnTo>
                    <a:pt x="39" y="396"/>
                  </a:lnTo>
                  <a:lnTo>
                    <a:pt x="35" y="380"/>
                  </a:lnTo>
                  <a:lnTo>
                    <a:pt x="35" y="368"/>
                  </a:lnTo>
                  <a:lnTo>
                    <a:pt x="32" y="358"/>
                  </a:lnTo>
                  <a:lnTo>
                    <a:pt x="32" y="348"/>
                  </a:lnTo>
                  <a:lnTo>
                    <a:pt x="29" y="332"/>
                  </a:lnTo>
                  <a:lnTo>
                    <a:pt x="32" y="320"/>
                  </a:lnTo>
                  <a:lnTo>
                    <a:pt x="42" y="313"/>
                  </a:lnTo>
                  <a:lnTo>
                    <a:pt x="51" y="300"/>
                  </a:lnTo>
                  <a:lnTo>
                    <a:pt x="58" y="288"/>
                  </a:lnTo>
                  <a:lnTo>
                    <a:pt x="61" y="278"/>
                  </a:lnTo>
                  <a:lnTo>
                    <a:pt x="64" y="265"/>
                  </a:lnTo>
                  <a:lnTo>
                    <a:pt x="71" y="252"/>
                  </a:lnTo>
                  <a:lnTo>
                    <a:pt x="71" y="240"/>
                  </a:lnTo>
                  <a:lnTo>
                    <a:pt x="71" y="230"/>
                  </a:lnTo>
                  <a:lnTo>
                    <a:pt x="74" y="220"/>
                  </a:lnTo>
                  <a:lnTo>
                    <a:pt x="71" y="208"/>
                  </a:lnTo>
                  <a:lnTo>
                    <a:pt x="61" y="201"/>
                  </a:lnTo>
                  <a:lnTo>
                    <a:pt x="58" y="188"/>
                  </a:lnTo>
                  <a:lnTo>
                    <a:pt x="58" y="176"/>
                  </a:lnTo>
                  <a:lnTo>
                    <a:pt x="51" y="163"/>
                  </a:lnTo>
                  <a:lnTo>
                    <a:pt x="45" y="150"/>
                  </a:lnTo>
                  <a:lnTo>
                    <a:pt x="45" y="137"/>
                  </a:lnTo>
                  <a:lnTo>
                    <a:pt x="45" y="124"/>
                  </a:lnTo>
                  <a:lnTo>
                    <a:pt x="42" y="112"/>
                  </a:lnTo>
                  <a:lnTo>
                    <a:pt x="45" y="102"/>
                  </a:lnTo>
                  <a:lnTo>
                    <a:pt x="55" y="96"/>
                  </a:lnTo>
                  <a:lnTo>
                    <a:pt x="61" y="86"/>
                  </a:lnTo>
                  <a:lnTo>
                    <a:pt x="71" y="80"/>
                  </a:lnTo>
                  <a:lnTo>
                    <a:pt x="80" y="70"/>
                  </a:lnTo>
                  <a:lnTo>
                    <a:pt x="83" y="60"/>
                  </a:lnTo>
                  <a:lnTo>
                    <a:pt x="87" y="48"/>
                  </a:lnTo>
                  <a:lnTo>
                    <a:pt x="87" y="38"/>
                  </a:lnTo>
                  <a:lnTo>
                    <a:pt x="83" y="28"/>
                  </a:lnTo>
                  <a:lnTo>
                    <a:pt x="83" y="12"/>
                  </a:lnTo>
                  <a:lnTo>
                    <a:pt x="80" y="0"/>
                  </a:lnTo>
                  <a:lnTo>
                    <a:pt x="119" y="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a:p>
          </p:txBody>
        </p:sp>
        <p:sp>
          <p:nvSpPr>
            <p:cNvPr id="33804" name="Freeform 12"/>
            <p:cNvSpPr>
              <a:spLocks/>
            </p:cNvSpPr>
            <p:nvPr/>
          </p:nvSpPr>
          <p:spPr bwMode="auto">
            <a:xfrm>
              <a:off x="1651" y="1933"/>
              <a:ext cx="142" cy="78"/>
            </a:xfrm>
            <a:custGeom>
              <a:avLst/>
              <a:gdLst>
                <a:gd name="T0" fmla="*/ 131 w 142"/>
                <a:gd name="T1" fmla="*/ 77 h 78"/>
                <a:gd name="T2" fmla="*/ 0 w 142"/>
                <a:gd name="T3" fmla="*/ 67 h 78"/>
                <a:gd name="T4" fmla="*/ 7 w 142"/>
                <a:gd name="T5" fmla="*/ 0 h 78"/>
                <a:gd name="T6" fmla="*/ 141 w 142"/>
                <a:gd name="T7" fmla="*/ 16 h 78"/>
                <a:gd name="T8" fmla="*/ 131 w 142"/>
                <a:gd name="T9" fmla="*/ 77 h 78"/>
                <a:gd name="T10" fmla="*/ 0 60000 65536"/>
                <a:gd name="T11" fmla="*/ 0 60000 65536"/>
                <a:gd name="T12" fmla="*/ 0 60000 65536"/>
                <a:gd name="T13" fmla="*/ 0 60000 65536"/>
                <a:gd name="T14" fmla="*/ 0 60000 65536"/>
                <a:gd name="T15" fmla="*/ 0 w 142"/>
                <a:gd name="T16" fmla="*/ 0 h 78"/>
                <a:gd name="T17" fmla="*/ 142 w 142"/>
                <a:gd name="T18" fmla="*/ 78 h 78"/>
              </a:gdLst>
              <a:ahLst/>
              <a:cxnLst>
                <a:cxn ang="T10">
                  <a:pos x="T0" y="T1"/>
                </a:cxn>
                <a:cxn ang="T11">
                  <a:pos x="T2" y="T3"/>
                </a:cxn>
                <a:cxn ang="T12">
                  <a:pos x="T4" y="T5"/>
                </a:cxn>
                <a:cxn ang="T13">
                  <a:pos x="T6" y="T7"/>
                </a:cxn>
                <a:cxn ang="T14">
                  <a:pos x="T8" y="T9"/>
                </a:cxn>
              </a:cxnLst>
              <a:rect l="T15" t="T16" r="T17" b="T18"/>
              <a:pathLst>
                <a:path w="142" h="78">
                  <a:moveTo>
                    <a:pt x="131" y="77"/>
                  </a:moveTo>
                  <a:lnTo>
                    <a:pt x="0" y="67"/>
                  </a:lnTo>
                  <a:lnTo>
                    <a:pt x="7" y="0"/>
                  </a:lnTo>
                  <a:lnTo>
                    <a:pt x="141" y="16"/>
                  </a:lnTo>
                  <a:lnTo>
                    <a:pt x="131" y="77"/>
                  </a:lnTo>
                </a:path>
              </a:pathLst>
            </a:custGeom>
            <a:solidFill>
              <a:schemeClr val="accent2"/>
            </a:solidFill>
            <a:ln w="12700" cap="rnd" cmpd="sng">
              <a:solidFill>
                <a:schemeClr val="accent2"/>
              </a:solidFill>
              <a:prstDash val="solid"/>
              <a:round/>
              <a:headEnd type="none" w="med" len="med"/>
              <a:tailEnd type="none" w="med" len="med"/>
            </a:ln>
          </p:spPr>
          <p:txBody>
            <a:bodyPr/>
            <a:lstStyle/>
            <a:p>
              <a:endParaRPr lang="en-GB"/>
            </a:p>
          </p:txBody>
        </p:sp>
        <p:sp>
          <p:nvSpPr>
            <p:cNvPr id="33805" name="Line 13"/>
            <p:cNvSpPr>
              <a:spLocks noChangeShapeType="1"/>
            </p:cNvSpPr>
            <p:nvPr/>
          </p:nvSpPr>
          <p:spPr bwMode="auto">
            <a:xfrm flipV="1">
              <a:off x="2583" y="2118"/>
              <a:ext cx="104" cy="14"/>
            </a:xfrm>
            <a:prstGeom prst="line">
              <a:avLst/>
            </a:prstGeom>
            <a:noFill/>
            <a:ln w="12700">
              <a:solidFill>
                <a:schemeClr val="bg2"/>
              </a:solidFill>
              <a:round/>
              <a:headEnd/>
              <a:tailEnd/>
            </a:ln>
          </p:spPr>
          <p:txBody>
            <a:bodyPr wrap="none" anchor="ctr"/>
            <a:lstStyle/>
            <a:p>
              <a:endParaRPr lang="en-GB"/>
            </a:p>
          </p:txBody>
        </p:sp>
        <p:sp>
          <p:nvSpPr>
            <p:cNvPr id="33806" name="Line 14"/>
            <p:cNvSpPr>
              <a:spLocks noChangeShapeType="1"/>
            </p:cNvSpPr>
            <p:nvPr/>
          </p:nvSpPr>
          <p:spPr bwMode="auto">
            <a:xfrm flipV="1">
              <a:off x="2654" y="2598"/>
              <a:ext cx="100" cy="17"/>
            </a:xfrm>
            <a:prstGeom prst="line">
              <a:avLst/>
            </a:prstGeom>
            <a:noFill/>
            <a:ln w="12700">
              <a:solidFill>
                <a:schemeClr val="bg2"/>
              </a:solidFill>
              <a:round/>
              <a:headEnd/>
              <a:tailEnd/>
            </a:ln>
          </p:spPr>
          <p:txBody>
            <a:bodyPr wrap="none" anchor="ctr"/>
            <a:lstStyle/>
            <a:p>
              <a:endParaRPr lang="en-GB"/>
            </a:p>
          </p:txBody>
        </p:sp>
        <p:sp>
          <p:nvSpPr>
            <p:cNvPr id="33807" name="Line 15"/>
            <p:cNvSpPr>
              <a:spLocks noChangeShapeType="1"/>
            </p:cNvSpPr>
            <p:nvPr/>
          </p:nvSpPr>
          <p:spPr bwMode="auto">
            <a:xfrm flipH="1">
              <a:off x="2671" y="2131"/>
              <a:ext cx="53" cy="0"/>
            </a:xfrm>
            <a:prstGeom prst="line">
              <a:avLst/>
            </a:prstGeom>
            <a:noFill/>
            <a:ln w="12700">
              <a:solidFill>
                <a:schemeClr val="bg2"/>
              </a:solidFill>
              <a:round/>
              <a:headEnd/>
              <a:tailEnd/>
            </a:ln>
          </p:spPr>
          <p:txBody>
            <a:bodyPr wrap="none" anchor="ctr"/>
            <a:lstStyle/>
            <a:p>
              <a:endParaRPr lang="en-GB"/>
            </a:p>
          </p:txBody>
        </p:sp>
        <p:sp>
          <p:nvSpPr>
            <p:cNvPr id="33808" name="Line 16"/>
            <p:cNvSpPr>
              <a:spLocks noChangeShapeType="1"/>
            </p:cNvSpPr>
            <p:nvPr/>
          </p:nvSpPr>
          <p:spPr bwMode="auto">
            <a:xfrm flipH="1" flipV="1">
              <a:off x="2335" y="1938"/>
              <a:ext cx="200" cy="168"/>
            </a:xfrm>
            <a:prstGeom prst="line">
              <a:avLst/>
            </a:prstGeom>
            <a:noFill/>
            <a:ln w="12700">
              <a:solidFill>
                <a:srgbClr val="FFFFFF"/>
              </a:solidFill>
              <a:round/>
              <a:headEnd/>
              <a:tailEnd/>
            </a:ln>
          </p:spPr>
          <p:txBody>
            <a:bodyPr wrap="none" anchor="ctr"/>
            <a:lstStyle/>
            <a:p>
              <a:endParaRPr lang="en-GB"/>
            </a:p>
          </p:txBody>
        </p:sp>
        <p:sp>
          <p:nvSpPr>
            <p:cNvPr id="33809" name="Line 17"/>
            <p:cNvSpPr>
              <a:spLocks noChangeShapeType="1"/>
            </p:cNvSpPr>
            <p:nvPr/>
          </p:nvSpPr>
          <p:spPr bwMode="auto">
            <a:xfrm flipH="1" flipV="1">
              <a:off x="1708" y="1852"/>
              <a:ext cx="629" cy="88"/>
            </a:xfrm>
            <a:prstGeom prst="line">
              <a:avLst/>
            </a:prstGeom>
            <a:noFill/>
            <a:ln w="12700">
              <a:solidFill>
                <a:schemeClr val="bg2"/>
              </a:solidFill>
              <a:round/>
              <a:headEnd/>
              <a:tailEnd/>
            </a:ln>
          </p:spPr>
          <p:txBody>
            <a:bodyPr wrap="none" anchor="ctr"/>
            <a:lstStyle/>
            <a:p>
              <a:endParaRPr lang="en-GB"/>
            </a:p>
          </p:txBody>
        </p:sp>
        <p:sp>
          <p:nvSpPr>
            <p:cNvPr id="33810" name="Line 18"/>
            <p:cNvSpPr>
              <a:spLocks noChangeShapeType="1"/>
            </p:cNvSpPr>
            <p:nvPr/>
          </p:nvSpPr>
          <p:spPr bwMode="auto">
            <a:xfrm flipH="1" flipV="1">
              <a:off x="4342" y="2230"/>
              <a:ext cx="244" cy="164"/>
            </a:xfrm>
            <a:prstGeom prst="line">
              <a:avLst/>
            </a:prstGeom>
            <a:noFill/>
            <a:ln w="12700">
              <a:solidFill>
                <a:srgbClr val="FFFFFF"/>
              </a:solidFill>
              <a:round/>
              <a:headEnd/>
              <a:tailEnd/>
            </a:ln>
          </p:spPr>
          <p:txBody>
            <a:bodyPr wrap="none" anchor="ctr"/>
            <a:lstStyle/>
            <a:p>
              <a:endParaRPr lang="en-GB"/>
            </a:p>
          </p:txBody>
        </p:sp>
        <p:sp>
          <p:nvSpPr>
            <p:cNvPr id="33811" name="Line 19"/>
            <p:cNvSpPr>
              <a:spLocks noChangeShapeType="1"/>
            </p:cNvSpPr>
            <p:nvPr/>
          </p:nvSpPr>
          <p:spPr bwMode="auto">
            <a:xfrm flipH="1" flipV="1">
              <a:off x="2518" y="1958"/>
              <a:ext cx="1828" cy="276"/>
            </a:xfrm>
            <a:prstGeom prst="line">
              <a:avLst/>
            </a:prstGeom>
            <a:noFill/>
            <a:ln w="12700">
              <a:solidFill>
                <a:schemeClr val="bg2"/>
              </a:solidFill>
              <a:round/>
              <a:headEnd/>
              <a:tailEnd/>
            </a:ln>
          </p:spPr>
          <p:txBody>
            <a:bodyPr wrap="none" anchor="ctr"/>
            <a:lstStyle/>
            <a:p>
              <a:endParaRPr lang="en-GB"/>
            </a:p>
          </p:txBody>
        </p:sp>
        <p:sp>
          <p:nvSpPr>
            <p:cNvPr id="33812" name="Freeform 20"/>
            <p:cNvSpPr>
              <a:spLocks/>
            </p:cNvSpPr>
            <p:nvPr/>
          </p:nvSpPr>
          <p:spPr bwMode="auto">
            <a:xfrm>
              <a:off x="4403" y="2058"/>
              <a:ext cx="152" cy="103"/>
            </a:xfrm>
            <a:custGeom>
              <a:avLst/>
              <a:gdLst>
                <a:gd name="T0" fmla="*/ 151 w 152"/>
                <a:gd name="T1" fmla="*/ 51 h 103"/>
                <a:gd name="T2" fmla="*/ 71 w 152"/>
                <a:gd name="T3" fmla="*/ 0 h 103"/>
                <a:gd name="T4" fmla="*/ 0 w 152"/>
                <a:gd name="T5" fmla="*/ 48 h 103"/>
                <a:gd name="T6" fmla="*/ 61 w 152"/>
                <a:gd name="T7" fmla="*/ 102 h 103"/>
                <a:gd name="T8" fmla="*/ 151 w 152"/>
                <a:gd name="T9" fmla="*/ 51 h 103"/>
                <a:gd name="T10" fmla="*/ 0 60000 65536"/>
                <a:gd name="T11" fmla="*/ 0 60000 65536"/>
                <a:gd name="T12" fmla="*/ 0 60000 65536"/>
                <a:gd name="T13" fmla="*/ 0 60000 65536"/>
                <a:gd name="T14" fmla="*/ 0 60000 65536"/>
                <a:gd name="T15" fmla="*/ 0 w 152"/>
                <a:gd name="T16" fmla="*/ 0 h 103"/>
                <a:gd name="T17" fmla="*/ 152 w 152"/>
                <a:gd name="T18" fmla="*/ 103 h 103"/>
              </a:gdLst>
              <a:ahLst/>
              <a:cxnLst>
                <a:cxn ang="T10">
                  <a:pos x="T0" y="T1"/>
                </a:cxn>
                <a:cxn ang="T11">
                  <a:pos x="T2" y="T3"/>
                </a:cxn>
                <a:cxn ang="T12">
                  <a:pos x="T4" y="T5"/>
                </a:cxn>
                <a:cxn ang="T13">
                  <a:pos x="T6" y="T7"/>
                </a:cxn>
                <a:cxn ang="T14">
                  <a:pos x="T8" y="T9"/>
                </a:cxn>
              </a:cxnLst>
              <a:rect l="T15" t="T16" r="T17" b="T18"/>
              <a:pathLst>
                <a:path w="152" h="103">
                  <a:moveTo>
                    <a:pt x="151" y="51"/>
                  </a:moveTo>
                  <a:lnTo>
                    <a:pt x="71" y="0"/>
                  </a:lnTo>
                  <a:lnTo>
                    <a:pt x="0" y="48"/>
                  </a:lnTo>
                  <a:lnTo>
                    <a:pt x="61" y="102"/>
                  </a:lnTo>
                  <a:lnTo>
                    <a:pt x="151" y="51"/>
                  </a:lnTo>
                </a:path>
              </a:pathLst>
            </a:custGeom>
            <a:noFill/>
            <a:ln w="12700" cap="rnd" cmpd="sng">
              <a:noFill/>
              <a:prstDash val="solid"/>
              <a:round/>
              <a:headEnd type="none" w="med" len="med"/>
              <a:tailEnd type="none" w="med" len="med"/>
            </a:ln>
          </p:spPr>
          <p:txBody>
            <a:bodyPr/>
            <a:lstStyle/>
            <a:p>
              <a:endParaRPr lang="en-GB"/>
            </a:p>
          </p:txBody>
        </p:sp>
        <p:sp>
          <p:nvSpPr>
            <p:cNvPr id="33813" name="Line 21"/>
            <p:cNvSpPr>
              <a:spLocks noChangeShapeType="1"/>
            </p:cNvSpPr>
            <p:nvPr/>
          </p:nvSpPr>
          <p:spPr bwMode="auto">
            <a:xfrm flipV="1">
              <a:off x="4350" y="2140"/>
              <a:ext cx="152" cy="94"/>
            </a:xfrm>
            <a:prstGeom prst="line">
              <a:avLst/>
            </a:prstGeom>
            <a:noFill/>
            <a:ln w="12700">
              <a:solidFill>
                <a:srgbClr val="FFFFFF"/>
              </a:solidFill>
              <a:round/>
              <a:headEnd/>
              <a:tailEnd/>
            </a:ln>
          </p:spPr>
          <p:txBody>
            <a:bodyPr wrap="none" anchor="ctr"/>
            <a:lstStyle/>
            <a:p>
              <a:endParaRPr lang="en-GB"/>
            </a:p>
          </p:txBody>
        </p:sp>
        <p:sp>
          <p:nvSpPr>
            <p:cNvPr id="33814" name="Line 22"/>
            <p:cNvSpPr>
              <a:spLocks noChangeShapeType="1"/>
            </p:cNvSpPr>
            <p:nvPr/>
          </p:nvSpPr>
          <p:spPr bwMode="auto">
            <a:xfrm flipV="1">
              <a:off x="4580" y="2326"/>
              <a:ext cx="171" cy="104"/>
            </a:xfrm>
            <a:prstGeom prst="line">
              <a:avLst/>
            </a:prstGeom>
            <a:noFill/>
            <a:ln w="12700">
              <a:solidFill>
                <a:srgbClr val="FFFFFF"/>
              </a:solidFill>
              <a:round/>
              <a:headEnd/>
              <a:tailEnd/>
            </a:ln>
          </p:spPr>
          <p:txBody>
            <a:bodyPr wrap="none" anchor="ctr"/>
            <a:lstStyle/>
            <a:p>
              <a:endParaRPr lang="en-GB"/>
            </a:p>
          </p:txBody>
        </p:sp>
        <p:sp>
          <p:nvSpPr>
            <p:cNvPr id="33815" name="Line 23"/>
            <p:cNvSpPr>
              <a:spLocks noChangeShapeType="1"/>
            </p:cNvSpPr>
            <p:nvPr/>
          </p:nvSpPr>
          <p:spPr bwMode="auto">
            <a:xfrm flipH="1" flipV="1">
              <a:off x="4745" y="2287"/>
              <a:ext cx="11" cy="50"/>
            </a:xfrm>
            <a:prstGeom prst="line">
              <a:avLst/>
            </a:prstGeom>
            <a:noFill/>
            <a:ln w="12700">
              <a:solidFill>
                <a:srgbClr val="FFFFFF"/>
              </a:solidFill>
              <a:round/>
              <a:headEnd/>
              <a:tailEnd/>
            </a:ln>
          </p:spPr>
          <p:txBody>
            <a:bodyPr wrap="none" anchor="ctr"/>
            <a:lstStyle/>
            <a:p>
              <a:endParaRPr lang="en-GB"/>
            </a:p>
          </p:txBody>
        </p:sp>
        <p:sp>
          <p:nvSpPr>
            <p:cNvPr id="33816" name="Line 24"/>
            <p:cNvSpPr>
              <a:spLocks noChangeShapeType="1"/>
            </p:cNvSpPr>
            <p:nvPr/>
          </p:nvSpPr>
          <p:spPr bwMode="auto">
            <a:xfrm flipH="1" flipV="1">
              <a:off x="2431" y="1949"/>
              <a:ext cx="94" cy="21"/>
            </a:xfrm>
            <a:prstGeom prst="line">
              <a:avLst/>
            </a:prstGeom>
            <a:noFill/>
            <a:ln w="12700">
              <a:solidFill>
                <a:schemeClr val="bg2"/>
              </a:solidFill>
              <a:round/>
              <a:headEnd/>
              <a:tailEnd/>
            </a:ln>
          </p:spPr>
          <p:txBody>
            <a:bodyPr wrap="none" anchor="ctr"/>
            <a:lstStyle/>
            <a:p>
              <a:endParaRPr lang="en-GB"/>
            </a:p>
          </p:txBody>
        </p:sp>
        <p:sp>
          <p:nvSpPr>
            <p:cNvPr id="33817" name="Line 25"/>
            <p:cNvSpPr>
              <a:spLocks noChangeShapeType="1"/>
            </p:cNvSpPr>
            <p:nvPr/>
          </p:nvSpPr>
          <p:spPr bwMode="auto">
            <a:xfrm flipH="1">
              <a:off x="2354" y="1953"/>
              <a:ext cx="88" cy="1"/>
            </a:xfrm>
            <a:prstGeom prst="line">
              <a:avLst/>
            </a:prstGeom>
            <a:noFill/>
            <a:ln w="12700">
              <a:solidFill>
                <a:schemeClr val="bg2"/>
              </a:solidFill>
              <a:round/>
              <a:headEnd/>
              <a:tailEnd/>
            </a:ln>
          </p:spPr>
          <p:txBody>
            <a:bodyPr wrap="none" anchor="ctr"/>
            <a:lstStyle/>
            <a:p>
              <a:endParaRPr lang="en-GB"/>
            </a:p>
          </p:txBody>
        </p:sp>
        <p:sp>
          <p:nvSpPr>
            <p:cNvPr id="33818" name="Line 26"/>
            <p:cNvSpPr>
              <a:spLocks noChangeShapeType="1"/>
            </p:cNvSpPr>
            <p:nvPr/>
          </p:nvSpPr>
          <p:spPr bwMode="auto">
            <a:xfrm flipV="1">
              <a:off x="2698" y="2559"/>
              <a:ext cx="351" cy="47"/>
            </a:xfrm>
            <a:prstGeom prst="line">
              <a:avLst/>
            </a:prstGeom>
            <a:noFill/>
            <a:ln w="12700">
              <a:solidFill>
                <a:schemeClr val="bg2"/>
              </a:solidFill>
              <a:round/>
              <a:headEnd/>
              <a:tailEnd/>
            </a:ln>
          </p:spPr>
          <p:txBody>
            <a:bodyPr wrap="none" anchor="ctr"/>
            <a:lstStyle/>
            <a:p>
              <a:endParaRPr lang="en-GB"/>
            </a:p>
          </p:txBody>
        </p:sp>
        <p:sp>
          <p:nvSpPr>
            <p:cNvPr id="33819" name="Line 27"/>
            <p:cNvSpPr>
              <a:spLocks noChangeShapeType="1"/>
            </p:cNvSpPr>
            <p:nvPr/>
          </p:nvSpPr>
          <p:spPr bwMode="auto">
            <a:xfrm>
              <a:off x="4394" y="2212"/>
              <a:ext cx="223" cy="152"/>
            </a:xfrm>
            <a:prstGeom prst="line">
              <a:avLst/>
            </a:prstGeom>
            <a:noFill/>
            <a:ln w="12700">
              <a:solidFill>
                <a:srgbClr val="FFFFFF"/>
              </a:solidFill>
              <a:round/>
              <a:headEnd/>
              <a:tailEnd/>
            </a:ln>
          </p:spPr>
          <p:txBody>
            <a:bodyPr wrap="none" anchor="ctr"/>
            <a:lstStyle/>
            <a:p>
              <a:endParaRPr lang="en-GB"/>
            </a:p>
          </p:txBody>
        </p:sp>
        <p:sp>
          <p:nvSpPr>
            <p:cNvPr id="33820" name="Line 28"/>
            <p:cNvSpPr>
              <a:spLocks noChangeShapeType="1"/>
            </p:cNvSpPr>
            <p:nvPr/>
          </p:nvSpPr>
          <p:spPr bwMode="auto">
            <a:xfrm flipH="1" flipV="1">
              <a:off x="1580" y="1832"/>
              <a:ext cx="181" cy="37"/>
            </a:xfrm>
            <a:prstGeom prst="line">
              <a:avLst/>
            </a:prstGeom>
            <a:noFill/>
            <a:ln w="12700">
              <a:solidFill>
                <a:schemeClr val="bg2"/>
              </a:solidFill>
              <a:round/>
              <a:headEnd/>
              <a:tailEnd/>
            </a:ln>
          </p:spPr>
          <p:txBody>
            <a:bodyPr wrap="none" anchor="ctr"/>
            <a:lstStyle/>
            <a:p>
              <a:endParaRPr lang="en-GB"/>
            </a:p>
          </p:txBody>
        </p:sp>
        <p:sp>
          <p:nvSpPr>
            <p:cNvPr id="33821" name="Oval 29"/>
            <p:cNvSpPr>
              <a:spLocks noChangeArrowheads="1"/>
            </p:cNvSpPr>
            <p:nvPr/>
          </p:nvSpPr>
          <p:spPr bwMode="auto">
            <a:xfrm>
              <a:off x="2534" y="2596"/>
              <a:ext cx="94" cy="84"/>
            </a:xfrm>
            <a:prstGeom prst="ellipse">
              <a:avLst/>
            </a:prstGeom>
            <a:solidFill>
              <a:srgbClr val="FE9B03"/>
            </a:solidFill>
            <a:ln w="12700">
              <a:solidFill>
                <a:srgbClr val="FE9B03"/>
              </a:solidFill>
              <a:round/>
              <a:headEnd/>
              <a:tailEnd/>
            </a:ln>
          </p:spPr>
          <p:txBody>
            <a:bodyPr wrap="none" anchor="ctr"/>
            <a:lstStyle/>
            <a:p>
              <a:endParaRPr lang="en-GB"/>
            </a:p>
          </p:txBody>
        </p:sp>
        <p:sp>
          <p:nvSpPr>
            <p:cNvPr id="33822" name="Oval 30"/>
            <p:cNvSpPr>
              <a:spLocks noChangeArrowheads="1"/>
            </p:cNvSpPr>
            <p:nvPr/>
          </p:nvSpPr>
          <p:spPr bwMode="auto">
            <a:xfrm>
              <a:off x="2534" y="2318"/>
              <a:ext cx="128" cy="115"/>
            </a:xfrm>
            <a:prstGeom prst="ellipse">
              <a:avLst/>
            </a:prstGeom>
            <a:solidFill>
              <a:srgbClr val="FE9B03"/>
            </a:solidFill>
            <a:ln w="12700">
              <a:solidFill>
                <a:srgbClr val="FE9B03"/>
              </a:solidFill>
              <a:round/>
              <a:headEnd/>
              <a:tailEnd/>
            </a:ln>
          </p:spPr>
          <p:txBody>
            <a:bodyPr wrap="none" anchor="ctr"/>
            <a:lstStyle/>
            <a:p>
              <a:endParaRPr lang="en-GB"/>
            </a:p>
          </p:txBody>
        </p:sp>
        <p:sp>
          <p:nvSpPr>
            <p:cNvPr id="33823" name="Oval 31"/>
            <p:cNvSpPr>
              <a:spLocks noChangeArrowheads="1"/>
            </p:cNvSpPr>
            <p:nvPr/>
          </p:nvSpPr>
          <p:spPr bwMode="auto">
            <a:xfrm>
              <a:off x="2519" y="2296"/>
              <a:ext cx="128" cy="115"/>
            </a:xfrm>
            <a:prstGeom prst="ellipse">
              <a:avLst/>
            </a:prstGeom>
            <a:noFill/>
            <a:ln w="12700">
              <a:solidFill>
                <a:schemeClr val="bg2"/>
              </a:solidFill>
              <a:round/>
              <a:headEnd/>
              <a:tailEnd/>
            </a:ln>
          </p:spPr>
          <p:txBody>
            <a:bodyPr wrap="none" anchor="ctr"/>
            <a:lstStyle/>
            <a:p>
              <a:endParaRPr lang="en-GB"/>
            </a:p>
          </p:txBody>
        </p:sp>
        <p:sp>
          <p:nvSpPr>
            <p:cNvPr id="33824" name="Freeform 32"/>
            <p:cNvSpPr>
              <a:spLocks/>
            </p:cNvSpPr>
            <p:nvPr/>
          </p:nvSpPr>
          <p:spPr bwMode="auto">
            <a:xfrm>
              <a:off x="2534" y="2369"/>
              <a:ext cx="138" cy="289"/>
            </a:xfrm>
            <a:custGeom>
              <a:avLst/>
              <a:gdLst>
                <a:gd name="T0" fmla="*/ 137 w 138"/>
                <a:gd name="T1" fmla="*/ 7 h 289"/>
                <a:gd name="T2" fmla="*/ 108 w 138"/>
                <a:gd name="T3" fmla="*/ 288 h 289"/>
                <a:gd name="T4" fmla="*/ 7 w 138"/>
                <a:gd name="T5" fmla="*/ 274 h 289"/>
                <a:gd name="T6" fmla="*/ 0 w 138"/>
                <a:gd name="T7" fmla="*/ 0 h 289"/>
                <a:gd name="T8" fmla="*/ 137 w 138"/>
                <a:gd name="T9" fmla="*/ 7 h 289"/>
                <a:gd name="T10" fmla="*/ 0 60000 65536"/>
                <a:gd name="T11" fmla="*/ 0 60000 65536"/>
                <a:gd name="T12" fmla="*/ 0 60000 65536"/>
                <a:gd name="T13" fmla="*/ 0 60000 65536"/>
                <a:gd name="T14" fmla="*/ 0 60000 65536"/>
                <a:gd name="T15" fmla="*/ 0 w 138"/>
                <a:gd name="T16" fmla="*/ 0 h 289"/>
                <a:gd name="T17" fmla="*/ 138 w 138"/>
                <a:gd name="T18" fmla="*/ 289 h 289"/>
              </a:gdLst>
              <a:ahLst/>
              <a:cxnLst>
                <a:cxn ang="T10">
                  <a:pos x="T0" y="T1"/>
                </a:cxn>
                <a:cxn ang="T11">
                  <a:pos x="T2" y="T3"/>
                </a:cxn>
                <a:cxn ang="T12">
                  <a:pos x="T4" y="T5"/>
                </a:cxn>
                <a:cxn ang="T13">
                  <a:pos x="T6" y="T7"/>
                </a:cxn>
                <a:cxn ang="T14">
                  <a:pos x="T8" y="T9"/>
                </a:cxn>
              </a:cxnLst>
              <a:rect l="T15" t="T16" r="T17" b="T18"/>
              <a:pathLst>
                <a:path w="138" h="289">
                  <a:moveTo>
                    <a:pt x="137" y="7"/>
                  </a:moveTo>
                  <a:lnTo>
                    <a:pt x="108" y="288"/>
                  </a:lnTo>
                  <a:lnTo>
                    <a:pt x="7" y="274"/>
                  </a:lnTo>
                  <a:lnTo>
                    <a:pt x="0" y="0"/>
                  </a:lnTo>
                  <a:lnTo>
                    <a:pt x="137" y="7"/>
                  </a:lnTo>
                </a:path>
              </a:pathLst>
            </a:custGeom>
            <a:solidFill>
              <a:srgbClr val="FE9B03"/>
            </a:solidFill>
            <a:ln w="12700" cap="rnd" cmpd="sng">
              <a:solidFill>
                <a:srgbClr val="FE9B03"/>
              </a:solidFill>
              <a:prstDash val="solid"/>
              <a:round/>
              <a:headEnd type="none" w="med" len="med"/>
              <a:tailEnd type="none" w="med" len="med"/>
            </a:ln>
          </p:spPr>
          <p:txBody>
            <a:bodyPr/>
            <a:lstStyle/>
            <a:p>
              <a:endParaRPr lang="en-GB"/>
            </a:p>
          </p:txBody>
        </p:sp>
        <p:sp>
          <p:nvSpPr>
            <p:cNvPr id="33825" name="Freeform 33"/>
            <p:cNvSpPr>
              <a:spLocks/>
            </p:cNvSpPr>
            <p:nvPr/>
          </p:nvSpPr>
          <p:spPr bwMode="auto">
            <a:xfrm>
              <a:off x="2333" y="2635"/>
              <a:ext cx="238" cy="304"/>
            </a:xfrm>
            <a:custGeom>
              <a:avLst/>
              <a:gdLst>
                <a:gd name="T0" fmla="*/ 237 w 238"/>
                <a:gd name="T1" fmla="*/ 80 h 304"/>
                <a:gd name="T2" fmla="*/ 129 w 238"/>
                <a:gd name="T3" fmla="*/ 0 h 304"/>
                <a:gd name="T4" fmla="*/ 0 w 238"/>
                <a:gd name="T5" fmla="*/ 144 h 304"/>
                <a:gd name="T6" fmla="*/ 180 w 238"/>
                <a:gd name="T7" fmla="*/ 303 h 304"/>
                <a:gd name="T8" fmla="*/ 237 w 238"/>
                <a:gd name="T9" fmla="*/ 80 h 304"/>
                <a:gd name="T10" fmla="*/ 0 60000 65536"/>
                <a:gd name="T11" fmla="*/ 0 60000 65536"/>
                <a:gd name="T12" fmla="*/ 0 60000 65536"/>
                <a:gd name="T13" fmla="*/ 0 60000 65536"/>
                <a:gd name="T14" fmla="*/ 0 60000 65536"/>
                <a:gd name="T15" fmla="*/ 0 w 238"/>
                <a:gd name="T16" fmla="*/ 0 h 304"/>
                <a:gd name="T17" fmla="*/ 238 w 238"/>
                <a:gd name="T18" fmla="*/ 304 h 304"/>
              </a:gdLst>
              <a:ahLst/>
              <a:cxnLst>
                <a:cxn ang="T10">
                  <a:pos x="T0" y="T1"/>
                </a:cxn>
                <a:cxn ang="T11">
                  <a:pos x="T2" y="T3"/>
                </a:cxn>
                <a:cxn ang="T12">
                  <a:pos x="T4" y="T5"/>
                </a:cxn>
                <a:cxn ang="T13">
                  <a:pos x="T6" y="T7"/>
                </a:cxn>
                <a:cxn ang="T14">
                  <a:pos x="T8" y="T9"/>
                </a:cxn>
              </a:cxnLst>
              <a:rect l="T15" t="T16" r="T17" b="T18"/>
              <a:pathLst>
                <a:path w="238" h="304">
                  <a:moveTo>
                    <a:pt x="237" y="80"/>
                  </a:moveTo>
                  <a:lnTo>
                    <a:pt x="129" y="0"/>
                  </a:lnTo>
                  <a:lnTo>
                    <a:pt x="0" y="144"/>
                  </a:lnTo>
                  <a:lnTo>
                    <a:pt x="180" y="303"/>
                  </a:lnTo>
                  <a:lnTo>
                    <a:pt x="237" y="80"/>
                  </a:lnTo>
                </a:path>
              </a:pathLst>
            </a:custGeom>
            <a:noFill/>
            <a:ln w="12700" cap="rnd" cmpd="sng">
              <a:noFill/>
              <a:prstDash val="solid"/>
              <a:round/>
              <a:headEnd type="none" w="med" len="med"/>
              <a:tailEnd type="none" w="med" len="med"/>
            </a:ln>
          </p:spPr>
          <p:txBody>
            <a:bodyPr/>
            <a:lstStyle/>
            <a:p>
              <a:endParaRPr lang="en-GB"/>
            </a:p>
          </p:txBody>
        </p:sp>
        <p:sp>
          <p:nvSpPr>
            <p:cNvPr id="33826" name="Freeform 34"/>
            <p:cNvSpPr>
              <a:spLocks/>
            </p:cNvSpPr>
            <p:nvPr/>
          </p:nvSpPr>
          <p:spPr bwMode="auto">
            <a:xfrm>
              <a:off x="1972" y="2045"/>
              <a:ext cx="45" cy="527"/>
            </a:xfrm>
            <a:custGeom>
              <a:avLst/>
              <a:gdLst>
                <a:gd name="T0" fmla="*/ 0 w 45"/>
                <a:gd name="T1" fmla="*/ 0 h 527"/>
                <a:gd name="T2" fmla="*/ 0 w 45"/>
                <a:gd name="T3" fmla="*/ 14 h 527"/>
                <a:gd name="T4" fmla="*/ 0 w 45"/>
                <a:gd name="T5" fmla="*/ 526 h 527"/>
                <a:gd name="T6" fmla="*/ 44 w 45"/>
                <a:gd name="T7" fmla="*/ 518 h 527"/>
                <a:gd name="T8" fmla="*/ 22 w 45"/>
                <a:gd name="T9" fmla="*/ 511 h 527"/>
                <a:gd name="T10" fmla="*/ 0 w 45"/>
                <a:gd name="T11" fmla="*/ 518 h 527"/>
                <a:gd name="T12" fmla="*/ 0 w 45"/>
                <a:gd name="T13" fmla="*/ 0 h 527"/>
                <a:gd name="T14" fmla="*/ 0 60000 65536"/>
                <a:gd name="T15" fmla="*/ 0 60000 65536"/>
                <a:gd name="T16" fmla="*/ 0 60000 65536"/>
                <a:gd name="T17" fmla="*/ 0 60000 65536"/>
                <a:gd name="T18" fmla="*/ 0 60000 65536"/>
                <a:gd name="T19" fmla="*/ 0 60000 65536"/>
                <a:gd name="T20" fmla="*/ 0 60000 65536"/>
                <a:gd name="T21" fmla="*/ 0 w 45"/>
                <a:gd name="T22" fmla="*/ 0 h 527"/>
                <a:gd name="T23" fmla="*/ 45 w 45"/>
                <a:gd name="T24" fmla="*/ 527 h 5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27">
                  <a:moveTo>
                    <a:pt x="0" y="0"/>
                  </a:moveTo>
                  <a:lnTo>
                    <a:pt x="0" y="14"/>
                  </a:lnTo>
                  <a:lnTo>
                    <a:pt x="0" y="526"/>
                  </a:lnTo>
                  <a:lnTo>
                    <a:pt x="44" y="518"/>
                  </a:lnTo>
                  <a:lnTo>
                    <a:pt x="22" y="511"/>
                  </a:lnTo>
                  <a:lnTo>
                    <a:pt x="0" y="518"/>
                  </a:lnTo>
                  <a:lnTo>
                    <a:pt x="0"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a:p>
          </p:txBody>
        </p:sp>
        <p:sp>
          <p:nvSpPr>
            <p:cNvPr id="33827" name="Rectangle 35"/>
            <p:cNvSpPr>
              <a:spLocks noChangeArrowheads="1"/>
            </p:cNvSpPr>
            <p:nvPr/>
          </p:nvSpPr>
          <p:spPr bwMode="auto">
            <a:xfrm>
              <a:off x="435" y="2701"/>
              <a:ext cx="2087" cy="289"/>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smtClean="0">
                  <a:solidFill>
                    <a:srgbClr val="FFFF00"/>
                  </a:solidFill>
                </a:rPr>
                <a:t>To control column</a:t>
              </a:r>
              <a:endParaRPr lang="en-GB" sz="2400" b="1" dirty="0">
                <a:solidFill>
                  <a:srgbClr val="FFFF00"/>
                </a:solidFill>
              </a:endParaRPr>
            </a:p>
          </p:txBody>
        </p:sp>
        <p:sp>
          <p:nvSpPr>
            <p:cNvPr id="33828" name="Line 36"/>
            <p:cNvSpPr>
              <a:spLocks noChangeShapeType="1"/>
            </p:cNvSpPr>
            <p:nvPr/>
          </p:nvSpPr>
          <p:spPr bwMode="auto">
            <a:xfrm flipH="1">
              <a:off x="889" y="2631"/>
              <a:ext cx="879" cy="0"/>
            </a:xfrm>
            <a:prstGeom prst="line">
              <a:avLst/>
            </a:prstGeom>
            <a:noFill/>
            <a:ln w="63500">
              <a:solidFill>
                <a:srgbClr val="FE9B03"/>
              </a:solidFill>
              <a:round/>
              <a:headEnd/>
              <a:tailEnd type="triangle" w="med" len="med"/>
            </a:ln>
          </p:spPr>
          <p:txBody>
            <a:bodyPr wrap="none" anchor="ctr"/>
            <a:lstStyle/>
            <a:p>
              <a:endParaRPr lang="en-GB"/>
            </a:p>
          </p:txBody>
        </p:sp>
        <p:sp>
          <p:nvSpPr>
            <p:cNvPr id="33829" name="Line 37"/>
            <p:cNvSpPr>
              <a:spLocks noChangeShapeType="1"/>
            </p:cNvSpPr>
            <p:nvPr/>
          </p:nvSpPr>
          <p:spPr bwMode="auto">
            <a:xfrm>
              <a:off x="2535" y="2599"/>
              <a:ext cx="2" cy="66"/>
            </a:xfrm>
            <a:prstGeom prst="line">
              <a:avLst/>
            </a:prstGeom>
            <a:noFill/>
            <a:ln w="12700">
              <a:solidFill>
                <a:schemeClr val="tx1"/>
              </a:solidFill>
              <a:round/>
              <a:headEnd/>
              <a:tailEnd/>
            </a:ln>
          </p:spPr>
          <p:txBody>
            <a:bodyPr wrap="none" anchor="ctr"/>
            <a:lstStyle/>
            <a:p>
              <a:endParaRPr lang="en-GB"/>
            </a:p>
          </p:txBody>
        </p:sp>
        <p:sp>
          <p:nvSpPr>
            <p:cNvPr id="33830" name="Line 38"/>
            <p:cNvSpPr>
              <a:spLocks noChangeShapeType="1"/>
            </p:cNvSpPr>
            <p:nvPr/>
          </p:nvSpPr>
          <p:spPr bwMode="auto">
            <a:xfrm>
              <a:off x="2525" y="2599"/>
              <a:ext cx="3" cy="66"/>
            </a:xfrm>
            <a:prstGeom prst="line">
              <a:avLst/>
            </a:prstGeom>
            <a:noFill/>
            <a:ln w="12700">
              <a:solidFill>
                <a:srgbClr val="FFFFFF"/>
              </a:solidFill>
              <a:round/>
              <a:headEnd/>
              <a:tailEnd/>
            </a:ln>
          </p:spPr>
          <p:txBody>
            <a:bodyPr wrap="none" anchor="ctr"/>
            <a:lstStyle/>
            <a:p>
              <a:endParaRPr lang="en-GB"/>
            </a:p>
          </p:txBody>
        </p:sp>
        <p:sp>
          <p:nvSpPr>
            <p:cNvPr id="33831" name="Line 39"/>
            <p:cNvSpPr>
              <a:spLocks noChangeShapeType="1"/>
            </p:cNvSpPr>
            <p:nvPr/>
          </p:nvSpPr>
          <p:spPr bwMode="auto">
            <a:xfrm flipH="1">
              <a:off x="2518" y="2353"/>
              <a:ext cx="14" cy="40"/>
            </a:xfrm>
            <a:prstGeom prst="line">
              <a:avLst/>
            </a:prstGeom>
            <a:noFill/>
            <a:ln w="12700">
              <a:solidFill>
                <a:srgbClr val="FFFFFF"/>
              </a:solidFill>
              <a:round/>
              <a:headEnd/>
              <a:tailEnd/>
            </a:ln>
          </p:spPr>
          <p:txBody>
            <a:bodyPr wrap="none" anchor="ctr"/>
            <a:lstStyle/>
            <a:p>
              <a:endParaRPr lang="en-GB"/>
            </a:p>
          </p:txBody>
        </p:sp>
        <p:sp>
          <p:nvSpPr>
            <p:cNvPr id="33832" name="Line 40"/>
            <p:cNvSpPr>
              <a:spLocks noChangeShapeType="1"/>
            </p:cNvSpPr>
            <p:nvPr/>
          </p:nvSpPr>
          <p:spPr bwMode="auto">
            <a:xfrm>
              <a:off x="2522" y="2660"/>
              <a:ext cx="21" cy="8"/>
            </a:xfrm>
            <a:prstGeom prst="line">
              <a:avLst/>
            </a:prstGeom>
            <a:noFill/>
            <a:ln w="12700">
              <a:solidFill>
                <a:schemeClr val="bg2"/>
              </a:solidFill>
              <a:round/>
              <a:headEnd/>
              <a:tailEnd/>
            </a:ln>
          </p:spPr>
          <p:txBody>
            <a:bodyPr wrap="none" anchor="ctr"/>
            <a:lstStyle/>
            <a:p>
              <a:endParaRPr lang="en-GB"/>
            </a:p>
          </p:txBody>
        </p:sp>
        <p:sp>
          <p:nvSpPr>
            <p:cNvPr id="33833" name="Line 41"/>
            <p:cNvSpPr>
              <a:spLocks noChangeShapeType="1"/>
            </p:cNvSpPr>
            <p:nvPr/>
          </p:nvSpPr>
          <p:spPr bwMode="auto">
            <a:xfrm flipH="1" flipV="1">
              <a:off x="2514" y="2646"/>
              <a:ext cx="40" cy="30"/>
            </a:xfrm>
            <a:prstGeom prst="line">
              <a:avLst/>
            </a:prstGeom>
            <a:noFill/>
            <a:ln w="12700">
              <a:solidFill>
                <a:schemeClr val="bg2"/>
              </a:solidFill>
              <a:round/>
              <a:headEnd/>
              <a:tailEnd/>
            </a:ln>
          </p:spPr>
          <p:txBody>
            <a:bodyPr wrap="none" anchor="ctr"/>
            <a:lstStyle/>
            <a:p>
              <a:endParaRPr lang="en-GB"/>
            </a:p>
          </p:txBody>
        </p:sp>
        <p:sp>
          <p:nvSpPr>
            <p:cNvPr id="33834" name="Line 42"/>
            <p:cNvSpPr>
              <a:spLocks noChangeShapeType="1"/>
            </p:cNvSpPr>
            <p:nvPr/>
          </p:nvSpPr>
          <p:spPr bwMode="auto">
            <a:xfrm>
              <a:off x="2446" y="2606"/>
              <a:ext cx="17" cy="4"/>
            </a:xfrm>
            <a:prstGeom prst="line">
              <a:avLst/>
            </a:prstGeom>
            <a:noFill/>
            <a:ln w="12700">
              <a:solidFill>
                <a:srgbClr val="FFFFFF"/>
              </a:solidFill>
              <a:round/>
              <a:headEnd/>
              <a:tailEnd/>
            </a:ln>
          </p:spPr>
          <p:txBody>
            <a:bodyPr wrap="none" anchor="ctr"/>
            <a:lstStyle/>
            <a:p>
              <a:endParaRPr lang="en-GB"/>
            </a:p>
          </p:txBody>
        </p:sp>
        <p:sp>
          <p:nvSpPr>
            <p:cNvPr id="33835" name="Line 43"/>
            <p:cNvSpPr>
              <a:spLocks noChangeShapeType="1"/>
            </p:cNvSpPr>
            <p:nvPr/>
          </p:nvSpPr>
          <p:spPr bwMode="auto">
            <a:xfrm>
              <a:off x="2519" y="2673"/>
              <a:ext cx="15" cy="5"/>
            </a:xfrm>
            <a:prstGeom prst="line">
              <a:avLst/>
            </a:prstGeom>
            <a:noFill/>
            <a:ln w="12700">
              <a:solidFill>
                <a:schemeClr val="bg1"/>
              </a:solidFill>
              <a:round/>
              <a:headEnd/>
              <a:tailEnd/>
            </a:ln>
          </p:spPr>
          <p:txBody>
            <a:bodyPr wrap="none" anchor="ctr"/>
            <a:lstStyle/>
            <a:p>
              <a:endParaRPr lang="en-GB"/>
            </a:p>
          </p:txBody>
        </p:sp>
        <p:sp>
          <p:nvSpPr>
            <p:cNvPr id="33836" name="Line 44"/>
            <p:cNvSpPr>
              <a:spLocks noChangeShapeType="1"/>
            </p:cNvSpPr>
            <p:nvPr/>
          </p:nvSpPr>
          <p:spPr bwMode="auto">
            <a:xfrm>
              <a:off x="2631" y="2311"/>
              <a:ext cx="27" cy="37"/>
            </a:xfrm>
            <a:prstGeom prst="line">
              <a:avLst/>
            </a:prstGeom>
            <a:noFill/>
            <a:ln w="12700">
              <a:solidFill>
                <a:schemeClr val="bg2"/>
              </a:solidFill>
              <a:round/>
              <a:headEnd/>
              <a:tailEnd/>
            </a:ln>
          </p:spPr>
          <p:txBody>
            <a:bodyPr wrap="none" anchor="ctr"/>
            <a:lstStyle/>
            <a:p>
              <a:endParaRPr lang="en-GB"/>
            </a:p>
          </p:txBody>
        </p:sp>
        <p:sp>
          <p:nvSpPr>
            <p:cNvPr id="33837" name="Line 45"/>
            <p:cNvSpPr>
              <a:spLocks noChangeShapeType="1"/>
            </p:cNvSpPr>
            <p:nvPr/>
          </p:nvSpPr>
          <p:spPr bwMode="auto">
            <a:xfrm>
              <a:off x="2462" y="1982"/>
              <a:ext cx="1912" cy="273"/>
            </a:xfrm>
            <a:prstGeom prst="line">
              <a:avLst/>
            </a:prstGeom>
            <a:noFill/>
            <a:ln w="12700">
              <a:solidFill>
                <a:srgbClr val="FFFFFF"/>
              </a:solidFill>
              <a:round/>
              <a:headEnd/>
              <a:tailEnd/>
            </a:ln>
          </p:spPr>
          <p:txBody>
            <a:bodyPr wrap="none" anchor="ctr"/>
            <a:lstStyle/>
            <a:p>
              <a:endParaRPr lang="en-GB"/>
            </a:p>
          </p:txBody>
        </p:sp>
        <p:sp>
          <p:nvSpPr>
            <p:cNvPr id="33838" name="Line 46"/>
            <p:cNvSpPr>
              <a:spLocks noChangeShapeType="1"/>
            </p:cNvSpPr>
            <p:nvPr/>
          </p:nvSpPr>
          <p:spPr bwMode="auto">
            <a:xfrm>
              <a:off x="2490" y="2014"/>
              <a:ext cx="1919" cy="270"/>
            </a:xfrm>
            <a:prstGeom prst="line">
              <a:avLst/>
            </a:prstGeom>
            <a:noFill/>
            <a:ln w="12700">
              <a:solidFill>
                <a:srgbClr val="FFFFFF"/>
              </a:solidFill>
              <a:round/>
              <a:headEnd/>
              <a:tailEnd/>
            </a:ln>
          </p:spPr>
          <p:txBody>
            <a:bodyPr wrap="none" anchor="ctr"/>
            <a:lstStyle/>
            <a:p>
              <a:endParaRPr lang="en-GB"/>
            </a:p>
          </p:txBody>
        </p:sp>
        <p:sp>
          <p:nvSpPr>
            <p:cNvPr id="33839" name="Line 47"/>
            <p:cNvSpPr>
              <a:spLocks noChangeShapeType="1"/>
            </p:cNvSpPr>
            <p:nvPr/>
          </p:nvSpPr>
          <p:spPr bwMode="auto">
            <a:xfrm flipH="1">
              <a:off x="2399" y="1985"/>
              <a:ext cx="63" cy="1"/>
            </a:xfrm>
            <a:prstGeom prst="line">
              <a:avLst/>
            </a:prstGeom>
            <a:noFill/>
            <a:ln w="12700">
              <a:solidFill>
                <a:srgbClr val="FFFFFF"/>
              </a:solidFill>
              <a:round/>
              <a:headEnd/>
              <a:tailEnd/>
            </a:ln>
          </p:spPr>
          <p:txBody>
            <a:bodyPr wrap="none" anchor="ctr"/>
            <a:lstStyle/>
            <a:p>
              <a:endParaRPr lang="en-GB"/>
            </a:p>
          </p:txBody>
        </p:sp>
        <p:sp>
          <p:nvSpPr>
            <p:cNvPr id="33840" name="Line 48"/>
            <p:cNvSpPr>
              <a:spLocks noChangeShapeType="1"/>
            </p:cNvSpPr>
            <p:nvPr/>
          </p:nvSpPr>
          <p:spPr bwMode="auto">
            <a:xfrm flipH="1">
              <a:off x="2431" y="2017"/>
              <a:ext cx="63" cy="1"/>
            </a:xfrm>
            <a:prstGeom prst="line">
              <a:avLst/>
            </a:prstGeom>
            <a:noFill/>
            <a:ln w="12700">
              <a:solidFill>
                <a:srgbClr val="FFFFFF"/>
              </a:solidFill>
              <a:round/>
              <a:headEnd/>
              <a:tailEnd/>
            </a:ln>
          </p:spPr>
          <p:txBody>
            <a:bodyPr wrap="none" anchor="ctr"/>
            <a:lstStyle/>
            <a:p>
              <a:endParaRPr lang="en-GB"/>
            </a:p>
          </p:txBody>
        </p:sp>
        <p:sp>
          <p:nvSpPr>
            <p:cNvPr id="33841" name="Line 49"/>
            <p:cNvSpPr>
              <a:spLocks noChangeShapeType="1"/>
            </p:cNvSpPr>
            <p:nvPr/>
          </p:nvSpPr>
          <p:spPr bwMode="auto">
            <a:xfrm>
              <a:off x="2692" y="2100"/>
              <a:ext cx="1810" cy="251"/>
            </a:xfrm>
            <a:prstGeom prst="line">
              <a:avLst/>
            </a:prstGeom>
            <a:noFill/>
            <a:ln w="12700">
              <a:solidFill>
                <a:srgbClr val="FFFFFF"/>
              </a:solidFill>
              <a:round/>
              <a:headEnd/>
              <a:tailEnd/>
            </a:ln>
          </p:spPr>
          <p:txBody>
            <a:bodyPr wrap="none" anchor="ctr"/>
            <a:lstStyle/>
            <a:p>
              <a:endParaRPr lang="en-GB"/>
            </a:p>
          </p:txBody>
        </p:sp>
        <p:sp>
          <p:nvSpPr>
            <p:cNvPr id="33842" name="Line 50"/>
            <p:cNvSpPr>
              <a:spLocks noChangeShapeType="1"/>
            </p:cNvSpPr>
            <p:nvPr/>
          </p:nvSpPr>
          <p:spPr bwMode="auto">
            <a:xfrm flipH="1" flipV="1">
              <a:off x="2594" y="2086"/>
              <a:ext cx="98" cy="17"/>
            </a:xfrm>
            <a:prstGeom prst="line">
              <a:avLst/>
            </a:prstGeom>
            <a:noFill/>
            <a:ln w="12700">
              <a:solidFill>
                <a:srgbClr val="FFFFFF"/>
              </a:solidFill>
              <a:round/>
              <a:headEnd/>
              <a:tailEnd/>
            </a:ln>
          </p:spPr>
          <p:txBody>
            <a:bodyPr wrap="none" anchor="ctr"/>
            <a:lstStyle/>
            <a:p>
              <a:endParaRPr lang="en-GB"/>
            </a:p>
          </p:txBody>
        </p:sp>
        <p:sp>
          <p:nvSpPr>
            <p:cNvPr id="33843" name="Line 51"/>
            <p:cNvSpPr>
              <a:spLocks noChangeShapeType="1"/>
            </p:cNvSpPr>
            <p:nvPr/>
          </p:nvSpPr>
          <p:spPr bwMode="auto">
            <a:xfrm flipH="1">
              <a:off x="2553" y="2090"/>
              <a:ext cx="49" cy="0"/>
            </a:xfrm>
            <a:prstGeom prst="line">
              <a:avLst/>
            </a:prstGeom>
            <a:noFill/>
            <a:ln w="12700">
              <a:solidFill>
                <a:srgbClr val="FFFFFF"/>
              </a:solidFill>
              <a:round/>
              <a:headEnd/>
              <a:tailEnd/>
            </a:ln>
          </p:spPr>
          <p:txBody>
            <a:bodyPr wrap="none" anchor="ctr"/>
            <a:lstStyle/>
            <a:p>
              <a:endParaRPr lang="en-GB"/>
            </a:p>
          </p:txBody>
        </p:sp>
        <p:sp>
          <p:nvSpPr>
            <p:cNvPr id="33844" name="Line 52"/>
            <p:cNvSpPr>
              <a:spLocks noChangeShapeType="1"/>
            </p:cNvSpPr>
            <p:nvPr/>
          </p:nvSpPr>
          <p:spPr bwMode="auto">
            <a:xfrm flipH="1">
              <a:off x="2521" y="2094"/>
              <a:ext cx="40" cy="1"/>
            </a:xfrm>
            <a:prstGeom prst="line">
              <a:avLst/>
            </a:prstGeom>
            <a:noFill/>
            <a:ln w="12700">
              <a:solidFill>
                <a:srgbClr val="FFFFFF"/>
              </a:solidFill>
              <a:round/>
              <a:headEnd/>
              <a:tailEnd/>
            </a:ln>
          </p:spPr>
          <p:txBody>
            <a:bodyPr wrap="none" anchor="ctr"/>
            <a:lstStyle/>
            <a:p>
              <a:endParaRPr lang="en-GB"/>
            </a:p>
          </p:txBody>
        </p:sp>
        <p:sp>
          <p:nvSpPr>
            <p:cNvPr id="33845" name="Line 53"/>
            <p:cNvSpPr>
              <a:spLocks noChangeShapeType="1"/>
            </p:cNvSpPr>
            <p:nvPr/>
          </p:nvSpPr>
          <p:spPr bwMode="auto">
            <a:xfrm>
              <a:off x="2602" y="2062"/>
              <a:ext cx="1855" cy="251"/>
            </a:xfrm>
            <a:prstGeom prst="line">
              <a:avLst/>
            </a:prstGeom>
            <a:noFill/>
            <a:ln w="12700">
              <a:solidFill>
                <a:srgbClr val="FFFFFF"/>
              </a:solidFill>
              <a:round/>
              <a:headEnd/>
              <a:tailEnd/>
            </a:ln>
          </p:spPr>
          <p:txBody>
            <a:bodyPr wrap="none" anchor="ctr"/>
            <a:lstStyle/>
            <a:p>
              <a:endParaRPr lang="en-GB"/>
            </a:p>
          </p:txBody>
        </p:sp>
        <p:sp>
          <p:nvSpPr>
            <p:cNvPr id="33846" name="Line 54"/>
            <p:cNvSpPr>
              <a:spLocks noChangeShapeType="1"/>
            </p:cNvSpPr>
            <p:nvPr/>
          </p:nvSpPr>
          <p:spPr bwMode="auto">
            <a:xfrm flipH="1" flipV="1">
              <a:off x="2530" y="2047"/>
              <a:ext cx="79" cy="18"/>
            </a:xfrm>
            <a:prstGeom prst="line">
              <a:avLst/>
            </a:prstGeom>
            <a:noFill/>
            <a:ln w="12700">
              <a:solidFill>
                <a:srgbClr val="FFFFFF"/>
              </a:solidFill>
              <a:round/>
              <a:headEnd/>
              <a:tailEnd/>
            </a:ln>
          </p:spPr>
          <p:txBody>
            <a:bodyPr wrap="none" anchor="ctr"/>
            <a:lstStyle/>
            <a:p>
              <a:endParaRPr lang="en-GB"/>
            </a:p>
          </p:txBody>
        </p:sp>
        <p:sp>
          <p:nvSpPr>
            <p:cNvPr id="33847" name="Line 55"/>
            <p:cNvSpPr>
              <a:spLocks noChangeShapeType="1"/>
            </p:cNvSpPr>
            <p:nvPr/>
          </p:nvSpPr>
          <p:spPr bwMode="auto">
            <a:xfrm flipH="1">
              <a:off x="2482" y="2054"/>
              <a:ext cx="56" cy="4"/>
            </a:xfrm>
            <a:prstGeom prst="line">
              <a:avLst/>
            </a:prstGeom>
            <a:noFill/>
            <a:ln w="12700">
              <a:solidFill>
                <a:srgbClr val="FFFFFF"/>
              </a:solidFill>
              <a:round/>
              <a:headEnd/>
              <a:tailEnd/>
            </a:ln>
          </p:spPr>
          <p:txBody>
            <a:bodyPr wrap="none" anchor="ctr"/>
            <a:lstStyle/>
            <a:p>
              <a:endParaRPr lang="en-GB"/>
            </a:p>
          </p:txBody>
        </p:sp>
        <p:sp>
          <p:nvSpPr>
            <p:cNvPr id="33848" name="Line 56"/>
            <p:cNvSpPr>
              <a:spLocks noChangeShapeType="1"/>
            </p:cNvSpPr>
            <p:nvPr/>
          </p:nvSpPr>
          <p:spPr bwMode="auto">
            <a:xfrm flipV="1">
              <a:off x="4433" y="2166"/>
              <a:ext cx="107" cy="68"/>
            </a:xfrm>
            <a:prstGeom prst="line">
              <a:avLst/>
            </a:prstGeom>
            <a:noFill/>
            <a:ln w="12700">
              <a:solidFill>
                <a:srgbClr val="FFFFFF"/>
              </a:solidFill>
              <a:round/>
              <a:headEnd/>
              <a:tailEnd/>
            </a:ln>
          </p:spPr>
          <p:txBody>
            <a:bodyPr wrap="none" anchor="ctr"/>
            <a:lstStyle/>
            <a:p>
              <a:endParaRPr lang="en-GB"/>
            </a:p>
          </p:txBody>
        </p:sp>
        <p:sp>
          <p:nvSpPr>
            <p:cNvPr id="33849" name="Line 57"/>
            <p:cNvSpPr>
              <a:spLocks noChangeShapeType="1"/>
            </p:cNvSpPr>
            <p:nvPr/>
          </p:nvSpPr>
          <p:spPr bwMode="auto">
            <a:xfrm flipV="1">
              <a:off x="4590" y="2265"/>
              <a:ext cx="120" cy="78"/>
            </a:xfrm>
            <a:prstGeom prst="line">
              <a:avLst/>
            </a:prstGeom>
            <a:noFill/>
            <a:ln w="12700">
              <a:solidFill>
                <a:srgbClr val="FFFFFF"/>
              </a:solidFill>
              <a:round/>
              <a:headEnd/>
              <a:tailEnd/>
            </a:ln>
          </p:spPr>
          <p:txBody>
            <a:bodyPr wrap="none" anchor="ctr"/>
            <a:lstStyle/>
            <a:p>
              <a:endParaRPr lang="en-GB"/>
            </a:p>
          </p:txBody>
        </p:sp>
        <p:sp>
          <p:nvSpPr>
            <p:cNvPr id="33850" name="Line 58"/>
            <p:cNvSpPr>
              <a:spLocks noChangeShapeType="1"/>
            </p:cNvSpPr>
            <p:nvPr/>
          </p:nvSpPr>
          <p:spPr bwMode="auto">
            <a:xfrm flipV="1">
              <a:off x="4474" y="2191"/>
              <a:ext cx="101" cy="69"/>
            </a:xfrm>
            <a:prstGeom prst="line">
              <a:avLst/>
            </a:prstGeom>
            <a:noFill/>
            <a:ln w="12700">
              <a:solidFill>
                <a:srgbClr val="FFFFFF"/>
              </a:solidFill>
              <a:round/>
              <a:headEnd/>
              <a:tailEnd/>
            </a:ln>
          </p:spPr>
          <p:txBody>
            <a:bodyPr wrap="none" anchor="ctr"/>
            <a:lstStyle/>
            <a:p>
              <a:endParaRPr lang="en-GB"/>
            </a:p>
          </p:txBody>
        </p:sp>
        <p:sp>
          <p:nvSpPr>
            <p:cNvPr id="33851" name="Line 59"/>
            <p:cNvSpPr>
              <a:spLocks noChangeShapeType="1"/>
            </p:cNvSpPr>
            <p:nvPr/>
          </p:nvSpPr>
          <p:spPr bwMode="auto">
            <a:xfrm flipV="1">
              <a:off x="4516" y="2220"/>
              <a:ext cx="114" cy="72"/>
            </a:xfrm>
            <a:prstGeom prst="line">
              <a:avLst/>
            </a:prstGeom>
            <a:noFill/>
            <a:ln w="12700">
              <a:solidFill>
                <a:srgbClr val="FFFFFF"/>
              </a:solidFill>
              <a:round/>
              <a:headEnd/>
              <a:tailEnd/>
            </a:ln>
          </p:spPr>
          <p:txBody>
            <a:bodyPr wrap="none" anchor="ctr"/>
            <a:lstStyle/>
            <a:p>
              <a:endParaRPr lang="en-GB"/>
            </a:p>
          </p:txBody>
        </p:sp>
        <p:sp>
          <p:nvSpPr>
            <p:cNvPr id="33852" name="Line 60"/>
            <p:cNvSpPr>
              <a:spLocks noChangeShapeType="1"/>
            </p:cNvSpPr>
            <p:nvPr/>
          </p:nvSpPr>
          <p:spPr bwMode="auto">
            <a:xfrm flipV="1">
              <a:off x="4554" y="2242"/>
              <a:ext cx="114" cy="79"/>
            </a:xfrm>
            <a:prstGeom prst="line">
              <a:avLst/>
            </a:prstGeom>
            <a:noFill/>
            <a:ln w="12700">
              <a:solidFill>
                <a:srgbClr val="FFFFFF"/>
              </a:solidFill>
              <a:round/>
              <a:headEnd/>
              <a:tailEnd/>
            </a:ln>
          </p:spPr>
          <p:txBody>
            <a:bodyPr wrap="none" anchor="ctr"/>
            <a:lstStyle/>
            <a:p>
              <a:endParaRPr lang="en-GB"/>
            </a:p>
          </p:txBody>
        </p:sp>
        <p:sp>
          <p:nvSpPr>
            <p:cNvPr id="33853" name="Line 61"/>
            <p:cNvSpPr>
              <a:spLocks noChangeShapeType="1"/>
            </p:cNvSpPr>
            <p:nvPr/>
          </p:nvSpPr>
          <p:spPr bwMode="auto">
            <a:xfrm flipH="1" flipV="1">
              <a:off x="1641" y="1874"/>
              <a:ext cx="721" cy="98"/>
            </a:xfrm>
            <a:prstGeom prst="line">
              <a:avLst/>
            </a:prstGeom>
            <a:noFill/>
            <a:ln w="12700">
              <a:solidFill>
                <a:srgbClr val="FFFFFF"/>
              </a:solidFill>
              <a:round/>
              <a:headEnd/>
              <a:tailEnd/>
            </a:ln>
          </p:spPr>
          <p:txBody>
            <a:bodyPr wrap="none" anchor="ctr"/>
            <a:lstStyle/>
            <a:p>
              <a:endParaRPr lang="en-GB"/>
            </a:p>
          </p:txBody>
        </p:sp>
        <p:sp>
          <p:nvSpPr>
            <p:cNvPr id="33854" name="Line 62"/>
            <p:cNvSpPr>
              <a:spLocks noChangeShapeType="1"/>
            </p:cNvSpPr>
            <p:nvPr/>
          </p:nvSpPr>
          <p:spPr bwMode="auto">
            <a:xfrm flipH="1" flipV="1">
              <a:off x="1615" y="1900"/>
              <a:ext cx="779" cy="101"/>
            </a:xfrm>
            <a:prstGeom prst="line">
              <a:avLst/>
            </a:prstGeom>
            <a:noFill/>
            <a:ln w="12700">
              <a:solidFill>
                <a:srgbClr val="FFFFFF"/>
              </a:solidFill>
              <a:round/>
              <a:headEnd/>
              <a:tailEnd/>
            </a:ln>
          </p:spPr>
          <p:txBody>
            <a:bodyPr wrap="none" anchor="ctr"/>
            <a:lstStyle/>
            <a:p>
              <a:endParaRPr lang="en-GB"/>
            </a:p>
          </p:txBody>
        </p:sp>
        <p:sp>
          <p:nvSpPr>
            <p:cNvPr id="33855" name="Line 63"/>
            <p:cNvSpPr>
              <a:spLocks noChangeShapeType="1"/>
            </p:cNvSpPr>
            <p:nvPr/>
          </p:nvSpPr>
          <p:spPr bwMode="auto">
            <a:xfrm flipH="1" flipV="1">
              <a:off x="1660" y="1932"/>
              <a:ext cx="782" cy="101"/>
            </a:xfrm>
            <a:prstGeom prst="line">
              <a:avLst/>
            </a:prstGeom>
            <a:noFill/>
            <a:ln w="12700">
              <a:solidFill>
                <a:srgbClr val="FFFFFF"/>
              </a:solidFill>
              <a:round/>
              <a:headEnd/>
              <a:tailEnd/>
            </a:ln>
          </p:spPr>
          <p:txBody>
            <a:bodyPr wrap="none" anchor="ctr"/>
            <a:lstStyle/>
            <a:p>
              <a:endParaRPr lang="en-GB"/>
            </a:p>
          </p:txBody>
        </p:sp>
        <p:sp>
          <p:nvSpPr>
            <p:cNvPr id="33856" name="Line 64"/>
            <p:cNvSpPr>
              <a:spLocks noChangeShapeType="1"/>
            </p:cNvSpPr>
            <p:nvPr/>
          </p:nvSpPr>
          <p:spPr bwMode="auto">
            <a:xfrm flipH="1" flipV="1">
              <a:off x="1644" y="1961"/>
              <a:ext cx="827" cy="104"/>
            </a:xfrm>
            <a:prstGeom prst="line">
              <a:avLst/>
            </a:prstGeom>
            <a:noFill/>
            <a:ln w="12700">
              <a:solidFill>
                <a:srgbClr val="FFFFFF"/>
              </a:solidFill>
              <a:round/>
              <a:headEnd/>
              <a:tailEnd/>
            </a:ln>
          </p:spPr>
          <p:txBody>
            <a:bodyPr wrap="none" anchor="ctr"/>
            <a:lstStyle/>
            <a:p>
              <a:endParaRPr lang="en-GB"/>
            </a:p>
          </p:txBody>
        </p:sp>
        <p:sp>
          <p:nvSpPr>
            <p:cNvPr id="33857" name="Line 65"/>
            <p:cNvSpPr>
              <a:spLocks noChangeShapeType="1"/>
            </p:cNvSpPr>
            <p:nvPr/>
          </p:nvSpPr>
          <p:spPr bwMode="auto">
            <a:xfrm flipH="1" flipV="1">
              <a:off x="2326" y="1932"/>
              <a:ext cx="203" cy="171"/>
            </a:xfrm>
            <a:prstGeom prst="line">
              <a:avLst/>
            </a:prstGeom>
            <a:noFill/>
            <a:ln w="12700">
              <a:solidFill>
                <a:schemeClr val="bg2"/>
              </a:solidFill>
              <a:round/>
              <a:headEnd/>
              <a:tailEnd/>
            </a:ln>
          </p:spPr>
          <p:txBody>
            <a:bodyPr wrap="none" anchor="ctr"/>
            <a:lstStyle/>
            <a:p>
              <a:endParaRPr lang="en-GB"/>
            </a:p>
          </p:txBody>
        </p:sp>
        <p:sp>
          <p:nvSpPr>
            <p:cNvPr id="33858" name="Line 66"/>
            <p:cNvSpPr>
              <a:spLocks noChangeShapeType="1"/>
            </p:cNvSpPr>
            <p:nvPr/>
          </p:nvSpPr>
          <p:spPr bwMode="auto">
            <a:xfrm flipH="1" flipV="1">
              <a:off x="1676" y="1999"/>
              <a:ext cx="853" cy="107"/>
            </a:xfrm>
            <a:prstGeom prst="line">
              <a:avLst/>
            </a:prstGeom>
            <a:noFill/>
            <a:ln w="12700">
              <a:solidFill>
                <a:schemeClr val="bg2"/>
              </a:solidFill>
              <a:round/>
              <a:headEnd/>
              <a:tailEnd/>
            </a:ln>
          </p:spPr>
          <p:txBody>
            <a:bodyPr wrap="none" anchor="ctr"/>
            <a:lstStyle/>
            <a:p>
              <a:endParaRPr lang="en-GB"/>
            </a:p>
          </p:txBody>
        </p:sp>
        <p:sp>
          <p:nvSpPr>
            <p:cNvPr id="33859" name="Line 67"/>
            <p:cNvSpPr>
              <a:spLocks noChangeShapeType="1"/>
            </p:cNvSpPr>
            <p:nvPr/>
          </p:nvSpPr>
          <p:spPr bwMode="auto">
            <a:xfrm flipH="1">
              <a:off x="1305" y="2646"/>
              <a:ext cx="1214" cy="0"/>
            </a:xfrm>
            <a:prstGeom prst="line">
              <a:avLst/>
            </a:prstGeom>
            <a:noFill/>
            <a:ln w="12700">
              <a:solidFill>
                <a:schemeClr val="bg2"/>
              </a:solidFill>
              <a:round/>
              <a:headEnd/>
              <a:tailEnd/>
            </a:ln>
          </p:spPr>
          <p:txBody>
            <a:bodyPr wrap="none" anchor="ctr"/>
            <a:lstStyle/>
            <a:p>
              <a:endParaRPr lang="en-GB"/>
            </a:p>
          </p:txBody>
        </p:sp>
        <p:sp>
          <p:nvSpPr>
            <p:cNvPr id="33860" name="Line 68"/>
            <p:cNvSpPr>
              <a:spLocks noChangeShapeType="1"/>
            </p:cNvSpPr>
            <p:nvPr/>
          </p:nvSpPr>
          <p:spPr bwMode="auto">
            <a:xfrm flipH="1">
              <a:off x="1305" y="2627"/>
              <a:ext cx="1214" cy="0"/>
            </a:xfrm>
            <a:prstGeom prst="line">
              <a:avLst/>
            </a:prstGeom>
            <a:noFill/>
            <a:ln w="12700">
              <a:solidFill>
                <a:schemeClr val="bg2"/>
              </a:solidFill>
              <a:round/>
              <a:headEnd/>
              <a:tailEnd/>
            </a:ln>
          </p:spPr>
          <p:txBody>
            <a:bodyPr wrap="none" anchor="ctr"/>
            <a:lstStyle/>
            <a:p>
              <a:endParaRPr lang="en-GB"/>
            </a:p>
          </p:txBody>
        </p:sp>
        <p:sp>
          <p:nvSpPr>
            <p:cNvPr id="33861" name="Line 69"/>
            <p:cNvSpPr>
              <a:spLocks noChangeShapeType="1"/>
            </p:cNvSpPr>
            <p:nvPr/>
          </p:nvSpPr>
          <p:spPr bwMode="auto">
            <a:xfrm flipH="1">
              <a:off x="1295" y="2640"/>
              <a:ext cx="1224" cy="3"/>
            </a:xfrm>
            <a:prstGeom prst="line">
              <a:avLst/>
            </a:prstGeom>
            <a:noFill/>
            <a:ln w="12700">
              <a:solidFill>
                <a:schemeClr val="bg2"/>
              </a:solidFill>
              <a:round/>
              <a:headEnd/>
              <a:tailEnd/>
            </a:ln>
          </p:spPr>
          <p:txBody>
            <a:bodyPr wrap="none" anchor="ctr"/>
            <a:lstStyle/>
            <a:p>
              <a:endParaRPr lang="en-GB"/>
            </a:p>
          </p:txBody>
        </p:sp>
        <p:sp>
          <p:nvSpPr>
            <p:cNvPr id="33862" name="Line 70"/>
            <p:cNvSpPr>
              <a:spLocks noChangeShapeType="1"/>
            </p:cNvSpPr>
            <p:nvPr/>
          </p:nvSpPr>
          <p:spPr bwMode="auto">
            <a:xfrm flipH="1">
              <a:off x="1288" y="2634"/>
              <a:ext cx="1229" cy="1"/>
            </a:xfrm>
            <a:prstGeom prst="line">
              <a:avLst/>
            </a:prstGeom>
            <a:noFill/>
            <a:ln w="25400">
              <a:solidFill>
                <a:srgbClr val="FE9B03"/>
              </a:solidFill>
              <a:round/>
              <a:headEnd/>
              <a:tailEnd/>
            </a:ln>
          </p:spPr>
          <p:txBody>
            <a:bodyPr wrap="none" anchor="ctr"/>
            <a:lstStyle/>
            <a:p>
              <a:endParaRPr lang="en-GB"/>
            </a:p>
          </p:txBody>
        </p:sp>
        <p:sp>
          <p:nvSpPr>
            <p:cNvPr id="33863" name="Line 71"/>
            <p:cNvSpPr>
              <a:spLocks noChangeShapeType="1"/>
            </p:cNvSpPr>
            <p:nvPr/>
          </p:nvSpPr>
          <p:spPr bwMode="auto">
            <a:xfrm flipH="1" flipV="1">
              <a:off x="1590" y="2550"/>
              <a:ext cx="888" cy="68"/>
            </a:xfrm>
            <a:prstGeom prst="line">
              <a:avLst/>
            </a:prstGeom>
            <a:noFill/>
            <a:ln w="12700">
              <a:solidFill>
                <a:schemeClr val="bg2"/>
              </a:solidFill>
              <a:round/>
              <a:headEnd/>
              <a:tailEnd/>
            </a:ln>
          </p:spPr>
          <p:txBody>
            <a:bodyPr wrap="none" anchor="ctr"/>
            <a:lstStyle/>
            <a:p>
              <a:endParaRPr lang="en-GB"/>
            </a:p>
          </p:txBody>
        </p:sp>
        <p:sp>
          <p:nvSpPr>
            <p:cNvPr id="33864" name="Line 72"/>
            <p:cNvSpPr>
              <a:spLocks noChangeShapeType="1"/>
            </p:cNvSpPr>
            <p:nvPr/>
          </p:nvSpPr>
          <p:spPr bwMode="auto">
            <a:xfrm>
              <a:off x="2525" y="2628"/>
              <a:ext cx="0" cy="11"/>
            </a:xfrm>
            <a:prstGeom prst="line">
              <a:avLst/>
            </a:prstGeom>
            <a:noFill/>
            <a:ln w="12700">
              <a:solidFill>
                <a:schemeClr val="bg2"/>
              </a:solidFill>
              <a:round/>
              <a:headEnd/>
              <a:tailEnd/>
            </a:ln>
          </p:spPr>
          <p:txBody>
            <a:bodyPr wrap="none" anchor="ctr"/>
            <a:lstStyle/>
            <a:p>
              <a:endParaRPr lang="en-GB"/>
            </a:p>
          </p:txBody>
        </p:sp>
        <p:sp>
          <p:nvSpPr>
            <p:cNvPr id="33865" name="Line 73"/>
            <p:cNvSpPr>
              <a:spLocks noChangeShapeType="1"/>
            </p:cNvSpPr>
            <p:nvPr/>
          </p:nvSpPr>
          <p:spPr bwMode="auto">
            <a:xfrm flipV="1">
              <a:off x="2534" y="2633"/>
              <a:ext cx="0" cy="33"/>
            </a:xfrm>
            <a:prstGeom prst="line">
              <a:avLst/>
            </a:prstGeom>
            <a:noFill/>
            <a:ln w="12700">
              <a:solidFill>
                <a:schemeClr val="bg2"/>
              </a:solidFill>
              <a:round/>
              <a:headEnd/>
              <a:tailEnd/>
            </a:ln>
          </p:spPr>
          <p:txBody>
            <a:bodyPr wrap="none" anchor="ctr"/>
            <a:lstStyle/>
            <a:p>
              <a:endParaRPr lang="en-GB"/>
            </a:p>
          </p:txBody>
        </p:sp>
        <p:sp>
          <p:nvSpPr>
            <p:cNvPr id="33866" name="Rectangle 74"/>
            <p:cNvSpPr>
              <a:spLocks noChangeArrowheads="1"/>
            </p:cNvSpPr>
            <p:nvPr/>
          </p:nvSpPr>
          <p:spPr bwMode="auto">
            <a:xfrm>
              <a:off x="2195" y="3419"/>
              <a:ext cx="1110" cy="328"/>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smtClean="0">
                  <a:solidFill>
                    <a:srgbClr val="FFFF00"/>
                  </a:solidFill>
                </a:rPr>
                <a:t>Fixed tab</a:t>
              </a:r>
              <a:endParaRPr lang="en-GB" sz="2800" b="1" dirty="0">
                <a:solidFill>
                  <a:srgbClr val="FFFF00"/>
                </a:solidFill>
              </a:endParaRPr>
            </a:p>
          </p:txBody>
        </p:sp>
        <p:sp>
          <p:nvSpPr>
            <p:cNvPr id="33867" name="Oval 75"/>
            <p:cNvSpPr>
              <a:spLocks noChangeArrowheads="1"/>
            </p:cNvSpPr>
            <p:nvPr/>
          </p:nvSpPr>
          <p:spPr bwMode="auto">
            <a:xfrm>
              <a:off x="2522" y="2299"/>
              <a:ext cx="135" cy="135"/>
            </a:xfrm>
            <a:prstGeom prst="ellipse">
              <a:avLst/>
            </a:prstGeom>
            <a:solidFill>
              <a:srgbClr val="FE9B03"/>
            </a:solidFill>
            <a:ln w="12700">
              <a:solidFill>
                <a:srgbClr val="FE9B03"/>
              </a:solidFill>
              <a:round/>
              <a:headEnd/>
              <a:tailEnd/>
            </a:ln>
          </p:spPr>
          <p:txBody>
            <a:bodyPr wrap="none" anchor="ctr"/>
            <a:lstStyle/>
            <a:p>
              <a:endParaRPr lang="en-GB"/>
            </a:p>
          </p:txBody>
        </p:sp>
        <p:sp>
          <p:nvSpPr>
            <p:cNvPr id="33868" name="Oval 76"/>
            <p:cNvSpPr>
              <a:spLocks noChangeArrowheads="1"/>
            </p:cNvSpPr>
            <p:nvPr/>
          </p:nvSpPr>
          <p:spPr bwMode="auto">
            <a:xfrm>
              <a:off x="2531" y="2589"/>
              <a:ext cx="100" cy="100"/>
            </a:xfrm>
            <a:prstGeom prst="ellipse">
              <a:avLst/>
            </a:prstGeom>
            <a:noFill/>
            <a:ln w="12700">
              <a:solidFill>
                <a:srgbClr val="FE9B03"/>
              </a:solidFill>
              <a:round/>
              <a:headEnd/>
              <a:tailEnd/>
            </a:ln>
          </p:spPr>
          <p:txBody>
            <a:bodyPr wrap="none" anchor="ctr"/>
            <a:lstStyle/>
            <a:p>
              <a:endParaRPr lang="en-GB"/>
            </a:p>
          </p:txBody>
        </p:sp>
        <p:sp>
          <p:nvSpPr>
            <p:cNvPr id="33869" name="Line 77"/>
            <p:cNvSpPr>
              <a:spLocks noChangeShapeType="1"/>
            </p:cNvSpPr>
            <p:nvPr/>
          </p:nvSpPr>
          <p:spPr bwMode="auto">
            <a:xfrm>
              <a:off x="2538" y="2108"/>
              <a:ext cx="108" cy="7"/>
            </a:xfrm>
            <a:prstGeom prst="line">
              <a:avLst/>
            </a:prstGeom>
            <a:noFill/>
            <a:ln w="38100">
              <a:solidFill>
                <a:schemeClr val="accent2"/>
              </a:solidFill>
              <a:round/>
              <a:headEnd/>
              <a:tailEnd/>
            </a:ln>
          </p:spPr>
          <p:txBody>
            <a:bodyPr/>
            <a:lstStyle/>
            <a:p>
              <a:endParaRPr lang="en-GB"/>
            </a:p>
          </p:txBody>
        </p:sp>
        <p:sp>
          <p:nvSpPr>
            <p:cNvPr id="33870" name="Line 78"/>
            <p:cNvSpPr>
              <a:spLocks noChangeShapeType="1"/>
            </p:cNvSpPr>
            <p:nvPr/>
          </p:nvSpPr>
          <p:spPr bwMode="auto">
            <a:xfrm flipV="1">
              <a:off x="3347" y="2334"/>
              <a:ext cx="1271" cy="1132"/>
            </a:xfrm>
            <a:prstGeom prst="line">
              <a:avLst/>
            </a:prstGeom>
            <a:noFill/>
            <a:ln w="63500">
              <a:solidFill>
                <a:srgbClr val="FFFF00"/>
              </a:solidFill>
              <a:round/>
              <a:headEnd/>
              <a:tailEnd type="triangle" w="med" len="med"/>
            </a:ln>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subTitle" idx="4294967295"/>
          </p:nvPr>
        </p:nvSpPr>
        <p:spPr>
          <a:xfrm>
            <a:off x="323528" y="1295400"/>
            <a:ext cx="7666360" cy="1039813"/>
          </a:xfrm>
          <a:noFill/>
        </p:spPr>
        <p:txBody>
          <a:bodyPr/>
          <a:lstStyle/>
          <a:p>
            <a:pPr>
              <a:buNone/>
            </a:pPr>
            <a:r>
              <a:rPr lang="en-GB" sz="2800" b="1" dirty="0" smtClean="0">
                <a:solidFill>
                  <a:srgbClr val="FFFF00"/>
                </a:solidFill>
                <a:latin typeface="Arial" charset="0"/>
              </a:rPr>
              <a:t>To reduce the pilot’s physical workload</a:t>
            </a:r>
          </a:p>
          <a:p>
            <a:pPr algn="l"/>
            <a:endParaRPr lang="en-GB" sz="2800" b="1" dirty="0" smtClean="0">
              <a:solidFill>
                <a:srgbClr val="FFFF00"/>
              </a:solidFill>
              <a:latin typeface="Arial" charset="0"/>
            </a:endParaRPr>
          </a:p>
        </p:txBody>
      </p:sp>
      <p:sp>
        <p:nvSpPr>
          <p:cNvPr id="34818" name="Rectangle 2"/>
          <p:cNvSpPr>
            <a:spLocks noGrp="1" noChangeArrowheads="1"/>
          </p:cNvSpPr>
          <p:nvPr>
            <p:ph type="ctrTitle" idx="4294967295"/>
          </p:nvPr>
        </p:nvSpPr>
        <p:spPr>
          <a:xfrm>
            <a:off x="3083451" y="333375"/>
            <a:ext cx="2977097" cy="701731"/>
          </a:xfrm>
        </p:spPr>
        <p:txBody>
          <a:bodyPr/>
          <a:lstStyle/>
          <a:p>
            <a:pPr algn="ctr"/>
            <a:r>
              <a:rPr lang="en-GB" dirty="0" smtClean="0">
                <a:solidFill>
                  <a:srgbClr val="FFFF00"/>
                </a:solidFill>
                <a:latin typeface="Arial" charset="0"/>
              </a:rPr>
              <a:t>Fixed </a:t>
            </a:r>
            <a:r>
              <a:rPr lang="en-GB" dirty="0" smtClean="0">
                <a:solidFill>
                  <a:srgbClr val="FFFF00"/>
                </a:solidFill>
                <a:latin typeface="Arial" charset="0"/>
              </a:rPr>
              <a:t>tabs</a:t>
            </a:r>
            <a:endParaRPr lang="en-GB" dirty="0" smtClean="0">
              <a:solidFill>
                <a:srgbClr val="FFFF00"/>
              </a:solidFill>
              <a:latin typeface="Arial" charset="0"/>
            </a:endParaRPr>
          </a:p>
        </p:txBody>
      </p:sp>
      <p:pic>
        <p:nvPicPr>
          <p:cNvPr id="105476" name="Picture 4" descr="Cranwell 004"/>
          <p:cNvPicPr>
            <a:picLocks noChangeAspect="1" noChangeArrowheads="1"/>
          </p:cNvPicPr>
          <p:nvPr/>
        </p:nvPicPr>
        <p:blipFill>
          <a:blip r:embed="rId3" cstate="email"/>
          <a:srcRect/>
          <a:stretch>
            <a:fillRect/>
          </a:stretch>
        </p:blipFill>
        <p:spPr bwMode="auto">
          <a:xfrm>
            <a:off x="319088" y="2576513"/>
            <a:ext cx="4422775" cy="3357562"/>
          </a:xfrm>
          <a:prstGeom prst="rect">
            <a:avLst/>
          </a:prstGeom>
          <a:noFill/>
          <a:ln w="9525">
            <a:noFill/>
            <a:miter lim="800000"/>
            <a:headEnd/>
            <a:tailEnd/>
          </a:ln>
        </p:spPr>
      </p:pic>
      <p:pic>
        <p:nvPicPr>
          <p:cNvPr id="105477" name="Picture 5" descr="Cranwell 027"/>
          <p:cNvPicPr>
            <a:picLocks noChangeAspect="1" noChangeArrowheads="1"/>
          </p:cNvPicPr>
          <p:nvPr/>
        </p:nvPicPr>
        <p:blipFill>
          <a:blip r:embed="rId4" cstate="email"/>
          <a:srcRect/>
          <a:stretch>
            <a:fillRect/>
          </a:stretch>
        </p:blipFill>
        <p:spPr bwMode="auto">
          <a:xfrm>
            <a:off x="4787900" y="2590800"/>
            <a:ext cx="4187825" cy="3332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10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wipe(left)">
                                      <p:cBhvr>
                                        <p:cTn id="12" dur="1000"/>
                                        <p:tgtEl>
                                          <p:spTgt spid="105476"/>
                                        </p:tgtEl>
                                      </p:cBhvr>
                                    </p:animEffect>
                                  </p:childTnLst>
                                </p:cTn>
                              </p:par>
                              <p:par>
                                <p:cTn id="13" presetID="22" presetClass="entr" presetSubtype="8" fill="hold" nodeType="withEffect">
                                  <p:stCondLst>
                                    <p:cond delay="0"/>
                                  </p:stCondLst>
                                  <p:childTnLst>
                                    <p:set>
                                      <p:cBhvr>
                                        <p:cTn id="14" dur="1" fill="hold">
                                          <p:stCondLst>
                                            <p:cond delay="0"/>
                                          </p:stCondLst>
                                        </p:cTn>
                                        <p:tgtEl>
                                          <p:spTgt spid="105477"/>
                                        </p:tgtEl>
                                        <p:attrNameLst>
                                          <p:attrName>style.visibility</p:attrName>
                                        </p:attrNameLst>
                                      </p:cBhvr>
                                      <p:to>
                                        <p:strVal val="visible"/>
                                      </p:to>
                                    </p:set>
                                    <p:animEffect transition="in" filter="wipe(left)">
                                      <p:cBhvr>
                                        <p:cTn id="15" dur="10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5589240"/>
            <a:ext cx="9144000" cy="523220"/>
          </a:xfrm>
          <a:prstGeom prst="rect">
            <a:avLst/>
          </a:prstGeom>
          <a:noFill/>
          <a:ln w="12700">
            <a:noFill/>
            <a:miter lim="800000"/>
            <a:headEnd/>
            <a:tailEnd/>
          </a:ln>
        </p:spPr>
        <p:txBody>
          <a:bodyPr wrap="square">
            <a:spAutoFit/>
          </a:bodyPr>
          <a:lstStyle/>
          <a:p>
            <a:pPr algn="ctr" defTabSz="762000" eaLnBrk="0" hangingPunct="0">
              <a:spcBef>
                <a:spcPct val="50000"/>
              </a:spcBef>
            </a:pPr>
            <a:r>
              <a:rPr lang="en-GB" sz="2800" b="1" dirty="0">
                <a:solidFill>
                  <a:srgbClr val="FFFF00"/>
                </a:solidFill>
              </a:rPr>
              <a:t>Can be adjusted in the air</a:t>
            </a:r>
          </a:p>
        </p:txBody>
      </p:sp>
      <p:grpSp>
        <p:nvGrpSpPr>
          <p:cNvPr id="2" name="Group 3"/>
          <p:cNvGrpSpPr>
            <a:grpSpLocks/>
          </p:cNvGrpSpPr>
          <p:nvPr/>
        </p:nvGrpSpPr>
        <p:grpSpPr bwMode="auto">
          <a:xfrm>
            <a:off x="827708" y="2089175"/>
            <a:ext cx="6392862" cy="2208213"/>
            <a:chOff x="737" y="1832"/>
            <a:chExt cx="4027" cy="1391"/>
          </a:xfrm>
        </p:grpSpPr>
        <p:sp>
          <p:nvSpPr>
            <p:cNvPr id="35851" name="Freeform 4"/>
            <p:cNvSpPr>
              <a:spLocks/>
            </p:cNvSpPr>
            <p:nvPr/>
          </p:nvSpPr>
          <p:spPr bwMode="auto">
            <a:xfrm>
              <a:off x="4347" y="2115"/>
              <a:ext cx="414" cy="280"/>
            </a:xfrm>
            <a:custGeom>
              <a:avLst/>
              <a:gdLst>
                <a:gd name="T0" fmla="*/ 231 w 414"/>
                <a:gd name="T1" fmla="*/ 279 h 280"/>
                <a:gd name="T2" fmla="*/ 413 w 414"/>
                <a:gd name="T3" fmla="*/ 176 h 280"/>
                <a:gd name="T4" fmla="*/ 112 w 414"/>
                <a:gd name="T5" fmla="*/ 0 h 280"/>
                <a:gd name="T6" fmla="*/ 135 w 414"/>
                <a:gd name="T7" fmla="*/ 16 h 280"/>
                <a:gd name="T8" fmla="*/ 163 w 414"/>
                <a:gd name="T9" fmla="*/ 32 h 280"/>
                <a:gd name="T10" fmla="*/ 0 w 414"/>
                <a:gd name="T11" fmla="*/ 112 h 280"/>
                <a:gd name="T12" fmla="*/ 231 w 414"/>
                <a:gd name="T13" fmla="*/ 279 h 280"/>
                <a:gd name="T14" fmla="*/ 0 60000 65536"/>
                <a:gd name="T15" fmla="*/ 0 60000 65536"/>
                <a:gd name="T16" fmla="*/ 0 60000 65536"/>
                <a:gd name="T17" fmla="*/ 0 60000 65536"/>
                <a:gd name="T18" fmla="*/ 0 60000 65536"/>
                <a:gd name="T19" fmla="*/ 0 60000 65536"/>
                <a:gd name="T20" fmla="*/ 0 60000 65536"/>
                <a:gd name="T21" fmla="*/ 0 w 414"/>
                <a:gd name="T22" fmla="*/ 0 h 280"/>
                <a:gd name="T23" fmla="*/ 414 w 414"/>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4" h="280">
                  <a:moveTo>
                    <a:pt x="231" y="279"/>
                  </a:moveTo>
                  <a:lnTo>
                    <a:pt x="413" y="176"/>
                  </a:lnTo>
                  <a:lnTo>
                    <a:pt x="112" y="0"/>
                  </a:lnTo>
                  <a:lnTo>
                    <a:pt x="135" y="16"/>
                  </a:lnTo>
                  <a:lnTo>
                    <a:pt x="163" y="32"/>
                  </a:lnTo>
                  <a:lnTo>
                    <a:pt x="0" y="112"/>
                  </a:lnTo>
                  <a:lnTo>
                    <a:pt x="231" y="279"/>
                  </a:lnTo>
                </a:path>
              </a:pathLst>
            </a:custGeom>
            <a:no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sp>
          <p:nvSpPr>
            <p:cNvPr id="35852" name="Freeform 5"/>
            <p:cNvSpPr>
              <a:spLocks/>
            </p:cNvSpPr>
            <p:nvPr/>
          </p:nvSpPr>
          <p:spPr bwMode="auto">
            <a:xfrm>
              <a:off x="2610" y="2112"/>
              <a:ext cx="1989" cy="491"/>
            </a:xfrm>
            <a:custGeom>
              <a:avLst/>
              <a:gdLst>
                <a:gd name="T0" fmla="*/ 22 w 1989"/>
                <a:gd name="T1" fmla="*/ 0 h 491"/>
                <a:gd name="T2" fmla="*/ 1966 w 1989"/>
                <a:gd name="T3" fmla="*/ 274 h 491"/>
                <a:gd name="T4" fmla="*/ 1988 w 1989"/>
                <a:gd name="T5" fmla="*/ 274 h 491"/>
                <a:gd name="T6" fmla="*/ 1974 w 1989"/>
                <a:gd name="T7" fmla="*/ 296 h 491"/>
                <a:gd name="T8" fmla="*/ 1966 w 1989"/>
                <a:gd name="T9" fmla="*/ 324 h 491"/>
                <a:gd name="T10" fmla="*/ 0 w 1989"/>
                <a:gd name="T11" fmla="*/ 490 h 491"/>
                <a:gd name="T12" fmla="*/ 22 w 1989"/>
                <a:gd name="T13" fmla="*/ 0 h 491"/>
                <a:gd name="T14" fmla="*/ 0 60000 65536"/>
                <a:gd name="T15" fmla="*/ 0 60000 65536"/>
                <a:gd name="T16" fmla="*/ 0 60000 65536"/>
                <a:gd name="T17" fmla="*/ 0 60000 65536"/>
                <a:gd name="T18" fmla="*/ 0 60000 65536"/>
                <a:gd name="T19" fmla="*/ 0 60000 65536"/>
                <a:gd name="T20" fmla="*/ 0 60000 65536"/>
                <a:gd name="T21" fmla="*/ 0 w 1989"/>
                <a:gd name="T22" fmla="*/ 0 h 491"/>
                <a:gd name="T23" fmla="*/ 1989 w 1989"/>
                <a:gd name="T24" fmla="*/ 491 h 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9" h="491">
                  <a:moveTo>
                    <a:pt x="22" y="0"/>
                  </a:moveTo>
                  <a:lnTo>
                    <a:pt x="1966" y="274"/>
                  </a:lnTo>
                  <a:lnTo>
                    <a:pt x="1988" y="274"/>
                  </a:lnTo>
                  <a:lnTo>
                    <a:pt x="1974" y="296"/>
                  </a:lnTo>
                  <a:lnTo>
                    <a:pt x="1966" y="324"/>
                  </a:lnTo>
                  <a:lnTo>
                    <a:pt x="0" y="490"/>
                  </a:lnTo>
                  <a:lnTo>
                    <a:pt x="22" y="0"/>
                  </a:lnTo>
                </a:path>
              </a:pathLst>
            </a:custGeom>
            <a:solidFill>
              <a:srgbClr val="FFFFFF"/>
            </a:solidFill>
            <a:ln w="12700" cap="rnd" cmpd="sng">
              <a:solidFill>
                <a:schemeClr val="accent2"/>
              </a:solidFill>
              <a:prstDash val="solid"/>
              <a:round/>
              <a:headEnd type="none" w="med" len="med"/>
              <a:tailEnd type="none" w="med" len="med"/>
            </a:ln>
          </p:spPr>
          <p:txBody>
            <a:bodyPr/>
            <a:lstStyle/>
            <a:p>
              <a:endParaRPr lang="en-GB" b="1">
                <a:solidFill>
                  <a:srgbClr val="FFFF00"/>
                </a:solidFill>
              </a:endParaRPr>
            </a:p>
          </p:txBody>
        </p:sp>
        <p:sp>
          <p:nvSpPr>
            <p:cNvPr id="35853" name="Oval 6"/>
            <p:cNvSpPr>
              <a:spLocks noChangeArrowheads="1"/>
            </p:cNvSpPr>
            <p:nvPr/>
          </p:nvSpPr>
          <p:spPr bwMode="auto">
            <a:xfrm>
              <a:off x="2341" y="2129"/>
              <a:ext cx="507" cy="482"/>
            </a:xfrm>
            <a:prstGeom prst="ellipse">
              <a:avLst/>
            </a:prstGeom>
            <a:solidFill>
              <a:srgbClr val="FFFFFF"/>
            </a:solidFill>
            <a:ln w="12700">
              <a:solidFill>
                <a:schemeClr val="bg2"/>
              </a:solidFill>
              <a:round/>
              <a:headEnd/>
              <a:tailEnd/>
            </a:ln>
          </p:spPr>
          <p:txBody>
            <a:bodyPr wrap="none" anchor="ctr"/>
            <a:lstStyle/>
            <a:p>
              <a:endParaRPr lang="en-GB" b="1">
                <a:solidFill>
                  <a:srgbClr val="FFFF00"/>
                </a:solidFill>
              </a:endParaRPr>
            </a:p>
          </p:txBody>
        </p:sp>
        <p:sp>
          <p:nvSpPr>
            <p:cNvPr id="35854" name="Oval 7"/>
            <p:cNvSpPr>
              <a:spLocks noChangeArrowheads="1"/>
            </p:cNvSpPr>
            <p:nvPr/>
          </p:nvSpPr>
          <p:spPr bwMode="auto">
            <a:xfrm>
              <a:off x="2313" y="2106"/>
              <a:ext cx="527" cy="527"/>
            </a:xfrm>
            <a:prstGeom prst="ellipse">
              <a:avLst/>
            </a:prstGeom>
            <a:noFill/>
            <a:ln w="12700">
              <a:solidFill>
                <a:srgbClr val="FFFFFF"/>
              </a:solidFill>
              <a:round/>
              <a:headEnd/>
              <a:tailEnd/>
            </a:ln>
          </p:spPr>
          <p:txBody>
            <a:bodyPr wrap="none" anchor="ctr"/>
            <a:lstStyle/>
            <a:p>
              <a:endParaRPr lang="en-GB" b="1">
                <a:solidFill>
                  <a:srgbClr val="FFFF00"/>
                </a:solidFill>
              </a:endParaRPr>
            </a:p>
          </p:txBody>
        </p:sp>
        <p:sp>
          <p:nvSpPr>
            <p:cNvPr id="35855" name="Freeform 8"/>
            <p:cNvSpPr>
              <a:spLocks/>
            </p:cNvSpPr>
            <p:nvPr/>
          </p:nvSpPr>
          <p:spPr bwMode="auto">
            <a:xfrm>
              <a:off x="2600" y="2134"/>
              <a:ext cx="334" cy="469"/>
            </a:xfrm>
            <a:custGeom>
              <a:avLst/>
              <a:gdLst>
                <a:gd name="T0" fmla="*/ 0 w 334"/>
                <a:gd name="T1" fmla="*/ 4 h 469"/>
                <a:gd name="T2" fmla="*/ 22 w 334"/>
                <a:gd name="T3" fmla="*/ 468 h 469"/>
                <a:gd name="T4" fmla="*/ 333 w 334"/>
                <a:gd name="T5" fmla="*/ 432 h 469"/>
                <a:gd name="T6" fmla="*/ 320 w 334"/>
                <a:gd name="T7" fmla="*/ 39 h 469"/>
                <a:gd name="T8" fmla="*/ 45 w 334"/>
                <a:gd name="T9" fmla="*/ 0 h 469"/>
                <a:gd name="T10" fmla="*/ 0 w 334"/>
                <a:gd name="T11" fmla="*/ 4 h 469"/>
                <a:gd name="T12" fmla="*/ 0 60000 65536"/>
                <a:gd name="T13" fmla="*/ 0 60000 65536"/>
                <a:gd name="T14" fmla="*/ 0 60000 65536"/>
                <a:gd name="T15" fmla="*/ 0 60000 65536"/>
                <a:gd name="T16" fmla="*/ 0 60000 65536"/>
                <a:gd name="T17" fmla="*/ 0 60000 65536"/>
                <a:gd name="T18" fmla="*/ 0 w 334"/>
                <a:gd name="T19" fmla="*/ 0 h 469"/>
                <a:gd name="T20" fmla="*/ 334 w 334"/>
                <a:gd name="T21" fmla="*/ 469 h 469"/>
              </a:gdLst>
              <a:ahLst/>
              <a:cxnLst>
                <a:cxn ang="T12">
                  <a:pos x="T0" y="T1"/>
                </a:cxn>
                <a:cxn ang="T13">
                  <a:pos x="T2" y="T3"/>
                </a:cxn>
                <a:cxn ang="T14">
                  <a:pos x="T4" y="T5"/>
                </a:cxn>
                <a:cxn ang="T15">
                  <a:pos x="T6" y="T7"/>
                </a:cxn>
                <a:cxn ang="T16">
                  <a:pos x="T8" y="T9"/>
                </a:cxn>
                <a:cxn ang="T17">
                  <a:pos x="T10" y="T11"/>
                </a:cxn>
              </a:cxnLst>
              <a:rect l="T18" t="T19" r="T20" b="T21"/>
              <a:pathLst>
                <a:path w="334" h="469">
                  <a:moveTo>
                    <a:pt x="0" y="4"/>
                  </a:moveTo>
                  <a:lnTo>
                    <a:pt x="22" y="468"/>
                  </a:lnTo>
                  <a:lnTo>
                    <a:pt x="333" y="432"/>
                  </a:lnTo>
                  <a:lnTo>
                    <a:pt x="320" y="39"/>
                  </a:lnTo>
                  <a:lnTo>
                    <a:pt x="45" y="0"/>
                  </a:lnTo>
                  <a:lnTo>
                    <a:pt x="0" y="4"/>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sp>
          <p:nvSpPr>
            <p:cNvPr id="35856" name="Freeform 9"/>
            <p:cNvSpPr>
              <a:spLocks/>
            </p:cNvSpPr>
            <p:nvPr/>
          </p:nvSpPr>
          <p:spPr bwMode="auto">
            <a:xfrm>
              <a:off x="1672" y="2006"/>
              <a:ext cx="865" cy="613"/>
            </a:xfrm>
            <a:custGeom>
              <a:avLst/>
              <a:gdLst>
                <a:gd name="T0" fmla="*/ 854 w 865"/>
                <a:gd name="T1" fmla="*/ 103 h 613"/>
                <a:gd name="T2" fmla="*/ 832 w 865"/>
                <a:gd name="T3" fmla="*/ 109 h 613"/>
                <a:gd name="T4" fmla="*/ 810 w 865"/>
                <a:gd name="T5" fmla="*/ 116 h 613"/>
                <a:gd name="T6" fmla="*/ 790 w 865"/>
                <a:gd name="T7" fmla="*/ 125 h 613"/>
                <a:gd name="T8" fmla="*/ 768 w 865"/>
                <a:gd name="T9" fmla="*/ 132 h 613"/>
                <a:gd name="T10" fmla="*/ 752 w 865"/>
                <a:gd name="T11" fmla="*/ 151 h 613"/>
                <a:gd name="T12" fmla="*/ 736 w 865"/>
                <a:gd name="T13" fmla="*/ 164 h 613"/>
                <a:gd name="T14" fmla="*/ 717 w 865"/>
                <a:gd name="T15" fmla="*/ 183 h 613"/>
                <a:gd name="T16" fmla="*/ 707 w 865"/>
                <a:gd name="T17" fmla="*/ 196 h 613"/>
                <a:gd name="T18" fmla="*/ 691 w 865"/>
                <a:gd name="T19" fmla="*/ 215 h 613"/>
                <a:gd name="T20" fmla="*/ 678 w 865"/>
                <a:gd name="T21" fmla="*/ 234 h 613"/>
                <a:gd name="T22" fmla="*/ 666 w 865"/>
                <a:gd name="T23" fmla="*/ 247 h 613"/>
                <a:gd name="T24" fmla="*/ 653 w 865"/>
                <a:gd name="T25" fmla="*/ 260 h 613"/>
                <a:gd name="T26" fmla="*/ 653 w 865"/>
                <a:gd name="T27" fmla="*/ 282 h 613"/>
                <a:gd name="T28" fmla="*/ 643 w 865"/>
                <a:gd name="T29" fmla="*/ 298 h 613"/>
                <a:gd name="T30" fmla="*/ 637 w 865"/>
                <a:gd name="T31" fmla="*/ 320 h 613"/>
                <a:gd name="T32" fmla="*/ 640 w 865"/>
                <a:gd name="T33" fmla="*/ 340 h 613"/>
                <a:gd name="T34" fmla="*/ 634 w 865"/>
                <a:gd name="T35" fmla="*/ 362 h 613"/>
                <a:gd name="T36" fmla="*/ 634 w 865"/>
                <a:gd name="T37" fmla="*/ 384 h 613"/>
                <a:gd name="T38" fmla="*/ 634 w 865"/>
                <a:gd name="T39" fmla="*/ 404 h 613"/>
                <a:gd name="T40" fmla="*/ 634 w 865"/>
                <a:gd name="T41" fmla="*/ 426 h 613"/>
                <a:gd name="T42" fmla="*/ 640 w 865"/>
                <a:gd name="T43" fmla="*/ 448 h 613"/>
                <a:gd name="T44" fmla="*/ 650 w 865"/>
                <a:gd name="T45" fmla="*/ 468 h 613"/>
                <a:gd name="T46" fmla="*/ 653 w 865"/>
                <a:gd name="T47" fmla="*/ 490 h 613"/>
                <a:gd name="T48" fmla="*/ 656 w 865"/>
                <a:gd name="T49" fmla="*/ 468 h 613"/>
                <a:gd name="T50" fmla="*/ 653 w 865"/>
                <a:gd name="T51" fmla="*/ 448 h 613"/>
                <a:gd name="T52" fmla="*/ 643 w 865"/>
                <a:gd name="T53" fmla="*/ 452 h 613"/>
                <a:gd name="T54" fmla="*/ 656 w 865"/>
                <a:gd name="T55" fmla="*/ 474 h 613"/>
                <a:gd name="T56" fmla="*/ 666 w 865"/>
                <a:gd name="T57" fmla="*/ 496 h 613"/>
                <a:gd name="T58" fmla="*/ 678 w 865"/>
                <a:gd name="T59" fmla="*/ 516 h 613"/>
                <a:gd name="T60" fmla="*/ 698 w 865"/>
                <a:gd name="T61" fmla="*/ 535 h 613"/>
                <a:gd name="T62" fmla="*/ 717 w 865"/>
                <a:gd name="T63" fmla="*/ 551 h 613"/>
                <a:gd name="T64" fmla="*/ 730 w 865"/>
                <a:gd name="T65" fmla="*/ 570 h 613"/>
                <a:gd name="T66" fmla="*/ 755 w 865"/>
                <a:gd name="T67" fmla="*/ 583 h 613"/>
                <a:gd name="T68" fmla="*/ 774 w 865"/>
                <a:gd name="T69" fmla="*/ 602 h 613"/>
                <a:gd name="T70" fmla="*/ 794 w 865"/>
                <a:gd name="T71" fmla="*/ 612 h 613"/>
                <a:gd name="T72" fmla="*/ 774 w 865"/>
                <a:gd name="T73" fmla="*/ 599 h 613"/>
                <a:gd name="T74" fmla="*/ 0 w 865"/>
                <a:gd name="T75" fmla="*/ 541 h 613"/>
                <a:gd name="T76" fmla="*/ 864 w 865"/>
                <a:gd name="T77" fmla="*/ 103 h 6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5"/>
                <a:gd name="T118" fmla="*/ 0 h 613"/>
                <a:gd name="T119" fmla="*/ 865 w 865"/>
                <a:gd name="T120" fmla="*/ 613 h 6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5" h="613">
                  <a:moveTo>
                    <a:pt x="864" y="103"/>
                  </a:moveTo>
                  <a:lnTo>
                    <a:pt x="854" y="103"/>
                  </a:lnTo>
                  <a:lnTo>
                    <a:pt x="842" y="106"/>
                  </a:lnTo>
                  <a:lnTo>
                    <a:pt x="832" y="109"/>
                  </a:lnTo>
                  <a:lnTo>
                    <a:pt x="822" y="112"/>
                  </a:lnTo>
                  <a:lnTo>
                    <a:pt x="810" y="116"/>
                  </a:lnTo>
                  <a:lnTo>
                    <a:pt x="800" y="119"/>
                  </a:lnTo>
                  <a:lnTo>
                    <a:pt x="790" y="125"/>
                  </a:lnTo>
                  <a:lnTo>
                    <a:pt x="778" y="132"/>
                  </a:lnTo>
                  <a:lnTo>
                    <a:pt x="768" y="132"/>
                  </a:lnTo>
                  <a:lnTo>
                    <a:pt x="758" y="141"/>
                  </a:lnTo>
                  <a:lnTo>
                    <a:pt x="752" y="151"/>
                  </a:lnTo>
                  <a:lnTo>
                    <a:pt x="742" y="154"/>
                  </a:lnTo>
                  <a:lnTo>
                    <a:pt x="736" y="164"/>
                  </a:lnTo>
                  <a:lnTo>
                    <a:pt x="726" y="173"/>
                  </a:lnTo>
                  <a:lnTo>
                    <a:pt x="717" y="183"/>
                  </a:lnTo>
                  <a:lnTo>
                    <a:pt x="707" y="186"/>
                  </a:lnTo>
                  <a:lnTo>
                    <a:pt x="707" y="196"/>
                  </a:lnTo>
                  <a:lnTo>
                    <a:pt x="694" y="205"/>
                  </a:lnTo>
                  <a:lnTo>
                    <a:pt x="691" y="215"/>
                  </a:lnTo>
                  <a:lnTo>
                    <a:pt x="678" y="224"/>
                  </a:lnTo>
                  <a:lnTo>
                    <a:pt x="678" y="234"/>
                  </a:lnTo>
                  <a:lnTo>
                    <a:pt x="666" y="237"/>
                  </a:lnTo>
                  <a:lnTo>
                    <a:pt x="666" y="247"/>
                  </a:lnTo>
                  <a:lnTo>
                    <a:pt x="656" y="250"/>
                  </a:lnTo>
                  <a:lnTo>
                    <a:pt x="653" y="260"/>
                  </a:lnTo>
                  <a:lnTo>
                    <a:pt x="653" y="272"/>
                  </a:lnTo>
                  <a:lnTo>
                    <a:pt x="653" y="282"/>
                  </a:lnTo>
                  <a:lnTo>
                    <a:pt x="643" y="288"/>
                  </a:lnTo>
                  <a:lnTo>
                    <a:pt x="643" y="298"/>
                  </a:lnTo>
                  <a:lnTo>
                    <a:pt x="640" y="308"/>
                  </a:lnTo>
                  <a:lnTo>
                    <a:pt x="637" y="320"/>
                  </a:lnTo>
                  <a:lnTo>
                    <a:pt x="637" y="330"/>
                  </a:lnTo>
                  <a:lnTo>
                    <a:pt x="640" y="340"/>
                  </a:lnTo>
                  <a:lnTo>
                    <a:pt x="634" y="352"/>
                  </a:lnTo>
                  <a:lnTo>
                    <a:pt x="634" y="362"/>
                  </a:lnTo>
                  <a:lnTo>
                    <a:pt x="634" y="372"/>
                  </a:lnTo>
                  <a:lnTo>
                    <a:pt x="634" y="384"/>
                  </a:lnTo>
                  <a:lnTo>
                    <a:pt x="634" y="394"/>
                  </a:lnTo>
                  <a:lnTo>
                    <a:pt x="634" y="404"/>
                  </a:lnTo>
                  <a:lnTo>
                    <a:pt x="634" y="416"/>
                  </a:lnTo>
                  <a:lnTo>
                    <a:pt x="634" y="426"/>
                  </a:lnTo>
                  <a:lnTo>
                    <a:pt x="640" y="436"/>
                  </a:lnTo>
                  <a:lnTo>
                    <a:pt x="640" y="448"/>
                  </a:lnTo>
                  <a:lnTo>
                    <a:pt x="646" y="458"/>
                  </a:lnTo>
                  <a:lnTo>
                    <a:pt x="650" y="468"/>
                  </a:lnTo>
                  <a:lnTo>
                    <a:pt x="653" y="480"/>
                  </a:lnTo>
                  <a:lnTo>
                    <a:pt x="653" y="490"/>
                  </a:lnTo>
                  <a:lnTo>
                    <a:pt x="659" y="480"/>
                  </a:lnTo>
                  <a:lnTo>
                    <a:pt x="656" y="468"/>
                  </a:lnTo>
                  <a:lnTo>
                    <a:pt x="653" y="458"/>
                  </a:lnTo>
                  <a:lnTo>
                    <a:pt x="653" y="448"/>
                  </a:lnTo>
                  <a:lnTo>
                    <a:pt x="643" y="442"/>
                  </a:lnTo>
                  <a:lnTo>
                    <a:pt x="643" y="452"/>
                  </a:lnTo>
                  <a:lnTo>
                    <a:pt x="646" y="464"/>
                  </a:lnTo>
                  <a:lnTo>
                    <a:pt x="656" y="474"/>
                  </a:lnTo>
                  <a:lnTo>
                    <a:pt x="662" y="484"/>
                  </a:lnTo>
                  <a:lnTo>
                    <a:pt x="666" y="496"/>
                  </a:lnTo>
                  <a:lnTo>
                    <a:pt x="672" y="506"/>
                  </a:lnTo>
                  <a:lnTo>
                    <a:pt x="678" y="516"/>
                  </a:lnTo>
                  <a:lnTo>
                    <a:pt x="685" y="528"/>
                  </a:lnTo>
                  <a:lnTo>
                    <a:pt x="698" y="535"/>
                  </a:lnTo>
                  <a:lnTo>
                    <a:pt x="710" y="541"/>
                  </a:lnTo>
                  <a:lnTo>
                    <a:pt x="717" y="551"/>
                  </a:lnTo>
                  <a:lnTo>
                    <a:pt x="730" y="560"/>
                  </a:lnTo>
                  <a:lnTo>
                    <a:pt x="730" y="570"/>
                  </a:lnTo>
                  <a:lnTo>
                    <a:pt x="742" y="576"/>
                  </a:lnTo>
                  <a:lnTo>
                    <a:pt x="755" y="583"/>
                  </a:lnTo>
                  <a:lnTo>
                    <a:pt x="765" y="592"/>
                  </a:lnTo>
                  <a:lnTo>
                    <a:pt x="774" y="602"/>
                  </a:lnTo>
                  <a:lnTo>
                    <a:pt x="784" y="608"/>
                  </a:lnTo>
                  <a:lnTo>
                    <a:pt x="794" y="612"/>
                  </a:lnTo>
                  <a:lnTo>
                    <a:pt x="784" y="608"/>
                  </a:lnTo>
                  <a:lnTo>
                    <a:pt x="774" y="599"/>
                  </a:lnTo>
                  <a:lnTo>
                    <a:pt x="784" y="602"/>
                  </a:lnTo>
                  <a:lnTo>
                    <a:pt x="0" y="541"/>
                  </a:lnTo>
                  <a:lnTo>
                    <a:pt x="51" y="0"/>
                  </a:lnTo>
                  <a:lnTo>
                    <a:pt x="864" y="103"/>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sp>
          <p:nvSpPr>
            <p:cNvPr id="35857" name="Freeform 10"/>
            <p:cNvSpPr>
              <a:spLocks/>
            </p:cNvSpPr>
            <p:nvPr/>
          </p:nvSpPr>
          <p:spPr bwMode="auto">
            <a:xfrm>
              <a:off x="2430" y="2595"/>
              <a:ext cx="337" cy="65"/>
            </a:xfrm>
            <a:custGeom>
              <a:avLst/>
              <a:gdLst>
                <a:gd name="T0" fmla="*/ 0 w 337"/>
                <a:gd name="T1" fmla="*/ 61 h 65"/>
                <a:gd name="T2" fmla="*/ 32 w 337"/>
                <a:gd name="T3" fmla="*/ 0 h 65"/>
                <a:gd name="T4" fmla="*/ 125 w 337"/>
                <a:gd name="T5" fmla="*/ 35 h 65"/>
                <a:gd name="T6" fmla="*/ 336 w 337"/>
                <a:gd name="T7" fmla="*/ 13 h 65"/>
                <a:gd name="T8" fmla="*/ 336 w 337"/>
                <a:gd name="T9" fmla="*/ 64 h 65"/>
                <a:gd name="T10" fmla="*/ 0 w 337"/>
                <a:gd name="T11" fmla="*/ 61 h 65"/>
                <a:gd name="T12" fmla="*/ 0 60000 65536"/>
                <a:gd name="T13" fmla="*/ 0 60000 65536"/>
                <a:gd name="T14" fmla="*/ 0 60000 65536"/>
                <a:gd name="T15" fmla="*/ 0 60000 65536"/>
                <a:gd name="T16" fmla="*/ 0 60000 65536"/>
                <a:gd name="T17" fmla="*/ 0 60000 65536"/>
                <a:gd name="T18" fmla="*/ 0 w 337"/>
                <a:gd name="T19" fmla="*/ 0 h 65"/>
                <a:gd name="T20" fmla="*/ 337 w 337"/>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37" h="65">
                  <a:moveTo>
                    <a:pt x="0" y="61"/>
                  </a:moveTo>
                  <a:lnTo>
                    <a:pt x="32" y="0"/>
                  </a:lnTo>
                  <a:lnTo>
                    <a:pt x="125" y="35"/>
                  </a:lnTo>
                  <a:lnTo>
                    <a:pt x="336" y="13"/>
                  </a:lnTo>
                  <a:lnTo>
                    <a:pt x="336" y="64"/>
                  </a:lnTo>
                  <a:lnTo>
                    <a:pt x="0" y="61"/>
                  </a:lnTo>
                </a:path>
              </a:pathLst>
            </a:custGeom>
            <a:noFill/>
            <a:ln w="12700" cap="rnd" cmpd="sng">
              <a:noFill/>
              <a:prstDash val="solid"/>
              <a:round/>
              <a:headEnd type="none" w="med" len="med"/>
              <a:tailEnd type="none" w="med" len="med"/>
            </a:ln>
          </p:spPr>
          <p:txBody>
            <a:bodyPr/>
            <a:lstStyle/>
            <a:p>
              <a:endParaRPr lang="en-GB" b="1">
                <a:solidFill>
                  <a:srgbClr val="FFFF00"/>
                </a:solidFill>
              </a:endParaRPr>
            </a:p>
          </p:txBody>
        </p:sp>
        <p:sp>
          <p:nvSpPr>
            <p:cNvPr id="35858" name="Freeform 11"/>
            <p:cNvSpPr>
              <a:spLocks/>
            </p:cNvSpPr>
            <p:nvPr/>
          </p:nvSpPr>
          <p:spPr bwMode="auto">
            <a:xfrm>
              <a:off x="1611" y="1994"/>
              <a:ext cx="120" cy="564"/>
            </a:xfrm>
            <a:custGeom>
              <a:avLst/>
              <a:gdLst>
                <a:gd name="T0" fmla="*/ 119 w 120"/>
                <a:gd name="T1" fmla="*/ 9 h 564"/>
                <a:gd name="T2" fmla="*/ 109 w 120"/>
                <a:gd name="T3" fmla="*/ 563 h 564"/>
                <a:gd name="T4" fmla="*/ 3 w 120"/>
                <a:gd name="T5" fmla="*/ 553 h 564"/>
                <a:gd name="T6" fmla="*/ 3 w 120"/>
                <a:gd name="T7" fmla="*/ 553 h 564"/>
                <a:gd name="T8" fmla="*/ 0 w 120"/>
                <a:gd name="T9" fmla="*/ 540 h 564"/>
                <a:gd name="T10" fmla="*/ 7 w 120"/>
                <a:gd name="T11" fmla="*/ 528 h 564"/>
                <a:gd name="T12" fmla="*/ 10 w 120"/>
                <a:gd name="T13" fmla="*/ 518 h 564"/>
                <a:gd name="T14" fmla="*/ 16 w 120"/>
                <a:gd name="T15" fmla="*/ 508 h 564"/>
                <a:gd name="T16" fmla="*/ 26 w 120"/>
                <a:gd name="T17" fmla="*/ 496 h 564"/>
                <a:gd name="T18" fmla="*/ 32 w 120"/>
                <a:gd name="T19" fmla="*/ 486 h 564"/>
                <a:gd name="T20" fmla="*/ 39 w 120"/>
                <a:gd name="T21" fmla="*/ 476 h 564"/>
                <a:gd name="T22" fmla="*/ 48 w 120"/>
                <a:gd name="T23" fmla="*/ 464 h 564"/>
                <a:gd name="T24" fmla="*/ 48 w 120"/>
                <a:gd name="T25" fmla="*/ 451 h 564"/>
                <a:gd name="T26" fmla="*/ 48 w 120"/>
                <a:gd name="T27" fmla="*/ 441 h 564"/>
                <a:gd name="T28" fmla="*/ 48 w 120"/>
                <a:gd name="T29" fmla="*/ 428 h 564"/>
                <a:gd name="T30" fmla="*/ 45 w 120"/>
                <a:gd name="T31" fmla="*/ 416 h 564"/>
                <a:gd name="T32" fmla="*/ 42 w 120"/>
                <a:gd name="T33" fmla="*/ 406 h 564"/>
                <a:gd name="T34" fmla="*/ 39 w 120"/>
                <a:gd name="T35" fmla="*/ 396 h 564"/>
                <a:gd name="T36" fmla="*/ 35 w 120"/>
                <a:gd name="T37" fmla="*/ 380 h 564"/>
                <a:gd name="T38" fmla="*/ 35 w 120"/>
                <a:gd name="T39" fmla="*/ 368 h 564"/>
                <a:gd name="T40" fmla="*/ 32 w 120"/>
                <a:gd name="T41" fmla="*/ 358 h 564"/>
                <a:gd name="T42" fmla="*/ 32 w 120"/>
                <a:gd name="T43" fmla="*/ 348 h 564"/>
                <a:gd name="T44" fmla="*/ 29 w 120"/>
                <a:gd name="T45" fmla="*/ 332 h 564"/>
                <a:gd name="T46" fmla="*/ 32 w 120"/>
                <a:gd name="T47" fmla="*/ 320 h 564"/>
                <a:gd name="T48" fmla="*/ 42 w 120"/>
                <a:gd name="T49" fmla="*/ 313 h 564"/>
                <a:gd name="T50" fmla="*/ 51 w 120"/>
                <a:gd name="T51" fmla="*/ 300 h 564"/>
                <a:gd name="T52" fmla="*/ 58 w 120"/>
                <a:gd name="T53" fmla="*/ 288 h 564"/>
                <a:gd name="T54" fmla="*/ 61 w 120"/>
                <a:gd name="T55" fmla="*/ 278 h 564"/>
                <a:gd name="T56" fmla="*/ 64 w 120"/>
                <a:gd name="T57" fmla="*/ 265 h 564"/>
                <a:gd name="T58" fmla="*/ 71 w 120"/>
                <a:gd name="T59" fmla="*/ 252 h 564"/>
                <a:gd name="T60" fmla="*/ 71 w 120"/>
                <a:gd name="T61" fmla="*/ 240 h 564"/>
                <a:gd name="T62" fmla="*/ 71 w 120"/>
                <a:gd name="T63" fmla="*/ 230 h 564"/>
                <a:gd name="T64" fmla="*/ 74 w 120"/>
                <a:gd name="T65" fmla="*/ 220 h 564"/>
                <a:gd name="T66" fmla="*/ 71 w 120"/>
                <a:gd name="T67" fmla="*/ 208 h 564"/>
                <a:gd name="T68" fmla="*/ 61 w 120"/>
                <a:gd name="T69" fmla="*/ 201 h 564"/>
                <a:gd name="T70" fmla="*/ 58 w 120"/>
                <a:gd name="T71" fmla="*/ 188 h 564"/>
                <a:gd name="T72" fmla="*/ 58 w 120"/>
                <a:gd name="T73" fmla="*/ 176 h 564"/>
                <a:gd name="T74" fmla="*/ 51 w 120"/>
                <a:gd name="T75" fmla="*/ 163 h 564"/>
                <a:gd name="T76" fmla="*/ 45 w 120"/>
                <a:gd name="T77" fmla="*/ 150 h 564"/>
                <a:gd name="T78" fmla="*/ 45 w 120"/>
                <a:gd name="T79" fmla="*/ 137 h 564"/>
                <a:gd name="T80" fmla="*/ 45 w 120"/>
                <a:gd name="T81" fmla="*/ 124 h 564"/>
                <a:gd name="T82" fmla="*/ 42 w 120"/>
                <a:gd name="T83" fmla="*/ 112 h 564"/>
                <a:gd name="T84" fmla="*/ 45 w 120"/>
                <a:gd name="T85" fmla="*/ 102 h 564"/>
                <a:gd name="T86" fmla="*/ 55 w 120"/>
                <a:gd name="T87" fmla="*/ 96 h 564"/>
                <a:gd name="T88" fmla="*/ 61 w 120"/>
                <a:gd name="T89" fmla="*/ 86 h 564"/>
                <a:gd name="T90" fmla="*/ 71 w 120"/>
                <a:gd name="T91" fmla="*/ 80 h 564"/>
                <a:gd name="T92" fmla="*/ 80 w 120"/>
                <a:gd name="T93" fmla="*/ 70 h 564"/>
                <a:gd name="T94" fmla="*/ 83 w 120"/>
                <a:gd name="T95" fmla="*/ 60 h 564"/>
                <a:gd name="T96" fmla="*/ 87 w 120"/>
                <a:gd name="T97" fmla="*/ 48 h 564"/>
                <a:gd name="T98" fmla="*/ 87 w 120"/>
                <a:gd name="T99" fmla="*/ 38 h 564"/>
                <a:gd name="T100" fmla="*/ 83 w 120"/>
                <a:gd name="T101" fmla="*/ 28 h 564"/>
                <a:gd name="T102" fmla="*/ 83 w 120"/>
                <a:gd name="T103" fmla="*/ 12 h 564"/>
                <a:gd name="T104" fmla="*/ 80 w 120"/>
                <a:gd name="T105" fmla="*/ 0 h 564"/>
                <a:gd name="T106" fmla="*/ 119 w 120"/>
                <a:gd name="T107" fmla="*/ 9 h 5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564"/>
                <a:gd name="T164" fmla="*/ 120 w 120"/>
                <a:gd name="T165" fmla="*/ 564 h 5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564">
                  <a:moveTo>
                    <a:pt x="119" y="9"/>
                  </a:moveTo>
                  <a:lnTo>
                    <a:pt x="109" y="563"/>
                  </a:lnTo>
                  <a:lnTo>
                    <a:pt x="3" y="553"/>
                  </a:lnTo>
                  <a:lnTo>
                    <a:pt x="0" y="540"/>
                  </a:lnTo>
                  <a:lnTo>
                    <a:pt x="7" y="528"/>
                  </a:lnTo>
                  <a:lnTo>
                    <a:pt x="10" y="518"/>
                  </a:lnTo>
                  <a:lnTo>
                    <a:pt x="16" y="508"/>
                  </a:lnTo>
                  <a:lnTo>
                    <a:pt x="26" y="496"/>
                  </a:lnTo>
                  <a:lnTo>
                    <a:pt x="32" y="486"/>
                  </a:lnTo>
                  <a:lnTo>
                    <a:pt x="39" y="476"/>
                  </a:lnTo>
                  <a:lnTo>
                    <a:pt x="48" y="464"/>
                  </a:lnTo>
                  <a:lnTo>
                    <a:pt x="48" y="451"/>
                  </a:lnTo>
                  <a:lnTo>
                    <a:pt x="48" y="441"/>
                  </a:lnTo>
                  <a:lnTo>
                    <a:pt x="48" y="428"/>
                  </a:lnTo>
                  <a:lnTo>
                    <a:pt x="45" y="416"/>
                  </a:lnTo>
                  <a:lnTo>
                    <a:pt x="42" y="406"/>
                  </a:lnTo>
                  <a:lnTo>
                    <a:pt x="39" y="396"/>
                  </a:lnTo>
                  <a:lnTo>
                    <a:pt x="35" y="380"/>
                  </a:lnTo>
                  <a:lnTo>
                    <a:pt x="35" y="368"/>
                  </a:lnTo>
                  <a:lnTo>
                    <a:pt x="32" y="358"/>
                  </a:lnTo>
                  <a:lnTo>
                    <a:pt x="32" y="348"/>
                  </a:lnTo>
                  <a:lnTo>
                    <a:pt x="29" y="332"/>
                  </a:lnTo>
                  <a:lnTo>
                    <a:pt x="32" y="320"/>
                  </a:lnTo>
                  <a:lnTo>
                    <a:pt x="42" y="313"/>
                  </a:lnTo>
                  <a:lnTo>
                    <a:pt x="51" y="300"/>
                  </a:lnTo>
                  <a:lnTo>
                    <a:pt x="58" y="288"/>
                  </a:lnTo>
                  <a:lnTo>
                    <a:pt x="61" y="278"/>
                  </a:lnTo>
                  <a:lnTo>
                    <a:pt x="64" y="265"/>
                  </a:lnTo>
                  <a:lnTo>
                    <a:pt x="71" y="252"/>
                  </a:lnTo>
                  <a:lnTo>
                    <a:pt x="71" y="240"/>
                  </a:lnTo>
                  <a:lnTo>
                    <a:pt x="71" y="230"/>
                  </a:lnTo>
                  <a:lnTo>
                    <a:pt x="74" y="220"/>
                  </a:lnTo>
                  <a:lnTo>
                    <a:pt x="71" y="208"/>
                  </a:lnTo>
                  <a:lnTo>
                    <a:pt x="61" y="201"/>
                  </a:lnTo>
                  <a:lnTo>
                    <a:pt x="58" y="188"/>
                  </a:lnTo>
                  <a:lnTo>
                    <a:pt x="58" y="176"/>
                  </a:lnTo>
                  <a:lnTo>
                    <a:pt x="51" y="163"/>
                  </a:lnTo>
                  <a:lnTo>
                    <a:pt x="45" y="150"/>
                  </a:lnTo>
                  <a:lnTo>
                    <a:pt x="45" y="137"/>
                  </a:lnTo>
                  <a:lnTo>
                    <a:pt x="45" y="124"/>
                  </a:lnTo>
                  <a:lnTo>
                    <a:pt x="42" y="112"/>
                  </a:lnTo>
                  <a:lnTo>
                    <a:pt x="45" y="102"/>
                  </a:lnTo>
                  <a:lnTo>
                    <a:pt x="55" y="96"/>
                  </a:lnTo>
                  <a:lnTo>
                    <a:pt x="61" y="86"/>
                  </a:lnTo>
                  <a:lnTo>
                    <a:pt x="71" y="80"/>
                  </a:lnTo>
                  <a:lnTo>
                    <a:pt x="80" y="70"/>
                  </a:lnTo>
                  <a:lnTo>
                    <a:pt x="83" y="60"/>
                  </a:lnTo>
                  <a:lnTo>
                    <a:pt x="87" y="48"/>
                  </a:lnTo>
                  <a:lnTo>
                    <a:pt x="87" y="38"/>
                  </a:lnTo>
                  <a:lnTo>
                    <a:pt x="83" y="28"/>
                  </a:lnTo>
                  <a:lnTo>
                    <a:pt x="83" y="12"/>
                  </a:lnTo>
                  <a:lnTo>
                    <a:pt x="80" y="0"/>
                  </a:lnTo>
                  <a:lnTo>
                    <a:pt x="119" y="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sp>
          <p:nvSpPr>
            <p:cNvPr id="35859" name="Freeform 12"/>
            <p:cNvSpPr>
              <a:spLocks/>
            </p:cNvSpPr>
            <p:nvPr/>
          </p:nvSpPr>
          <p:spPr bwMode="auto">
            <a:xfrm>
              <a:off x="1659" y="1933"/>
              <a:ext cx="142" cy="78"/>
            </a:xfrm>
            <a:custGeom>
              <a:avLst/>
              <a:gdLst>
                <a:gd name="T0" fmla="*/ 131 w 142"/>
                <a:gd name="T1" fmla="*/ 77 h 78"/>
                <a:gd name="T2" fmla="*/ 0 w 142"/>
                <a:gd name="T3" fmla="*/ 67 h 78"/>
                <a:gd name="T4" fmla="*/ 7 w 142"/>
                <a:gd name="T5" fmla="*/ 0 h 78"/>
                <a:gd name="T6" fmla="*/ 141 w 142"/>
                <a:gd name="T7" fmla="*/ 16 h 78"/>
                <a:gd name="T8" fmla="*/ 131 w 142"/>
                <a:gd name="T9" fmla="*/ 77 h 78"/>
                <a:gd name="T10" fmla="*/ 0 60000 65536"/>
                <a:gd name="T11" fmla="*/ 0 60000 65536"/>
                <a:gd name="T12" fmla="*/ 0 60000 65536"/>
                <a:gd name="T13" fmla="*/ 0 60000 65536"/>
                <a:gd name="T14" fmla="*/ 0 60000 65536"/>
                <a:gd name="T15" fmla="*/ 0 w 142"/>
                <a:gd name="T16" fmla="*/ 0 h 78"/>
                <a:gd name="T17" fmla="*/ 142 w 142"/>
                <a:gd name="T18" fmla="*/ 78 h 78"/>
              </a:gdLst>
              <a:ahLst/>
              <a:cxnLst>
                <a:cxn ang="T10">
                  <a:pos x="T0" y="T1"/>
                </a:cxn>
                <a:cxn ang="T11">
                  <a:pos x="T2" y="T3"/>
                </a:cxn>
                <a:cxn ang="T12">
                  <a:pos x="T4" y="T5"/>
                </a:cxn>
                <a:cxn ang="T13">
                  <a:pos x="T6" y="T7"/>
                </a:cxn>
                <a:cxn ang="T14">
                  <a:pos x="T8" y="T9"/>
                </a:cxn>
              </a:cxnLst>
              <a:rect l="T15" t="T16" r="T17" b="T18"/>
              <a:pathLst>
                <a:path w="142" h="78">
                  <a:moveTo>
                    <a:pt x="131" y="77"/>
                  </a:moveTo>
                  <a:lnTo>
                    <a:pt x="0" y="67"/>
                  </a:lnTo>
                  <a:lnTo>
                    <a:pt x="7" y="0"/>
                  </a:lnTo>
                  <a:lnTo>
                    <a:pt x="141" y="16"/>
                  </a:lnTo>
                  <a:lnTo>
                    <a:pt x="131" y="77"/>
                  </a:lnTo>
                </a:path>
              </a:pathLst>
            </a:custGeom>
            <a:solidFill>
              <a:schemeClr val="accent2"/>
            </a:solidFill>
            <a:ln w="12700" cap="rnd" cmpd="sng">
              <a:solidFill>
                <a:schemeClr val="accent2"/>
              </a:solidFill>
              <a:prstDash val="solid"/>
              <a:round/>
              <a:headEnd type="none" w="med" len="med"/>
              <a:tailEnd type="none" w="med" len="med"/>
            </a:ln>
          </p:spPr>
          <p:txBody>
            <a:bodyPr/>
            <a:lstStyle/>
            <a:p>
              <a:endParaRPr lang="en-GB" b="1">
                <a:solidFill>
                  <a:srgbClr val="FFFF00"/>
                </a:solidFill>
              </a:endParaRPr>
            </a:p>
          </p:txBody>
        </p:sp>
        <p:sp>
          <p:nvSpPr>
            <p:cNvPr id="35860" name="Line 13"/>
            <p:cNvSpPr>
              <a:spLocks noChangeShapeType="1"/>
            </p:cNvSpPr>
            <p:nvPr/>
          </p:nvSpPr>
          <p:spPr bwMode="auto">
            <a:xfrm flipV="1">
              <a:off x="2591" y="2118"/>
              <a:ext cx="104" cy="14"/>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61" name="Line 14"/>
            <p:cNvSpPr>
              <a:spLocks noChangeShapeType="1"/>
            </p:cNvSpPr>
            <p:nvPr/>
          </p:nvSpPr>
          <p:spPr bwMode="auto">
            <a:xfrm flipV="1">
              <a:off x="2662" y="2598"/>
              <a:ext cx="100" cy="17"/>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62" name="Line 15"/>
            <p:cNvSpPr>
              <a:spLocks noChangeShapeType="1"/>
            </p:cNvSpPr>
            <p:nvPr/>
          </p:nvSpPr>
          <p:spPr bwMode="auto">
            <a:xfrm flipH="1">
              <a:off x="2679" y="2131"/>
              <a:ext cx="53" cy="0"/>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63" name="Line 16"/>
            <p:cNvSpPr>
              <a:spLocks noChangeShapeType="1"/>
            </p:cNvSpPr>
            <p:nvPr/>
          </p:nvSpPr>
          <p:spPr bwMode="auto">
            <a:xfrm flipH="1" flipV="1">
              <a:off x="2343" y="1938"/>
              <a:ext cx="200" cy="168"/>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64" name="Line 17"/>
            <p:cNvSpPr>
              <a:spLocks noChangeShapeType="1"/>
            </p:cNvSpPr>
            <p:nvPr/>
          </p:nvSpPr>
          <p:spPr bwMode="auto">
            <a:xfrm flipH="1" flipV="1">
              <a:off x="1716" y="1852"/>
              <a:ext cx="629" cy="88"/>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65" name="Line 18"/>
            <p:cNvSpPr>
              <a:spLocks noChangeShapeType="1"/>
            </p:cNvSpPr>
            <p:nvPr/>
          </p:nvSpPr>
          <p:spPr bwMode="auto">
            <a:xfrm flipH="1" flipV="1">
              <a:off x="4350" y="2230"/>
              <a:ext cx="244" cy="164"/>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66" name="Line 19"/>
            <p:cNvSpPr>
              <a:spLocks noChangeShapeType="1"/>
            </p:cNvSpPr>
            <p:nvPr/>
          </p:nvSpPr>
          <p:spPr bwMode="auto">
            <a:xfrm flipH="1" flipV="1">
              <a:off x="2526" y="1958"/>
              <a:ext cx="1828" cy="276"/>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67" name="Freeform 20"/>
            <p:cNvSpPr>
              <a:spLocks/>
            </p:cNvSpPr>
            <p:nvPr/>
          </p:nvSpPr>
          <p:spPr bwMode="auto">
            <a:xfrm>
              <a:off x="4411" y="2058"/>
              <a:ext cx="152" cy="103"/>
            </a:xfrm>
            <a:custGeom>
              <a:avLst/>
              <a:gdLst>
                <a:gd name="T0" fmla="*/ 151 w 152"/>
                <a:gd name="T1" fmla="*/ 51 h 103"/>
                <a:gd name="T2" fmla="*/ 71 w 152"/>
                <a:gd name="T3" fmla="*/ 0 h 103"/>
                <a:gd name="T4" fmla="*/ 0 w 152"/>
                <a:gd name="T5" fmla="*/ 48 h 103"/>
                <a:gd name="T6" fmla="*/ 61 w 152"/>
                <a:gd name="T7" fmla="*/ 102 h 103"/>
                <a:gd name="T8" fmla="*/ 151 w 152"/>
                <a:gd name="T9" fmla="*/ 51 h 103"/>
                <a:gd name="T10" fmla="*/ 0 60000 65536"/>
                <a:gd name="T11" fmla="*/ 0 60000 65536"/>
                <a:gd name="T12" fmla="*/ 0 60000 65536"/>
                <a:gd name="T13" fmla="*/ 0 60000 65536"/>
                <a:gd name="T14" fmla="*/ 0 60000 65536"/>
                <a:gd name="T15" fmla="*/ 0 w 152"/>
                <a:gd name="T16" fmla="*/ 0 h 103"/>
                <a:gd name="T17" fmla="*/ 152 w 152"/>
                <a:gd name="T18" fmla="*/ 103 h 103"/>
              </a:gdLst>
              <a:ahLst/>
              <a:cxnLst>
                <a:cxn ang="T10">
                  <a:pos x="T0" y="T1"/>
                </a:cxn>
                <a:cxn ang="T11">
                  <a:pos x="T2" y="T3"/>
                </a:cxn>
                <a:cxn ang="T12">
                  <a:pos x="T4" y="T5"/>
                </a:cxn>
                <a:cxn ang="T13">
                  <a:pos x="T6" y="T7"/>
                </a:cxn>
                <a:cxn ang="T14">
                  <a:pos x="T8" y="T9"/>
                </a:cxn>
              </a:cxnLst>
              <a:rect l="T15" t="T16" r="T17" b="T18"/>
              <a:pathLst>
                <a:path w="152" h="103">
                  <a:moveTo>
                    <a:pt x="151" y="51"/>
                  </a:moveTo>
                  <a:lnTo>
                    <a:pt x="71" y="0"/>
                  </a:lnTo>
                  <a:lnTo>
                    <a:pt x="0" y="48"/>
                  </a:lnTo>
                  <a:lnTo>
                    <a:pt x="61" y="102"/>
                  </a:lnTo>
                  <a:lnTo>
                    <a:pt x="151" y="51"/>
                  </a:lnTo>
                </a:path>
              </a:pathLst>
            </a:custGeom>
            <a:noFill/>
            <a:ln w="12700" cap="rnd" cmpd="sng">
              <a:noFill/>
              <a:prstDash val="solid"/>
              <a:round/>
              <a:headEnd type="none" w="med" len="med"/>
              <a:tailEnd type="none" w="med" len="med"/>
            </a:ln>
          </p:spPr>
          <p:txBody>
            <a:bodyPr/>
            <a:lstStyle/>
            <a:p>
              <a:endParaRPr lang="en-GB" b="1">
                <a:solidFill>
                  <a:srgbClr val="FFFF00"/>
                </a:solidFill>
              </a:endParaRPr>
            </a:p>
          </p:txBody>
        </p:sp>
        <p:sp>
          <p:nvSpPr>
            <p:cNvPr id="35868" name="Line 21"/>
            <p:cNvSpPr>
              <a:spLocks noChangeShapeType="1"/>
            </p:cNvSpPr>
            <p:nvPr/>
          </p:nvSpPr>
          <p:spPr bwMode="auto">
            <a:xfrm flipV="1">
              <a:off x="4358" y="2140"/>
              <a:ext cx="152" cy="94"/>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69" name="Line 22"/>
            <p:cNvSpPr>
              <a:spLocks noChangeShapeType="1"/>
            </p:cNvSpPr>
            <p:nvPr/>
          </p:nvSpPr>
          <p:spPr bwMode="auto">
            <a:xfrm flipV="1">
              <a:off x="4588" y="2326"/>
              <a:ext cx="171" cy="104"/>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70" name="Line 23"/>
            <p:cNvSpPr>
              <a:spLocks noChangeShapeType="1"/>
            </p:cNvSpPr>
            <p:nvPr/>
          </p:nvSpPr>
          <p:spPr bwMode="auto">
            <a:xfrm flipH="1" flipV="1">
              <a:off x="4753" y="2287"/>
              <a:ext cx="11" cy="50"/>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71" name="Line 24"/>
            <p:cNvSpPr>
              <a:spLocks noChangeShapeType="1"/>
            </p:cNvSpPr>
            <p:nvPr/>
          </p:nvSpPr>
          <p:spPr bwMode="auto">
            <a:xfrm flipH="1" flipV="1">
              <a:off x="2439" y="1949"/>
              <a:ext cx="94" cy="21"/>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72" name="Line 25"/>
            <p:cNvSpPr>
              <a:spLocks noChangeShapeType="1"/>
            </p:cNvSpPr>
            <p:nvPr/>
          </p:nvSpPr>
          <p:spPr bwMode="auto">
            <a:xfrm flipH="1">
              <a:off x="2362" y="1953"/>
              <a:ext cx="88" cy="1"/>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73" name="Line 26"/>
            <p:cNvSpPr>
              <a:spLocks noChangeShapeType="1"/>
            </p:cNvSpPr>
            <p:nvPr/>
          </p:nvSpPr>
          <p:spPr bwMode="auto">
            <a:xfrm flipV="1">
              <a:off x="2706" y="2559"/>
              <a:ext cx="351" cy="47"/>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74" name="Line 27"/>
            <p:cNvSpPr>
              <a:spLocks noChangeShapeType="1"/>
            </p:cNvSpPr>
            <p:nvPr/>
          </p:nvSpPr>
          <p:spPr bwMode="auto">
            <a:xfrm>
              <a:off x="4402" y="2212"/>
              <a:ext cx="223" cy="152"/>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75" name="Line 28"/>
            <p:cNvSpPr>
              <a:spLocks noChangeShapeType="1"/>
            </p:cNvSpPr>
            <p:nvPr/>
          </p:nvSpPr>
          <p:spPr bwMode="auto">
            <a:xfrm flipH="1" flipV="1">
              <a:off x="1588" y="1832"/>
              <a:ext cx="181" cy="37"/>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76" name="Oval 29"/>
            <p:cNvSpPr>
              <a:spLocks noChangeArrowheads="1"/>
            </p:cNvSpPr>
            <p:nvPr/>
          </p:nvSpPr>
          <p:spPr bwMode="auto">
            <a:xfrm>
              <a:off x="2542" y="2596"/>
              <a:ext cx="94" cy="84"/>
            </a:xfrm>
            <a:prstGeom prst="ellipse">
              <a:avLst/>
            </a:prstGeom>
            <a:solidFill>
              <a:srgbClr val="FE9B03"/>
            </a:solidFill>
            <a:ln w="12700">
              <a:solidFill>
                <a:srgbClr val="FE9B03"/>
              </a:solidFill>
              <a:round/>
              <a:headEnd/>
              <a:tailEnd/>
            </a:ln>
          </p:spPr>
          <p:txBody>
            <a:bodyPr wrap="none" anchor="ctr"/>
            <a:lstStyle/>
            <a:p>
              <a:endParaRPr lang="en-GB" b="1">
                <a:solidFill>
                  <a:srgbClr val="FFFF00"/>
                </a:solidFill>
              </a:endParaRPr>
            </a:p>
          </p:txBody>
        </p:sp>
        <p:sp>
          <p:nvSpPr>
            <p:cNvPr id="35877" name="Oval 30"/>
            <p:cNvSpPr>
              <a:spLocks noChangeArrowheads="1"/>
            </p:cNvSpPr>
            <p:nvPr/>
          </p:nvSpPr>
          <p:spPr bwMode="auto">
            <a:xfrm>
              <a:off x="2542" y="2318"/>
              <a:ext cx="128" cy="115"/>
            </a:xfrm>
            <a:prstGeom prst="ellipse">
              <a:avLst/>
            </a:prstGeom>
            <a:solidFill>
              <a:srgbClr val="FE9B03"/>
            </a:solidFill>
            <a:ln w="12700">
              <a:solidFill>
                <a:srgbClr val="FE9B03"/>
              </a:solidFill>
              <a:round/>
              <a:headEnd/>
              <a:tailEnd/>
            </a:ln>
          </p:spPr>
          <p:txBody>
            <a:bodyPr wrap="none" anchor="ctr"/>
            <a:lstStyle/>
            <a:p>
              <a:endParaRPr lang="en-GB" b="1">
                <a:solidFill>
                  <a:srgbClr val="FFFF00"/>
                </a:solidFill>
              </a:endParaRPr>
            </a:p>
          </p:txBody>
        </p:sp>
        <p:sp>
          <p:nvSpPr>
            <p:cNvPr id="35878" name="Oval 31"/>
            <p:cNvSpPr>
              <a:spLocks noChangeArrowheads="1"/>
            </p:cNvSpPr>
            <p:nvPr/>
          </p:nvSpPr>
          <p:spPr bwMode="auto">
            <a:xfrm>
              <a:off x="2527" y="2296"/>
              <a:ext cx="128" cy="115"/>
            </a:xfrm>
            <a:prstGeom prst="ellipse">
              <a:avLst/>
            </a:prstGeom>
            <a:noFill/>
            <a:ln w="12700">
              <a:solidFill>
                <a:schemeClr val="bg2"/>
              </a:solidFill>
              <a:round/>
              <a:headEnd/>
              <a:tailEnd/>
            </a:ln>
          </p:spPr>
          <p:txBody>
            <a:bodyPr wrap="none" anchor="ctr"/>
            <a:lstStyle/>
            <a:p>
              <a:endParaRPr lang="en-GB" b="1">
                <a:solidFill>
                  <a:srgbClr val="FFFF00"/>
                </a:solidFill>
              </a:endParaRPr>
            </a:p>
          </p:txBody>
        </p:sp>
        <p:sp>
          <p:nvSpPr>
            <p:cNvPr id="35879" name="Freeform 32"/>
            <p:cNvSpPr>
              <a:spLocks/>
            </p:cNvSpPr>
            <p:nvPr/>
          </p:nvSpPr>
          <p:spPr bwMode="auto">
            <a:xfrm>
              <a:off x="2542" y="2369"/>
              <a:ext cx="138" cy="289"/>
            </a:xfrm>
            <a:custGeom>
              <a:avLst/>
              <a:gdLst>
                <a:gd name="T0" fmla="*/ 137 w 138"/>
                <a:gd name="T1" fmla="*/ 7 h 289"/>
                <a:gd name="T2" fmla="*/ 108 w 138"/>
                <a:gd name="T3" fmla="*/ 288 h 289"/>
                <a:gd name="T4" fmla="*/ 7 w 138"/>
                <a:gd name="T5" fmla="*/ 274 h 289"/>
                <a:gd name="T6" fmla="*/ 0 w 138"/>
                <a:gd name="T7" fmla="*/ 0 h 289"/>
                <a:gd name="T8" fmla="*/ 137 w 138"/>
                <a:gd name="T9" fmla="*/ 7 h 289"/>
                <a:gd name="T10" fmla="*/ 0 60000 65536"/>
                <a:gd name="T11" fmla="*/ 0 60000 65536"/>
                <a:gd name="T12" fmla="*/ 0 60000 65536"/>
                <a:gd name="T13" fmla="*/ 0 60000 65536"/>
                <a:gd name="T14" fmla="*/ 0 60000 65536"/>
                <a:gd name="T15" fmla="*/ 0 w 138"/>
                <a:gd name="T16" fmla="*/ 0 h 289"/>
                <a:gd name="T17" fmla="*/ 138 w 138"/>
                <a:gd name="T18" fmla="*/ 289 h 289"/>
              </a:gdLst>
              <a:ahLst/>
              <a:cxnLst>
                <a:cxn ang="T10">
                  <a:pos x="T0" y="T1"/>
                </a:cxn>
                <a:cxn ang="T11">
                  <a:pos x="T2" y="T3"/>
                </a:cxn>
                <a:cxn ang="T12">
                  <a:pos x="T4" y="T5"/>
                </a:cxn>
                <a:cxn ang="T13">
                  <a:pos x="T6" y="T7"/>
                </a:cxn>
                <a:cxn ang="T14">
                  <a:pos x="T8" y="T9"/>
                </a:cxn>
              </a:cxnLst>
              <a:rect l="T15" t="T16" r="T17" b="T18"/>
              <a:pathLst>
                <a:path w="138" h="289">
                  <a:moveTo>
                    <a:pt x="137" y="7"/>
                  </a:moveTo>
                  <a:lnTo>
                    <a:pt x="108" y="288"/>
                  </a:lnTo>
                  <a:lnTo>
                    <a:pt x="7" y="274"/>
                  </a:lnTo>
                  <a:lnTo>
                    <a:pt x="0" y="0"/>
                  </a:lnTo>
                  <a:lnTo>
                    <a:pt x="137" y="7"/>
                  </a:lnTo>
                </a:path>
              </a:pathLst>
            </a:custGeom>
            <a:solidFill>
              <a:srgbClr val="FE9B03"/>
            </a:solidFill>
            <a:ln w="12700" cap="rnd" cmpd="sng">
              <a:solidFill>
                <a:srgbClr val="FE9B03"/>
              </a:solidFill>
              <a:prstDash val="solid"/>
              <a:round/>
              <a:headEnd type="none" w="med" len="med"/>
              <a:tailEnd type="none" w="med" len="med"/>
            </a:ln>
          </p:spPr>
          <p:txBody>
            <a:bodyPr/>
            <a:lstStyle/>
            <a:p>
              <a:endParaRPr lang="en-GB" b="1">
                <a:solidFill>
                  <a:srgbClr val="FFFF00"/>
                </a:solidFill>
              </a:endParaRPr>
            </a:p>
          </p:txBody>
        </p:sp>
        <p:sp>
          <p:nvSpPr>
            <p:cNvPr id="35880" name="Freeform 33"/>
            <p:cNvSpPr>
              <a:spLocks/>
            </p:cNvSpPr>
            <p:nvPr/>
          </p:nvSpPr>
          <p:spPr bwMode="auto">
            <a:xfrm>
              <a:off x="2341" y="2635"/>
              <a:ext cx="238" cy="304"/>
            </a:xfrm>
            <a:custGeom>
              <a:avLst/>
              <a:gdLst>
                <a:gd name="T0" fmla="*/ 237 w 238"/>
                <a:gd name="T1" fmla="*/ 80 h 304"/>
                <a:gd name="T2" fmla="*/ 129 w 238"/>
                <a:gd name="T3" fmla="*/ 0 h 304"/>
                <a:gd name="T4" fmla="*/ 0 w 238"/>
                <a:gd name="T5" fmla="*/ 144 h 304"/>
                <a:gd name="T6" fmla="*/ 180 w 238"/>
                <a:gd name="T7" fmla="*/ 303 h 304"/>
                <a:gd name="T8" fmla="*/ 237 w 238"/>
                <a:gd name="T9" fmla="*/ 80 h 304"/>
                <a:gd name="T10" fmla="*/ 0 60000 65536"/>
                <a:gd name="T11" fmla="*/ 0 60000 65536"/>
                <a:gd name="T12" fmla="*/ 0 60000 65536"/>
                <a:gd name="T13" fmla="*/ 0 60000 65536"/>
                <a:gd name="T14" fmla="*/ 0 60000 65536"/>
                <a:gd name="T15" fmla="*/ 0 w 238"/>
                <a:gd name="T16" fmla="*/ 0 h 304"/>
                <a:gd name="T17" fmla="*/ 238 w 238"/>
                <a:gd name="T18" fmla="*/ 304 h 304"/>
              </a:gdLst>
              <a:ahLst/>
              <a:cxnLst>
                <a:cxn ang="T10">
                  <a:pos x="T0" y="T1"/>
                </a:cxn>
                <a:cxn ang="T11">
                  <a:pos x="T2" y="T3"/>
                </a:cxn>
                <a:cxn ang="T12">
                  <a:pos x="T4" y="T5"/>
                </a:cxn>
                <a:cxn ang="T13">
                  <a:pos x="T6" y="T7"/>
                </a:cxn>
                <a:cxn ang="T14">
                  <a:pos x="T8" y="T9"/>
                </a:cxn>
              </a:cxnLst>
              <a:rect l="T15" t="T16" r="T17" b="T18"/>
              <a:pathLst>
                <a:path w="238" h="304">
                  <a:moveTo>
                    <a:pt x="237" y="80"/>
                  </a:moveTo>
                  <a:lnTo>
                    <a:pt x="129" y="0"/>
                  </a:lnTo>
                  <a:lnTo>
                    <a:pt x="0" y="144"/>
                  </a:lnTo>
                  <a:lnTo>
                    <a:pt x="180" y="303"/>
                  </a:lnTo>
                  <a:lnTo>
                    <a:pt x="237" y="80"/>
                  </a:lnTo>
                </a:path>
              </a:pathLst>
            </a:custGeom>
            <a:noFill/>
            <a:ln w="12700" cap="rnd" cmpd="sng">
              <a:noFill/>
              <a:prstDash val="solid"/>
              <a:round/>
              <a:headEnd type="none" w="med" len="med"/>
              <a:tailEnd type="none" w="med" len="med"/>
            </a:ln>
          </p:spPr>
          <p:txBody>
            <a:bodyPr/>
            <a:lstStyle/>
            <a:p>
              <a:endParaRPr lang="en-GB" b="1">
                <a:solidFill>
                  <a:srgbClr val="FFFF00"/>
                </a:solidFill>
              </a:endParaRPr>
            </a:p>
          </p:txBody>
        </p:sp>
        <p:sp>
          <p:nvSpPr>
            <p:cNvPr id="35881" name="Freeform 34"/>
            <p:cNvSpPr>
              <a:spLocks/>
            </p:cNvSpPr>
            <p:nvPr/>
          </p:nvSpPr>
          <p:spPr bwMode="auto">
            <a:xfrm>
              <a:off x="1980" y="2045"/>
              <a:ext cx="45" cy="527"/>
            </a:xfrm>
            <a:custGeom>
              <a:avLst/>
              <a:gdLst>
                <a:gd name="T0" fmla="*/ 0 w 45"/>
                <a:gd name="T1" fmla="*/ 0 h 527"/>
                <a:gd name="T2" fmla="*/ 0 w 45"/>
                <a:gd name="T3" fmla="*/ 14 h 527"/>
                <a:gd name="T4" fmla="*/ 0 w 45"/>
                <a:gd name="T5" fmla="*/ 526 h 527"/>
                <a:gd name="T6" fmla="*/ 44 w 45"/>
                <a:gd name="T7" fmla="*/ 518 h 527"/>
                <a:gd name="T8" fmla="*/ 22 w 45"/>
                <a:gd name="T9" fmla="*/ 511 h 527"/>
                <a:gd name="T10" fmla="*/ 0 w 45"/>
                <a:gd name="T11" fmla="*/ 518 h 527"/>
                <a:gd name="T12" fmla="*/ 0 w 45"/>
                <a:gd name="T13" fmla="*/ 0 h 527"/>
                <a:gd name="T14" fmla="*/ 0 60000 65536"/>
                <a:gd name="T15" fmla="*/ 0 60000 65536"/>
                <a:gd name="T16" fmla="*/ 0 60000 65536"/>
                <a:gd name="T17" fmla="*/ 0 60000 65536"/>
                <a:gd name="T18" fmla="*/ 0 60000 65536"/>
                <a:gd name="T19" fmla="*/ 0 60000 65536"/>
                <a:gd name="T20" fmla="*/ 0 60000 65536"/>
                <a:gd name="T21" fmla="*/ 0 w 45"/>
                <a:gd name="T22" fmla="*/ 0 h 527"/>
                <a:gd name="T23" fmla="*/ 45 w 45"/>
                <a:gd name="T24" fmla="*/ 527 h 5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27">
                  <a:moveTo>
                    <a:pt x="0" y="0"/>
                  </a:moveTo>
                  <a:lnTo>
                    <a:pt x="0" y="14"/>
                  </a:lnTo>
                  <a:lnTo>
                    <a:pt x="0" y="526"/>
                  </a:lnTo>
                  <a:lnTo>
                    <a:pt x="44" y="518"/>
                  </a:lnTo>
                  <a:lnTo>
                    <a:pt x="22" y="511"/>
                  </a:lnTo>
                  <a:lnTo>
                    <a:pt x="0" y="518"/>
                  </a:lnTo>
                  <a:lnTo>
                    <a:pt x="0"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sp>
          <p:nvSpPr>
            <p:cNvPr id="35882" name="Rectangle 35"/>
            <p:cNvSpPr>
              <a:spLocks noChangeArrowheads="1"/>
            </p:cNvSpPr>
            <p:nvPr/>
          </p:nvSpPr>
          <p:spPr bwMode="auto">
            <a:xfrm>
              <a:off x="737" y="2701"/>
              <a:ext cx="1289" cy="522"/>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smtClean="0">
                  <a:solidFill>
                    <a:srgbClr val="FFFF00"/>
                  </a:solidFill>
                </a:rPr>
                <a:t>To control column</a:t>
              </a:r>
              <a:endParaRPr lang="en-GB" sz="2400" b="1" dirty="0">
                <a:solidFill>
                  <a:srgbClr val="FFFF00"/>
                </a:solidFill>
              </a:endParaRPr>
            </a:p>
          </p:txBody>
        </p:sp>
        <p:sp>
          <p:nvSpPr>
            <p:cNvPr id="35883" name="Line 36"/>
            <p:cNvSpPr>
              <a:spLocks noChangeShapeType="1"/>
            </p:cNvSpPr>
            <p:nvPr/>
          </p:nvSpPr>
          <p:spPr bwMode="auto">
            <a:xfrm flipH="1">
              <a:off x="897" y="2631"/>
              <a:ext cx="879" cy="0"/>
            </a:xfrm>
            <a:prstGeom prst="line">
              <a:avLst/>
            </a:prstGeom>
            <a:noFill/>
            <a:ln w="63500">
              <a:solidFill>
                <a:srgbClr val="FE9B03"/>
              </a:solidFill>
              <a:round/>
              <a:headEnd/>
              <a:tailEnd type="triangle" w="med" len="med"/>
            </a:ln>
          </p:spPr>
          <p:txBody>
            <a:bodyPr wrap="none" anchor="ctr"/>
            <a:lstStyle/>
            <a:p>
              <a:endParaRPr lang="en-GB" b="1">
                <a:solidFill>
                  <a:srgbClr val="FFFF00"/>
                </a:solidFill>
              </a:endParaRPr>
            </a:p>
          </p:txBody>
        </p:sp>
        <p:sp>
          <p:nvSpPr>
            <p:cNvPr id="35884" name="Line 37"/>
            <p:cNvSpPr>
              <a:spLocks noChangeShapeType="1"/>
            </p:cNvSpPr>
            <p:nvPr/>
          </p:nvSpPr>
          <p:spPr bwMode="auto">
            <a:xfrm>
              <a:off x="2543" y="2599"/>
              <a:ext cx="2" cy="66"/>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5885" name="Line 38"/>
            <p:cNvSpPr>
              <a:spLocks noChangeShapeType="1"/>
            </p:cNvSpPr>
            <p:nvPr/>
          </p:nvSpPr>
          <p:spPr bwMode="auto">
            <a:xfrm>
              <a:off x="2533" y="2599"/>
              <a:ext cx="3" cy="66"/>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86" name="Line 39"/>
            <p:cNvSpPr>
              <a:spLocks noChangeShapeType="1"/>
            </p:cNvSpPr>
            <p:nvPr/>
          </p:nvSpPr>
          <p:spPr bwMode="auto">
            <a:xfrm flipH="1">
              <a:off x="2526" y="2353"/>
              <a:ext cx="14" cy="40"/>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87" name="Line 40"/>
            <p:cNvSpPr>
              <a:spLocks noChangeShapeType="1"/>
            </p:cNvSpPr>
            <p:nvPr/>
          </p:nvSpPr>
          <p:spPr bwMode="auto">
            <a:xfrm>
              <a:off x="2530" y="2660"/>
              <a:ext cx="21" cy="8"/>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88" name="Line 41"/>
            <p:cNvSpPr>
              <a:spLocks noChangeShapeType="1"/>
            </p:cNvSpPr>
            <p:nvPr/>
          </p:nvSpPr>
          <p:spPr bwMode="auto">
            <a:xfrm flipH="1" flipV="1">
              <a:off x="2522" y="2646"/>
              <a:ext cx="40" cy="30"/>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89" name="Line 42"/>
            <p:cNvSpPr>
              <a:spLocks noChangeShapeType="1"/>
            </p:cNvSpPr>
            <p:nvPr/>
          </p:nvSpPr>
          <p:spPr bwMode="auto">
            <a:xfrm>
              <a:off x="2454" y="2606"/>
              <a:ext cx="17" cy="4"/>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0" name="Line 43"/>
            <p:cNvSpPr>
              <a:spLocks noChangeShapeType="1"/>
            </p:cNvSpPr>
            <p:nvPr/>
          </p:nvSpPr>
          <p:spPr bwMode="auto">
            <a:xfrm>
              <a:off x="2527" y="2673"/>
              <a:ext cx="15" cy="5"/>
            </a:xfrm>
            <a:prstGeom prst="line">
              <a:avLst/>
            </a:prstGeom>
            <a:noFill/>
            <a:ln w="12700">
              <a:solidFill>
                <a:schemeClr val="bg1"/>
              </a:solidFill>
              <a:round/>
              <a:headEnd/>
              <a:tailEnd/>
            </a:ln>
          </p:spPr>
          <p:txBody>
            <a:bodyPr wrap="none" anchor="ctr"/>
            <a:lstStyle/>
            <a:p>
              <a:endParaRPr lang="en-GB" b="1">
                <a:solidFill>
                  <a:srgbClr val="FFFF00"/>
                </a:solidFill>
              </a:endParaRPr>
            </a:p>
          </p:txBody>
        </p:sp>
        <p:sp>
          <p:nvSpPr>
            <p:cNvPr id="35891" name="Line 44"/>
            <p:cNvSpPr>
              <a:spLocks noChangeShapeType="1"/>
            </p:cNvSpPr>
            <p:nvPr/>
          </p:nvSpPr>
          <p:spPr bwMode="auto">
            <a:xfrm>
              <a:off x="2639" y="2311"/>
              <a:ext cx="27" cy="37"/>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892" name="Line 45"/>
            <p:cNvSpPr>
              <a:spLocks noChangeShapeType="1"/>
            </p:cNvSpPr>
            <p:nvPr/>
          </p:nvSpPr>
          <p:spPr bwMode="auto">
            <a:xfrm>
              <a:off x="2470" y="1982"/>
              <a:ext cx="1912" cy="273"/>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3" name="Line 46"/>
            <p:cNvSpPr>
              <a:spLocks noChangeShapeType="1"/>
            </p:cNvSpPr>
            <p:nvPr/>
          </p:nvSpPr>
          <p:spPr bwMode="auto">
            <a:xfrm>
              <a:off x="2498" y="2014"/>
              <a:ext cx="1919" cy="270"/>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4" name="Line 47"/>
            <p:cNvSpPr>
              <a:spLocks noChangeShapeType="1"/>
            </p:cNvSpPr>
            <p:nvPr/>
          </p:nvSpPr>
          <p:spPr bwMode="auto">
            <a:xfrm flipH="1">
              <a:off x="2407" y="1985"/>
              <a:ext cx="63" cy="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5" name="Line 48"/>
            <p:cNvSpPr>
              <a:spLocks noChangeShapeType="1"/>
            </p:cNvSpPr>
            <p:nvPr/>
          </p:nvSpPr>
          <p:spPr bwMode="auto">
            <a:xfrm flipH="1">
              <a:off x="2439" y="2017"/>
              <a:ext cx="63" cy="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6" name="Line 49"/>
            <p:cNvSpPr>
              <a:spLocks noChangeShapeType="1"/>
            </p:cNvSpPr>
            <p:nvPr/>
          </p:nvSpPr>
          <p:spPr bwMode="auto">
            <a:xfrm>
              <a:off x="2700" y="2100"/>
              <a:ext cx="1810" cy="25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7" name="Line 50"/>
            <p:cNvSpPr>
              <a:spLocks noChangeShapeType="1"/>
            </p:cNvSpPr>
            <p:nvPr/>
          </p:nvSpPr>
          <p:spPr bwMode="auto">
            <a:xfrm flipH="1" flipV="1">
              <a:off x="2602" y="2086"/>
              <a:ext cx="98" cy="17"/>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8" name="Line 51"/>
            <p:cNvSpPr>
              <a:spLocks noChangeShapeType="1"/>
            </p:cNvSpPr>
            <p:nvPr/>
          </p:nvSpPr>
          <p:spPr bwMode="auto">
            <a:xfrm flipH="1">
              <a:off x="2561" y="2090"/>
              <a:ext cx="49" cy="0"/>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899" name="Line 52"/>
            <p:cNvSpPr>
              <a:spLocks noChangeShapeType="1"/>
            </p:cNvSpPr>
            <p:nvPr/>
          </p:nvSpPr>
          <p:spPr bwMode="auto">
            <a:xfrm flipH="1">
              <a:off x="2529" y="2094"/>
              <a:ext cx="40" cy="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0" name="Line 53"/>
            <p:cNvSpPr>
              <a:spLocks noChangeShapeType="1"/>
            </p:cNvSpPr>
            <p:nvPr/>
          </p:nvSpPr>
          <p:spPr bwMode="auto">
            <a:xfrm>
              <a:off x="2610" y="2062"/>
              <a:ext cx="1855" cy="25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1" name="Line 54"/>
            <p:cNvSpPr>
              <a:spLocks noChangeShapeType="1"/>
            </p:cNvSpPr>
            <p:nvPr/>
          </p:nvSpPr>
          <p:spPr bwMode="auto">
            <a:xfrm flipH="1" flipV="1">
              <a:off x="2538" y="2047"/>
              <a:ext cx="79" cy="18"/>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2" name="Line 55"/>
            <p:cNvSpPr>
              <a:spLocks noChangeShapeType="1"/>
            </p:cNvSpPr>
            <p:nvPr/>
          </p:nvSpPr>
          <p:spPr bwMode="auto">
            <a:xfrm flipH="1">
              <a:off x="2490" y="2054"/>
              <a:ext cx="56" cy="4"/>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3" name="Line 56"/>
            <p:cNvSpPr>
              <a:spLocks noChangeShapeType="1"/>
            </p:cNvSpPr>
            <p:nvPr/>
          </p:nvSpPr>
          <p:spPr bwMode="auto">
            <a:xfrm flipV="1">
              <a:off x="4441" y="2166"/>
              <a:ext cx="107" cy="68"/>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4" name="Line 57"/>
            <p:cNvSpPr>
              <a:spLocks noChangeShapeType="1"/>
            </p:cNvSpPr>
            <p:nvPr/>
          </p:nvSpPr>
          <p:spPr bwMode="auto">
            <a:xfrm flipV="1">
              <a:off x="4598" y="2265"/>
              <a:ext cx="120" cy="78"/>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5" name="Line 58"/>
            <p:cNvSpPr>
              <a:spLocks noChangeShapeType="1"/>
            </p:cNvSpPr>
            <p:nvPr/>
          </p:nvSpPr>
          <p:spPr bwMode="auto">
            <a:xfrm flipV="1">
              <a:off x="4482" y="2191"/>
              <a:ext cx="101" cy="69"/>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6" name="Line 59"/>
            <p:cNvSpPr>
              <a:spLocks noChangeShapeType="1"/>
            </p:cNvSpPr>
            <p:nvPr/>
          </p:nvSpPr>
          <p:spPr bwMode="auto">
            <a:xfrm flipV="1">
              <a:off x="4524" y="2220"/>
              <a:ext cx="114" cy="72"/>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7" name="Line 60"/>
            <p:cNvSpPr>
              <a:spLocks noChangeShapeType="1"/>
            </p:cNvSpPr>
            <p:nvPr/>
          </p:nvSpPr>
          <p:spPr bwMode="auto">
            <a:xfrm flipV="1">
              <a:off x="4562" y="2242"/>
              <a:ext cx="114" cy="79"/>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8" name="Line 61"/>
            <p:cNvSpPr>
              <a:spLocks noChangeShapeType="1"/>
            </p:cNvSpPr>
            <p:nvPr/>
          </p:nvSpPr>
          <p:spPr bwMode="auto">
            <a:xfrm flipH="1" flipV="1">
              <a:off x="1649" y="1874"/>
              <a:ext cx="721" cy="98"/>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09" name="Line 62"/>
            <p:cNvSpPr>
              <a:spLocks noChangeShapeType="1"/>
            </p:cNvSpPr>
            <p:nvPr/>
          </p:nvSpPr>
          <p:spPr bwMode="auto">
            <a:xfrm flipH="1" flipV="1">
              <a:off x="1623" y="1900"/>
              <a:ext cx="779" cy="10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10" name="Line 63"/>
            <p:cNvSpPr>
              <a:spLocks noChangeShapeType="1"/>
            </p:cNvSpPr>
            <p:nvPr/>
          </p:nvSpPr>
          <p:spPr bwMode="auto">
            <a:xfrm flipH="1" flipV="1">
              <a:off x="1668" y="1932"/>
              <a:ext cx="782" cy="101"/>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11" name="Line 64"/>
            <p:cNvSpPr>
              <a:spLocks noChangeShapeType="1"/>
            </p:cNvSpPr>
            <p:nvPr/>
          </p:nvSpPr>
          <p:spPr bwMode="auto">
            <a:xfrm flipH="1" flipV="1">
              <a:off x="1652" y="1961"/>
              <a:ext cx="827" cy="104"/>
            </a:xfrm>
            <a:prstGeom prst="line">
              <a:avLst/>
            </a:prstGeom>
            <a:noFill/>
            <a:ln w="12700">
              <a:solidFill>
                <a:srgbClr val="FFFFFF"/>
              </a:solidFill>
              <a:round/>
              <a:headEnd/>
              <a:tailEnd/>
            </a:ln>
          </p:spPr>
          <p:txBody>
            <a:bodyPr wrap="none" anchor="ctr"/>
            <a:lstStyle/>
            <a:p>
              <a:endParaRPr lang="en-GB" b="1">
                <a:solidFill>
                  <a:srgbClr val="FFFF00"/>
                </a:solidFill>
              </a:endParaRPr>
            </a:p>
          </p:txBody>
        </p:sp>
        <p:sp>
          <p:nvSpPr>
            <p:cNvPr id="35912" name="Line 65"/>
            <p:cNvSpPr>
              <a:spLocks noChangeShapeType="1"/>
            </p:cNvSpPr>
            <p:nvPr/>
          </p:nvSpPr>
          <p:spPr bwMode="auto">
            <a:xfrm flipH="1" flipV="1">
              <a:off x="2334" y="1932"/>
              <a:ext cx="203" cy="171"/>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13" name="Line 66"/>
            <p:cNvSpPr>
              <a:spLocks noChangeShapeType="1"/>
            </p:cNvSpPr>
            <p:nvPr/>
          </p:nvSpPr>
          <p:spPr bwMode="auto">
            <a:xfrm flipH="1" flipV="1">
              <a:off x="1684" y="1999"/>
              <a:ext cx="853" cy="107"/>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14" name="Line 67"/>
            <p:cNvSpPr>
              <a:spLocks noChangeShapeType="1"/>
            </p:cNvSpPr>
            <p:nvPr/>
          </p:nvSpPr>
          <p:spPr bwMode="auto">
            <a:xfrm flipH="1">
              <a:off x="1313" y="2646"/>
              <a:ext cx="1214" cy="0"/>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15" name="Line 68"/>
            <p:cNvSpPr>
              <a:spLocks noChangeShapeType="1"/>
            </p:cNvSpPr>
            <p:nvPr/>
          </p:nvSpPr>
          <p:spPr bwMode="auto">
            <a:xfrm flipH="1">
              <a:off x="1313" y="2627"/>
              <a:ext cx="1214" cy="0"/>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16" name="Line 69"/>
            <p:cNvSpPr>
              <a:spLocks noChangeShapeType="1"/>
            </p:cNvSpPr>
            <p:nvPr/>
          </p:nvSpPr>
          <p:spPr bwMode="auto">
            <a:xfrm flipH="1">
              <a:off x="1303" y="2640"/>
              <a:ext cx="1224" cy="3"/>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17" name="Line 70"/>
            <p:cNvSpPr>
              <a:spLocks noChangeShapeType="1"/>
            </p:cNvSpPr>
            <p:nvPr/>
          </p:nvSpPr>
          <p:spPr bwMode="auto">
            <a:xfrm flipH="1">
              <a:off x="1296" y="2634"/>
              <a:ext cx="1229" cy="1"/>
            </a:xfrm>
            <a:prstGeom prst="line">
              <a:avLst/>
            </a:prstGeom>
            <a:noFill/>
            <a:ln w="25400">
              <a:solidFill>
                <a:srgbClr val="FE9B03"/>
              </a:solidFill>
              <a:round/>
              <a:headEnd/>
              <a:tailEnd/>
            </a:ln>
          </p:spPr>
          <p:txBody>
            <a:bodyPr wrap="none" anchor="ctr"/>
            <a:lstStyle/>
            <a:p>
              <a:endParaRPr lang="en-GB" b="1">
                <a:solidFill>
                  <a:srgbClr val="FFFF00"/>
                </a:solidFill>
              </a:endParaRPr>
            </a:p>
          </p:txBody>
        </p:sp>
        <p:sp>
          <p:nvSpPr>
            <p:cNvPr id="35918" name="Line 71"/>
            <p:cNvSpPr>
              <a:spLocks noChangeShapeType="1"/>
            </p:cNvSpPr>
            <p:nvPr/>
          </p:nvSpPr>
          <p:spPr bwMode="auto">
            <a:xfrm flipH="1" flipV="1">
              <a:off x="1598" y="2550"/>
              <a:ext cx="888" cy="68"/>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19" name="Line 72"/>
            <p:cNvSpPr>
              <a:spLocks noChangeShapeType="1"/>
            </p:cNvSpPr>
            <p:nvPr/>
          </p:nvSpPr>
          <p:spPr bwMode="auto">
            <a:xfrm>
              <a:off x="2533" y="2628"/>
              <a:ext cx="0" cy="11"/>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20" name="Line 73"/>
            <p:cNvSpPr>
              <a:spLocks noChangeShapeType="1"/>
            </p:cNvSpPr>
            <p:nvPr/>
          </p:nvSpPr>
          <p:spPr bwMode="auto">
            <a:xfrm flipV="1">
              <a:off x="2542" y="2633"/>
              <a:ext cx="0" cy="33"/>
            </a:xfrm>
            <a:prstGeom prst="line">
              <a:avLst/>
            </a:prstGeom>
            <a:noFill/>
            <a:ln w="12700">
              <a:solidFill>
                <a:schemeClr val="bg2"/>
              </a:solidFill>
              <a:round/>
              <a:headEnd/>
              <a:tailEnd/>
            </a:ln>
          </p:spPr>
          <p:txBody>
            <a:bodyPr wrap="none" anchor="ctr"/>
            <a:lstStyle/>
            <a:p>
              <a:endParaRPr lang="en-GB" b="1">
                <a:solidFill>
                  <a:srgbClr val="FFFF00"/>
                </a:solidFill>
              </a:endParaRPr>
            </a:p>
          </p:txBody>
        </p:sp>
        <p:sp>
          <p:nvSpPr>
            <p:cNvPr id="35921" name="Oval 74"/>
            <p:cNvSpPr>
              <a:spLocks noChangeArrowheads="1"/>
            </p:cNvSpPr>
            <p:nvPr/>
          </p:nvSpPr>
          <p:spPr bwMode="auto">
            <a:xfrm>
              <a:off x="2530" y="2299"/>
              <a:ext cx="135" cy="135"/>
            </a:xfrm>
            <a:prstGeom prst="ellipse">
              <a:avLst/>
            </a:prstGeom>
            <a:solidFill>
              <a:srgbClr val="FE9B03"/>
            </a:solidFill>
            <a:ln w="12700">
              <a:solidFill>
                <a:srgbClr val="FE9B03"/>
              </a:solidFill>
              <a:round/>
              <a:headEnd/>
              <a:tailEnd/>
            </a:ln>
          </p:spPr>
          <p:txBody>
            <a:bodyPr wrap="none" anchor="ctr"/>
            <a:lstStyle/>
            <a:p>
              <a:endParaRPr lang="en-GB" b="1">
                <a:solidFill>
                  <a:srgbClr val="FFFF00"/>
                </a:solidFill>
              </a:endParaRPr>
            </a:p>
          </p:txBody>
        </p:sp>
        <p:sp>
          <p:nvSpPr>
            <p:cNvPr id="35922" name="Oval 75"/>
            <p:cNvSpPr>
              <a:spLocks noChangeArrowheads="1"/>
            </p:cNvSpPr>
            <p:nvPr/>
          </p:nvSpPr>
          <p:spPr bwMode="auto">
            <a:xfrm>
              <a:off x="2539" y="2589"/>
              <a:ext cx="100" cy="100"/>
            </a:xfrm>
            <a:prstGeom prst="ellipse">
              <a:avLst/>
            </a:prstGeom>
            <a:noFill/>
            <a:ln w="12700">
              <a:solidFill>
                <a:srgbClr val="FE9B03"/>
              </a:solidFill>
              <a:round/>
              <a:headEnd/>
              <a:tailEnd/>
            </a:ln>
          </p:spPr>
          <p:txBody>
            <a:bodyPr wrap="none" anchor="ctr"/>
            <a:lstStyle/>
            <a:p>
              <a:endParaRPr lang="en-GB" b="1">
                <a:solidFill>
                  <a:srgbClr val="FFFF00"/>
                </a:solidFill>
              </a:endParaRPr>
            </a:p>
          </p:txBody>
        </p:sp>
        <p:sp>
          <p:nvSpPr>
            <p:cNvPr id="35923" name="Line 76"/>
            <p:cNvSpPr>
              <a:spLocks noChangeShapeType="1"/>
            </p:cNvSpPr>
            <p:nvPr/>
          </p:nvSpPr>
          <p:spPr bwMode="auto">
            <a:xfrm>
              <a:off x="2546" y="2108"/>
              <a:ext cx="108" cy="7"/>
            </a:xfrm>
            <a:prstGeom prst="line">
              <a:avLst/>
            </a:prstGeom>
            <a:noFill/>
            <a:ln w="38100">
              <a:solidFill>
                <a:schemeClr val="accent2"/>
              </a:solidFill>
              <a:round/>
              <a:headEnd/>
              <a:tailEnd/>
            </a:ln>
          </p:spPr>
          <p:txBody>
            <a:bodyPr/>
            <a:lstStyle/>
            <a:p>
              <a:endParaRPr lang="en-GB" b="1">
                <a:solidFill>
                  <a:srgbClr val="FFFF00"/>
                </a:solidFill>
              </a:endParaRPr>
            </a:p>
          </p:txBody>
        </p:sp>
      </p:grpSp>
      <p:grpSp>
        <p:nvGrpSpPr>
          <p:cNvPr id="3" name="Group 77"/>
          <p:cNvGrpSpPr>
            <a:grpSpLocks/>
          </p:cNvGrpSpPr>
          <p:nvPr/>
        </p:nvGrpSpPr>
        <p:grpSpPr bwMode="auto">
          <a:xfrm>
            <a:off x="3154983" y="2886101"/>
            <a:ext cx="3846512" cy="2243138"/>
            <a:chOff x="2203" y="2334"/>
            <a:chExt cx="2423" cy="1413"/>
          </a:xfrm>
        </p:grpSpPr>
        <p:sp>
          <p:nvSpPr>
            <p:cNvPr id="35849" name="Rectangle 78"/>
            <p:cNvSpPr>
              <a:spLocks noChangeArrowheads="1"/>
            </p:cNvSpPr>
            <p:nvPr/>
          </p:nvSpPr>
          <p:spPr bwMode="auto">
            <a:xfrm>
              <a:off x="2203" y="3419"/>
              <a:ext cx="995" cy="328"/>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smtClean="0">
                  <a:solidFill>
                    <a:srgbClr val="FFFF00"/>
                  </a:solidFill>
                </a:rPr>
                <a:t>Trim tab</a:t>
              </a:r>
              <a:endParaRPr lang="en-GB" sz="2800" b="1" dirty="0">
                <a:solidFill>
                  <a:srgbClr val="FFFF00"/>
                </a:solidFill>
              </a:endParaRPr>
            </a:p>
          </p:txBody>
        </p:sp>
        <p:sp>
          <p:nvSpPr>
            <p:cNvPr id="35850" name="Line 79"/>
            <p:cNvSpPr>
              <a:spLocks noChangeShapeType="1"/>
            </p:cNvSpPr>
            <p:nvPr/>
          </p:nvSpPr>
          <p:spPr bwMode="auto">
            <a:xfrm flipV="1">
              <a:off x="3355" y="2334"/>
              <a:ext cx="1271" cy="1132"/>
            </a:xfrm>
            <a:prstGeom prst="line">
              <a:avLst/>
            </a:prstGeom>
            <a:noFill/>
            <a:ln w="63500">
              <a:solidFill>
                <a:srgbClr val="FFFF00"/>
              </a:solidFill>
              <a:round/>
              <a:headEnd/>
              <a:tailEnd type="triangle" w="med" len="med"/>
            </a:ln>
          </p:spPr>
          <p:txBody>
            <a:bodyPr/>
            <a:lstStyle/>
            <a:p>
              <a:endParaRPr lang="en-GB" b="1">
                <a:solidFill>
                  <a:srgbClr val="FFFF00"/>
                </a:solidFill>
              </a:endParaRPr>
            </a:p>
          </p:txBody>
        </p:sp>
      </p:grpSp>
      <p:grpSp>
        <p:nvGrpSpPr>
          <p:cNvPr id="4" name="Group 80"/>
          <p:cNvGrpSpPr>
            <a:grpSpLocks/>
          </p:cNvGrpSpPr>
          <p:nvPr/>
        </p:nvGrpSpPr>
        <p:grpSpPr bwMode="auto">
          <a:xfrm>
            <a:off x="621" y="1989164"/>
            <a:ext cx="6877050" cy="865188"/>
            <a:chOff x="216" y="1769"/>
            <a:chExt cx="4332" cy="545"/>
          </a:xfrm>
        </p:grpSpPr>
        <p:sp>
          <p:nvSpPr>
            <p:cNvPr id="35847" name="Line 81"/>
            <p:cNvSpPr>
              <a:spLocks noChangeShapeType="1"/>
            </p:cNvSpPr>
            <p:nvPr/>
          </p:nvSpPr>
          <p:spPr bwMode="auto">
            <a:xfrm flipH="1" flipV="1">
              <a:off x="944" y="2165"/>
              <a:ext cx="3604" cy="149"/>
            </a:xfrm>
            <a:prstGeom prst="line">
              <a:avLst/>
            </a:prstGeom>
            <a:noFill/>
            <a:ln w="63500">
              <a:solidFill>
                <a:srgbClr val="00FF00"/>
              </a:solidFill>
              <a:round/>
              <a:headEnd/>
              <a:tailEnd type="triangle" w="med" len="med"/>
            </a:ln>
          </p:spPr>
          <p:txBody>
            <a:bodyPr/>
            <a:lstStyle/>
            <a:p>
              <a:endParaRPr lang="en-GB" b="1">
                <a:solidFill>
                  <a:srgbClr val="FFFF00"/>
                </a:solidFill>
              </a:endParaRPr>
            </a:p>
          </p:txBody>
        </p:sp>
        <p:sp>
          <p:nvSpPr>
            <p:cNvPr id="35848" name="Text Box 82"/>
            <p:cNvSpPr txBox="1">
              <a:spLocks noChangeArrowheads="1"/>
            </p:cNvSpPr>
            <p:nvPr/>
          </p:nvSpPr>
          <p:spPr bwMode="auto">
            <a:xfrm>
              <a:off x="216" y="1769"/>
              <a:ext cx="2223" cy="291"/>
            </a:xfrm>
            <a:prstGeom prst="rect">
              <a:avLst/>
            </a:prstGeom>
            <a:noFill/>
            <a:ln w="12700">
              <a:noFill/>
              <a:miter lim="800000"/>
              <a:headEnd/>
              <a:tailEnd/>
            </a:ln>
          </p:spPr>
          <p:txBody>
            <a:bodyPr wrap="square">
              <a:spAutoFit/>
            </a:bodyPr>
            <a:lstStyle/>
            <a:p>
              <a:pPr eaLnBrk="0" hangingPunct="0">
                <a:spcBef>
                  <a:spcPct val="50000"/>
                </a:spcBef>
              </a:pPr>
              <a:r>
                <a:rPr lang="en-GB" sz="2400" b="1" dirty="0" smtClean="0">
                  <a:solidFill>
                    <a:srgbClr val="FFFF00"/>
                  </a:solidFill>
                </a:rPr>
                <a:t>To trim wheel</a:t>
              </a:r>
              <a:endParaRPr lang="en-GB" sz="2400" b="1" dirty="0">
                <a:solidFill>
                  <a:srgbClr val="FFFF00"/>
                </a:solidFill>
              </a:endParaRPr>
            </a:p>
          </p:txBody>
        </p:sp>
      </p:grpSp>
      <p:sp>
        <p:nvSpPr>
          <p:cNvPr id="107604" name="Rectangle 84"/>
          <p:cNvSpPr>
            <a:spLocks noChangeArrowheads="1"/>
          </p:cNvSpPr>
          <p:nvPr/>
        </p:nvSpPr>
        <p:spPr bwMode="auto">
          <a:xfrm>
            <a:off x="0" y="476672"/>
            <a:ext cx="9144000" cy="766877"/>
          </a:xfrm>
          <a:prstGeom prst="rect">
            <a:avLst/>
          </a:prstGeom>
          <a:noFill/>
          <a:ln w="12700">
            <a:noFill/>
            <a:miter lim="800000"/>
            <a:headEnd/>
            <a:tailEnd/>
          </a:ln>
          <a:effectLst/>
        </p:spPr>
        <p:txBody>
          <a:bodyPr wrap="square" lIns="90488" tIns="44450" rIns="90488" bIns="44450">
            <a:spAutoFit/>
          </a:bodyPr>
          <a:lstStyle/>
          <a:p>
            <a:pPr algn="ctr" defTabSz="762000" eaLnBrk="0" hangingPunct="0">
              <a:defRPr/>
            </a:pPr>
            <a:r>
              <a:rPr lang="en-GB" sz="4400" b="1" dirty="0">
                <a:solidFill>
                  <a:srgbClr val="FFFF00"/>
                </a:solidFill>
                <a:latin typeface="Zurich XBlk BT" pitchFamily="34" charset="0"/>
              </a:rPr>
              <a:t> </a:t>
            </a:r>
            <a:r>
              <a:rPr lang="en-GB" sz="4400" b="1" dirty="0">
                <a:solidFill>
                  <a:srgbClr val="FFFF00"/>
                </a:solidFill>
                <a:latin typeface="Arial" pitchFamily="34" charset="0"/>
                <a:cs typeface="Arial" pitchFamily="34" charset="0"/>
              </a:rPr>
              <a:t>Trim</a:t>
            </a:r>
            <a:r>
              <a:rPr lang="en-GB" sz="4400" b="1" dirty="0">
                <a:solidFill>
                  <a:srgbClr val="FFFF00"/>
                </a:solidFill>
                <a:effectLst>
                  <a:outerShdw blurRad="38100" dist="38100" dir="2700000" algn="tl">
                    <a:srgbClr val="000000"/>
                  </a:outerShdw>
                </a:effectLst>
                <a:latin typeface="Arial" pitchFamily="34" charset="0"/>
                <a:cs typeface="Arial" pitchFamily="34" charset="0"/>
              </a:rPr>
              <a:t> </a:t>
            </a:r>
            <a:r>
              <a:rPr lang="en-GB" sz="4400" b="1" dirty="0">
                <a:solidFill>
                  <a:srgbClr val="FFFF00"/>
                </a:solidFill>
                <a:latin typeface="Arial" pitchFamily="34" charset="0"/>
                <a:cs typeface="Arial" pitchFamily="34" charset="0"/>
              </a:rPr>
              <a:t>Tabs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522"/>
                                        </p:tgtEl>
                                        <p:attrNameLst>
                                          <p:attrName>style.visibility</p:attrName>
                                        </p:attrNameLst>
                                      </p:cBhvr>
                                      <p:to>
                                        <p:strVal val="visible"/>
                                      </p:to>
                                    </p:set>
                                    <p:animEffect transition="in" filter="wipe(left)">
                                      <p:cBhvr>
                                        <p:cTn id="17" dur="10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179512" y="476672"/>
            <a:ext cx="8640960" cy="1471172"/>
          </a:xfrm>
          <a:noFill/>
        </p:spPr>
        <p:txBody>
          <a:bodyPr/>
          <a:lstStyle/>
          <a:p>
            <a:pPr algn="ctr"/>
            <a:r>
              <a:rPr lang="en-GB" sz="2800" b="1" dirty="0" smtClean="0">
                <a:solidFill>
                  <a:srgbClr val="FFFF00"/>
                </a:solidFill>
                <a:latin typeface="Arial" charset="0"/>
              </a:rPr>
              <a:t>Trim tabs help to reduce </a:t>
            </a:r>
            <a:r>
              <a:rPr lang="en-GB" sz="2800" b="1" dirty="0" smtClean="0">
                <a:solidFill>
                  <a:srgbClr val="FFFF00"/>
                </a:solidFill>
                <a:latin typeface="Arial" charset="0"/>
              </a:rPr>
              <a:t>the pilot’s physical workload</a:t>
            </a:r>
          </a:p>
          <a:p>
            <a:pPr algn="ctr"/>
            <a:endParaRPr lang="en-GB" sz="2800" b="1" dirty="0" smtClean="0">
              <a:solidFill>
                <a:srgbClr val="FFFF00"/>
              </a:solidFill>
            </a:endParaRPr>
          </a:p>
        </p:txBody>
      </p:sp>
      <p:pic>
        <p:nvPicPr>
          <p:cNvPr id="109572" name="Picture 4" descr="Cranwell 028"/>
          <p:cNvPicPr>
            <a:picLocks noChangeAspect="1" noChangeArrowheads="1"/>
          </p:cNvPicPr>
          <p:nvPr/>
        </p:nvPicPr>
        <p:blipFill>
          <a:blip r:embed="rId3" cstate="email"/>
          <a:srcRect l="-2187"/>
          <a:stretch>
            <a:fillRect/>
          </a:stretch>
        </p:blipFill>
        <p:spPr bwMode="auto">
          <a:xfrm>
            <a:off x="90116" y="1628800"/>
            <a:ext cx="8963769" cy="48245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linds(horizontal)">
                                      <p:cBhvr>
                                        <p:cTn id="7" dur="10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620" name="Picture 4" descr="Cranwell 002"/>
          <p:cNvPicPr>
            <a:picLocks noChangeAspect="1" noChangeArrowheads="1"/>
          </p:cNvPicPr>
          <p:nvPr/>
        </p:nvPicPr>
        <p:blipFill>
          <a:blip r:embed="rId3" cstate="email"/>
          <a:srcRect/>
          <a:stretch>
            <a:fillRect/>
          </a:stretch>
        </p:blipFill>
        <p:spPr bwMode="auto">
          <a:xfrm>
            <a:off x="539552" y="764704"/>
            <a:ext cx="7992888" cy="532859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blinds(horizontal)">
                                      <p:cBhvr>
                                        <p:cTn id="7" dur="10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81" name="Line 17"/>
          <p:cNvSpPr>
            <a:spLocks noChangeShapeType="1"/>
          </p:cNvSpPr>
          <p:nvPr/>
        </p:nvSpPr>
        <p:spPr bwMode="auto">
          <a:xfrm flipH="1">
            <a:off x="1835150" y="4437063"/>
            <a:ext cx="2160588" cy="0"/>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useBgFill="1">
        <p:nvSpPr>
          <p:cNvPr id="113738" name="Rectangle 74"/>
          <p:cNvSpPr>
            <a:spLocks noChangeArrowheads="1"/>
          </p:cNvSpPr>
          <p:nvPr/>
        </p:nvSpPr>
        <p:spPr bwMode="auto">
          <a:xfrm>
            <a:off x="3309938" y="4292600"/>
            <a:ext cx="1008062" cy="720725"/>
          </a:xfrm>
          <a:prstGeom prst="rect">
            <a:avLst/>
          </a:prstGeom>
          <a:ln w="50800">
            <a:noFill/>
            <a:miter lim="800000"/>
            <a:headEnd/>
            <a:tailEnd/>
          </a:ln>
        </p:spPr>
        <p:txBody>
          <a:bodyPr wrap="none" anchor="ctr"/>
          <a:lstStyle/>
          <a:p>
            <a:endParaRPr lang="en-GB" b="1">
              <a:solidFill>
                <a:srgbClr val="FFFF00"/>
              </a:solidFill>
            </a:endParaRPr>
          </a:p>
        </p:txBody>
      </p:sp>
      <p:sp>
        <p:nvSpPr>
          <p:cNvPr id="38916" name="Rectangle 2"/>
          <p:cNvSpPr>
            <a:spLocks noGrp="1" noChangeArrowheads="1"/>
          </p:cNvSpPr>
          <p:nvPr>
            <p:ph type="ctrTitle" idx="4294967295"/>
          </p:nvPr>
        </p:nvSpPr>
        <p:spPr>
          <a:xfrm>
            <a:off x="1309754" y="620713"/>
            <a:ext cx="6551474" cy="1917961"/>
          </a:xfrm>
          <a:noFill/>
        </p:spPr>
        <p:txBody>
          <a:bodyPr lIns="90488" tIns="44450" rIns="90488" bIns="44450"/>
          <a:lstStyle/>
          <a:p>
            <a:pPr algn="ctr"/>
            <a:r>
              <a:rPr lang="en-GB" dirty="0" smtClean="0">
                <a:solidFill>
                  <a:srgbClr val="FFFF00"/>
                </a:solidFill>
                <a:latin typeface="Arial" charset="0"/>
              </a:rPr>
              <a:t>Aerodynamic </a:t>
            </a:r>
            <a:r>
              <a:rPr lang="en-GB" dirty="0" smtClean="0">
                <a:solidFill>
                  <a:srgbClr val="FFFF00"/>
                </a:solidFill>
                <a:latin typeface="Arial" charset="0"/>
              </a:rPr>
              <a:t>balancing</a:t>
            </a:r>
            <a:r>
              <a:rPr lang="en-GB" dirty="0" smtClean="0">
                <a:solidFill>
                  <a:srgbClr val="FFFF00"/>
                </a:solidFill>
                <a:latin typeface="Arial" charset="0"/>
              </a:rPr>
              <a:t/>
            </a:r>
            <a:br>
              <a:rPr lang="en-GB" dirty="0" smtClean="0">
                <a:solidFill>
                  <a:srgbClr val="FFFF00"/>
                </a:solidFill>
                <a:latin typeface="Arial" charset="0"/>
              </a:rPr>
            </a:br>
            <a:r>
              <a:rPr lang="en-GB" dirty="0" smtClean="0">
                <a:solidFill>
                  <a:srgbClr val="FFFF00"/>
                </a:solidFill>
                <a:latin typeface="Arial" charset="0"/>
              </a:rPr>
              <a:t/>
            </a:r>
            <a:br>
              <a:rPr lang="en-GB" dirty="0" smtClean="0">
                <a:solidFill>
                  <a:srgbClr val="FFFF00"/>
                </a:solidFill>
                <a:latin typeface="Arial" charset="0"/>
              </a:rPr>
            </a:br>
            <a:r>
              <a:rPr lang="en-GB" dirty="0" smtClean="0">
                <a:solidFill>
                  <a:srgbClr val="FFFF00"/>
                </a:solidFill>
                <a:latin typeface="Arial" charset="0"/>
              </a:rPr>
              <a:t>Geared tab</a:t>
            </a:r>
          </a:p>
        </p:txBody>
      </p:sp>
      <p:sp>
        <p:nvSpPr>
          <p:cNvPr id="38918" name="Oval 5"/>
          <p:cNvSpPr>
            <a:spLocks noChangeArrowheads="1"/>
          </p:cNvSpPr>
          <p:nvPr/>
        </p:nvSpPr>
        <p:spPr bwMode="auto">
          <a:xfrm>
            <a:off x="2925763" y="3460750"/>
            <a:ext cx="712787" cy="749300"/>
          </a:xfrm>
          <a:prstGeom prst="ellipse">
            <a:avLst/>
          </a:prstGeom>
          <a:noFill/>
          <a:ln w="50800">
            <a:solidFill>
              <a:schemeClr val="tx1"/>
            </a:solidFill>
            <a:round/>
            <a:headEnd/>
            <a:tailEnd/>
          </a:ln>
        </p:spPr>
        <p:txBody>
          <a:bodyPr wrap="none" anchor="ctr"/>
          <a:lstStyle/>
          <a:p>
            <a:endParaRPr lang="en-GB" b="1">
              <a:solidFill>
                <a:srgbClr val="FFFF00"/>
              </a:solidFill>
            </a:endParaRPr>
          </a:p>
        </p:txBody>
      </p:sp>
      <p:sp>
        <p:nvSpPr>
          <p:cNvPr id="38919" name="Freeform 7"/>
          <p:cNvSpPr>
            <a:spLocks/>
          </p:cNvSpPr>
          <p:nvPr/>
        </p:nvSpPr>
        <p:spPr bwMode="auto">
          <a:xfrm>
            <a:off x="2103438" y="3360738"/>
            <a:ext cx="973137" cy="938212"/>
          </a:xfrm>
          <a:custGeom>
            <a:avLst/>
            <a:gdLst>
              <a:gd name="T0" fmla="*/ 22225 w 613"/>
              <a:gd name="T1" fmla="*/ 0 h 591"/>
              <a:gd name="T2" fmla="*/ 971550 w 613"/>
              <a:gd name="T3" fmla="*/ 92075 h 591"/>
              <a:gd name="T4" fmla="*/ 971550 w 613"/>
              <a:gd name="T5" fmla="*/ 879475 h 591"/>
              <a:gd name="T6" fmla="*/ 33337 w 613"/>
              <a:gd name="T7" fmla="*/ 936625 h 591"/>
              <a:gd name="T8" fmla="*/ 182562 w 613"/>
              <a:gd name="T9" fmla="*/ 742949 h 591"/>
              <a:gd name="T10" fmla="*/ 0 w 613"/>
              <a:gd name="T11" fmla="*/ 560387 h 591"/>
              <a:gd name="T12" fmla="*/ 239712 w 613"/>
              <a:gd name="T13" fmla="*/ 411162 h 591"/>
              <a:gd name="T14" fmla="*/ 44450 w 613"/>
              <a:gd name="T15" fmla="*/ 263525 h 591"/>
              <a:gd name="T16" fmla="*/ 193675 w 613"/>
              <a:gd name="T17" fmla="*/ 149225 h 591"/>
              <a:gd name="T18" fmla="*/ 22225 w 613"/>
              <a:gd name="T19" fmla="*/ 0 h 5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3"/>
              <a:gd name="T31" fmla="*/ 0 h 591"/>
              <a:gd name="T32" fmla="*/ 613 w 613"/>
              <a:gd name="T33" fmla="*/ 591 h 5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3" h="591">
                <a:moveTo>
                  <a:pt x="14" y="0"/>
                </a:moveTo>
                <a:lnTo>
                  <a:pt x="612" y="58"/>
                </a:lnTo>
                <a:lnTo>
                  <a:pt x="612" y="554"/>
                </a:lnTo>
                <a:lnTo>
                  <a:pt x="21" y="590"/>
                </a:lnTo>
                <a:lnTo>
                  <a:pt x="115" y="468"/>
                </a:lnTo>
                <a:lnTo>
                  <a:pt x="0" y="353"/>
                </a:lnTo>
                <a:lnTo>
                  <a:pt x="151" y="259"/>
                </a:lnTo>
                <a:lnTo>
                  <a:pt x="28" y="166"/>
                </a:lnTo>
                <a:lnTo>
                  <a:pt x="122" y="94"/>
                </a:lnTo>
                <a:lnTo>
                  <a:pt x="14" y="0"/>
                </a:lnTo>
              </a:path>
            </a:pathLst>
          </a:custGeom>
          <a:solidFill>
            <a:schemeClr val="bg1"/>
          </a:solidFill>
          <a:ln w="50800" cap="rnd" cmpd="sng">
            <a:solidFill>
              <a:schemeClr val="tx1"/>
            </a:solidFill>
            <a:prstDash val="solid"/>
            <a:round/>
            <a:headEnd type="none" w="med" len="med"/>
            <a:tailEnd type="none" w="med" len="med"/>
          </a:ln>
        </p:spPr>
        <p:txBody>
          <a:bodyPr/>
          <a:lstStyle/>
          <a:p>
            <a:endParaRPr lang="en-GB" b="1">
              <a:solidFill>
                <a:srgbClr val="FFFF00"/>
              </a:solidFill>
            </a:endParaRPr>
          </a:p>
        </p:txBody>
      </p:sp>
      <p:sp useBgFill="1">
        <p:nvSpPr>
          <p:cNvPr id="38920" name="Oval 8"/>
          <p:cNvSpPr>
            <a:spLocks noChangeArrowheads="1"/>
          </p:cNvSpPr>
          <p:nvPr/>
        </p:nvSpPr>
        <p:spPr bwMode="auto">
          <a:xfrm>
            <a:off x="2851150" y="3392488"/>
            <a:ext cx="849313" cy="892175"/>
          </a:xfrm>
          <a:prstGeom prst="ellipse">
            <a:avLst/>
          </a:prstGeom>
          <a:ln w="50800">
            <a:solidFill>
              <a:schemeClr val="tx1"/>
            </a:solidFill>
            <a:round/>
            <a:headEnd/>
            <a:tailEnd/>
          </a:ln>
        </p:spPr>
        <p:txBody>
          <a:bodyPr wrap="none" anchor="ctr"/>
          <a:lstStyle/>
          <a:p>
            <a:endParaRPr lang="en-GB" b="1">
              <a:solidFill>
                <a:srgbClr val="FFFF00"/>
              </a:solidFill>
            </a:endParaRPr>
          </a:p>
        </p:txBody>
      </p:sp>
      <p:sp>
        <p:nvSpPr>
          <p:cNvPr id="38921" name="Line 9"/>
          <p:cNvSpPr>
            <a:spLocks noChangeShapeType="1"/>
          </p:cNvSpPr>
          <p:nvPr/>
        </p:nvSpPr>
        <p:spPr bwMode="auto">
          <a:xfrm flipH="1" flipV="1">
            <a:off x="3014663" y="3430588"/>
            <a:ext cx="53975" cy="15875"/>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22" name="Line 11"/>
          <p:cNvSpPr>
            <a:spLocks noChangeShapeType="1"/>
          </p:cNvSpPr>
          <p:nvPr/>
        </p:nvSpPr>
        <p:spPr bwMode="auto">
          <a:xfrm>
            <a:off x="2916238" y="3389313"/>
            <a:ext cx="79375" cy="3175"/>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23" name="Freeform 18"/>
          <p:cNvSpPr>
            <a:spLocks/>
          </p:cNvSpPr>
          <p:nvPr/>
        </p:nvSpPr>
        <p:spPr bwMode="auto">
          <a:xfrm>
            <a:off x="2901950" y="3219450"/>
            <a:ext cx="115888" cy="215900"/>
          </a:xfrm>
          <a:custGeom>
            <a:avLst/>
            <a:gdLst>
              <a:gd name="T0" fmla="*/ 84138 w 73"/>
              <a:gd name="T1" fmla="*/ 0 h 136"/>
              <a:gd name="T2" fmla="*/ 0 w 73"/>
              <a:gd name="T3" fmla="*/ 206375 h 136"/>
              <a:gd name="T4" fmla="*/ 114300 w 73"/>
              <a:gd name="T5" fmla="*/ 214313 h 136"/>
              <a:gd name="T6" fmla="*/ 84138 w 73"/>
              <a:gd name="T7" fmla="*/ 0 h 136"/>
              <a:gd name="T8" fmla="*/ 0 60000 65536"/>
              <a:gd name="T9" fmla="*/ 0 60000 65536"/>
              <a:gd name="T10" fmla="*/ 0 60000 65536"/>
              <a:gd name="T11" fmla="*/ 0 60000 65536"/>
              <a:gd name="T12" fmla="*/ 0 w 73"/>
              <a:gd name="T13" fmla="*/ 0 h 136"/>
              <a:gd name="T14" fmla="*/ 73 w 73"/>
              <a:gd name="T15" fmla="*/ 136 h 136"/>
            </a:gdLst>
            <a:ahLst/>
            <a:cxnLst>
              <a:cxn ang="T8">
                <a:pos x="T0" y="T1"/>
              </a:cxn>
              <a:cxn ang="T9">
                <a:pos x="T2" y="T3"/>
              </a:cxn>
              <a:cxn ang="T10">
                <a:pos x="T4" y="T5"/>
              </a:cxn>
              <a:cxn ang="T11">
                <a:pos x="T6" y="T7"/>
              </a:cxn>
            </a:cxnLst>
            <a:rect l="T12" t="T13" r="T14" b="T15"/>
            <a:pathLst>
              <a:path w="73" h="136">
                <a:moveTo>
                  <a:pt x="53" y="0"/>
                </a:moveTo>
                <a:lnTo>
                  <a:pt x="0" y="130"/>
                </a:lnTo>
                <a:lnTo>
                  <a:pt x="72" y="135"/>
                </a:lnTo>
                <a:lnTo>
                  <a:pt x="53" y="0"/>
                </a:lnTo>
              </a:path>
            </a:pathLst>
          </a:custGeom>
          <a:solidFill>
            <a:srgbClr val="FFFFFF"/>
          </a:solidFill>
          <a:ln w="50800" cap="rnd" cmpd="sng">
            <a:solidFill>
              <a:schemeClr val="tx1"/>
            </a:solidFill>
            <a:prstDash val="solid"/>
            <a:round/>
            <a:headEnd type="none" w="med" len="med"/>
            <a:tailEnd type="none" w="med" len="med"/>
          </a:ln>
        </p:spPr>
        <p:txBody>
          <a:bodyPr/>
          <a:lstStyle/>
          <a:p>
            <a:endParaRPr lang="en-GB" b="1">
              <a:solidFill>
                <a:srgbClr val="FFFF00"/>
              </a:solidFill>
            </a:endParaRPr>
          </a:p>
        </p:txBody>
      </p:sp>
      <p:sp>
        <p:nvSpPr>
          <p:cNvPr id="38924" name="Line 21"/>
          <p:cNvSpPr>
            <a:spLocks noChangeShapeType="1"/>
          </p:cNvSpPr>
          <p:nvPr/>
        </p:nvSpPr>
        <p:spPr bwMode="auto">
          <a:xfrm>
            <a:off x="3260725" y="3840163"/>
            <a:ext cx="39688" cy="0"/>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25" name="Oval 23"/>
          <p:cNvSpPr>
            <a:spLocks noChangeArrowheads="1"/>
          </p:cNvSpPr>
          <p:nvPr/>
        </p:nvSpPr>
        <p:spPr bwMode="auto">
          <a:xfrm>
            <a:off x="3268663" y="4457700"/>
            <a:ext cx="12700" cy="12700"/>
          </a:xfrm>
          <a:prstGeom prst="ellipse">
            <a:avLst/>
          </a:prstGeom>
          <a:noFill/>
          <a:ln w="50800">
            <a:solidFill>
              <a:schemeClr val="tx1"/>
            </a:solidFill>
            <a:round/>
            <a:headEnd/>
            <a:tailEnd/>
          </a:ln>
        </p:spPr>
        <p:txBody>
          <a:bodyPr wrap="none" anchor="ctr"/>
          <a:lstStyle/>
          <a:p>
            <a:endParaRPr lang="en-GB" b="1">
              <a:solidFill>
                <a:srgbClr val="FFFF00"/>
              </a:solidFill>
            </a:endParaRPr>
          </a:p>
        </p:txBody>
      </p:sp>
      <p:sp>
        <p:nvSpPr>
          <p:cNvPr id="38926" name="Oval 24"/>
          <p:cNvSpPr>
            <a:spLocks noChangeArrowheads="1"/>
          </p:cNvSpPr>
          <p:nvPr/>
        </p:nvSpPr>
        <p:spPr bwMode="auto">
          <a:xfrm>
            <a:off x="3270250" y="3802063"/>
            <a:ext cx="19050" cy="52387"/>
          </a:xfrm>
          <a:prstGeom prst="ellipse">
            <a:avLst/>
          </a:prstGeom>
          <a:solidFill>
            <a:srgbClr val="FFFFFF"/>
          </a:solidFill>
          <a:ln w="50800">
            <a:solidFill>
              <a:schemeClr val="tx1"/>
            </a:solidFill>
            <a:round/>
            <a:headEnd/>
            <a:tailEnd/>
          </a:ln>
        </p:spPr>
        <p:txBody>
          <a:bodyPr wrap="none" anchor="ctr"/>
          <a:lstStyle/>
          <a:p>
            <a:endParaRPr lang="en-GB" b="1">
              <a:solidFill>
                <a:srgbClr val="FFFF00"/>
              </a:solidFill>
            </a:endParaRPr>
          </a:p>
        </p:txBody>
      </p:sp>
      <p:sp>
        <p:nvSpPr>
          <p:cNvPr id="38927" name="Oval 25"/>
          <p:cNvSpPr>
            <a:spLocks noChangeArrowheads="1"/>
          </p:cNvSpPr>
          <p:nvPr/>
        </p:nvSpPr>
        <p:spPr bwMode="auto">
          <a:xfrm>
            <a:off x="3259138" y="3803650"/>
            <a:ext cx="50800" cy="50800"/>
          </a:xfrm>
          <a:prstGeom prst="ellipse">
            <a:avLst/>
          </a:prstGeom>
          <a:solidFill>
            <a:srgbClr val="FFFFFF"/>
          </a:solidFill>
          <a:ln w="50800">
            <a:solidFill>
              <a:schemeClr val="tx1"/>
            </a:solidFill>
            <a:round/>
            <a:headEnd/>
            <a:tailEnd/>
          </a:ln>
        </p:spPr>
        <p:txBody>
          <a:bodyPr wrap="none" anchor="ctr"/>
          <a:lstStyle/>
          <a:p>
            <a:endParaRPr lang="en-GB" b="1">
              <a:solidFill>
                <a:srgbClr val="FFFF00"/>
              </a:solidFill>
            </a:endParaRPr>
          </a:p>
        </p:txBody>
      </p:sp>
      <p:sp>
        <p:nvSpPr>
          <p:cNvPr id="38928" name="Line 26"/>
          <p:cNvSpPr>
            <a:spLocks noChangeShapeType="1"/>
          </p:cNvSpPr>
          <p:nvPr/>
        </p:nvSpPr>
        <p:spPr bwMode="auto">
          <a:xfrm flipV="1">
            <a:off x="3271838" y="3829050"/>
            <a:ext cx="0" cy="139700"/>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29" name="Line 27"/>
          <p:cNvSpPr>
            <a:spLocks noChangeShapeType="1"/>
          </p:cNvSpPr>
          <p:nvPr/>
        </p:nvSpPr>
        <p:spPr bwMode="auto">
          <a:xfrm flipV="1">
            <a:off x="3297238" y="3824288"/>
            <a:ext cx="0" cy="93662"/>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30" name="Line 28"/>
          <p:cNvSpPr>
            <a:spLocks noChangeShapeType="1"/>
          </p:cNvSpPr>
          <p:nvPr/>
        </p:nvSpPr>
        <p:spPr bwMode="auto">
          <a:xfrm flipV="1">
            <a:off x="3281363" y="3833813"/>
            <a:ext cx="4762" cy="88900"/>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31" name="Line 29"/>
          <p:cNvSpPr>
            <a:spLocks noChangeShapeType="1"/>
          </p:cNvSpPr>
          <p:nvPr/>
        </p:nvSpPr>
        <p:spPr bwMode="auto">
          <a:xfrm>
            <a:off x="3267075" y="3846513"/>
            <a:ext cx="0" cy="23812"/>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32" name="Oval 33"/>
          <p:cNvSpPr>
            <a:spLocks noChangeArrowheads="1"/>
          </p:cNvSpPr>
          <p:nvPr/>
        </p:nvSpPr>
        <p:spPr bwMode="auto">
          <a:xfrm>
            <a:off x="5943600" y="3881438"/>
            <a:ext cx="19050" cy="19050"/>
          </a:xfrm>
          <a:prstGeom prst="ellipse">
            <a:avLst/>
          </a:prstGeom>
          <a:solidFill>
            <a:schemeClr val="accent1"/>
          </a:solidFill>
          <a:ln w="50800">
            <a:solidFill>
              <a:schemeClr val="tx1"/>
            </a:solidFill>
            <a:round/>
            <a:headEnd/>
            <a:tailEnd/>
          </a:ln>
        </p:spPr>
        <p:txBody>
          <a:bodyPr wrap="none" anchor="ctr"/>
          <a:lstStyle/>
          <a:p>
            <a:endParaRPr lang="en-GB" b="1">
              <a:solidFill>
                <a:srgbClr val="FFFF00"/>
              </a:solidFill>
            </a:endParaRPr>
          </a:p>
        </p:txBody>
      </p:sp>
      <p:sp>
        <p:nvSpPr>
          <p:cNvPr id="38933" name="Oval 35"/>
          <p:cNvSpPr>
            <a:spLocks noChangeArrowheads="1"/>
          </p:cNvSpPr>
          <p:nvPr/>
        </p:nvSpPr>
        <p:spPr bwMode="auto">
          <a:xfrm>
            <a:off x="2968625" y="3262313"/>
            <a:ext cx="19050" cy="19050"/>
          </a:xfrm>
          <a:prstGeom prst="ellipse">
            <a:avLst/>
          </a:prstGeom>
          <a:solidFill>
            <a:schemeClr val="accent1"/>
          </a:solidFill>
          <a:ln w="50800">
            <a:solidFill>
              <a:schemeClr val="tx1"/>
            </a:solidFill>
            <a:round/>
            <a:headEnd/>
            <a:tailEnd/>
          </a:ln>
        </p:spPr>
        <p:txBody>
          <a:bodyPr wrap="none" anchor="ctr"/>
          <a:lstStyle/>
          <a:p>
            <a:endParaRPr lang="en-GB" b="1">
              <a:solidFill>
                <a:srgbClr val="FFFF00"/>
              </a:solidFill>
            </a:endParaRPr>
          </a:p>
        </p:txBody>
      </p:sp>
      <p:sp>
        <p:nvSpPr>
          <p:cNvPr id="38934" name="Rectangle 36"/>
          <p:cNvSpPr>
            <a:spLocks noChangeArrowheads="1"/>
          </p:cNvSpPr>
          <p:nvPr/>
        </p:nvSpPr>
        <p:spPr bwMode="auto">
          <a:xfrm>
            <a:off x="3228975" y="3771900"/>
            <a:ext cx="161925" cy="452438"/>
          </a:xfrm>
          <a:prstGeom prst="rect">
            <a:avLst/>
          </a:prstGeom>
          <a:solidFill>
            <a:schemeClr val="bg1"/>
          </a:solidFill>
          <a:ln w="50800">
            <a:solidFill>
              <a:schemeClr val="tx1"/>
            </a:solidFill>
            <a:miter lim="800000"/>
            <a:headEnd/>
            <a:tailEnd/>
          </a:ln>
        </p:spPr>
        <p:txBody>
          <a:bodyPr wrap="none" anchor="ctr"/>
          <a:lstStyle/>
          <a:p>
            <a:endParaRPr lang="en-GB" b="1">
              <a:solidFill>
                <a:srgbClr val="FFFF00"/>
              </a:solidFill>
            </a:endParaRPr>
          </a:p>
        </p:txBody>
      </p:sp>
      <p:sp>
        <p:nvSpPr>
          <p:cNvPr id="38935" name="Oval 37"/>
          <p:cNvSpPr>
            <a:spLocks noChangeArrowheads="1"/>
          </p:cNvSpPr>
          <p:nvPr/>
        </p:nvSpPr>
        <p:spPr bwMode="auto">
          <a:xfrm>
            <a:off x="3260725" y="3825875"/>
            <a:ext cx="19050" cy="19050"/>
          </a:xfrm>
          <a:prstGeom prst="ellipse">
            <a:avLst/>
          </a:prstGeom>
          <a:solidFill>
            <a:schemeClr val="accent1"/>
          </a:solidFill>
          <a:ln w="50800">
            <a:solidFill>
              <a:schemeClr val="tx1"/>
            </a:solidFill>
            <a:round/>
            <a:headEnd/>
            <a:tailEnd/>
          </a:ln>
        </p:spPr>
        <p:txBody>
          <a:bodyPr wrap="none" anchor="ctr"/>
          <a:lstStyle/>
          <a:p>
            <a:endParaRPr lang="en-GB" b="1">
              <a:solidFill>
                <a:srgbClr val="FFFF00"/>
              </a:solidFill>
            </a:endParaRPr>
          </a:p>
        </p:txBody>
      </p:sp>
      <p:grpSp>
        <p:nvGrpSpPr>
          <p:cNvPr id="2" name="Group 41"/>
          <p:cNvGrpSpPr>
            <a:grpSpLocks/>
          </p:cNvGrpSpPr>
          <p:nvPr/>
        </p:nvGrpSpPr>
        <p:grpSpPr bwMode="auto">
          <a:xfrm rot="60000">
            <a:off x="20638" y="2922588"/>
            <a:ext cx="5991225" cy="565150"/>
            <a:chOff x="0" y="1888"/>
            <a:chExt cx="3774" cy="333"/>
          </a:xfrm>
        </p:grpSpPr>
        <p:sp>
          <p:nvSpPr>
            <p:cNvPr id="38964" name="Line 15"/>
            <p:cNvSpPr>
              <a:spLocks noChangeShapeType="1"/>
            </p:cNvSpPr>
            <p:nvPr/>
          </p:nvSpPr>
          <p:spPr bwMode="auto">
            <a:xfrm>
              <a:off x="1869" y="2058"/>
              <a:ext cx="1905" cy="163"/>
            </a:xfrm>
            <a:prstGeom prst="line">
              <a:avLst/>
            </a:prstGeom>
            <a:noFill/>
            <a:ln w="50800">
              <a:solidFill>
                <a:srgbClr val="FFFFFF"/>
              </a:solidFill>
              <a:round/>
              <a:headEnd/>
              <a:tailEnd/>
            </a:ln>
          </p:spPr>
          <p:txBody>
            <a:bodyPr wrap="none" anchor="ctr"/>
            <a:lstStyle/>
            <a:p>
              <a:endParaRPr lang="en-GB" b="1">
                <a:solidFill>
                  <a:srgbClr val="FFFF00"/>
                </a:solidFill>
              </a:endParaRPr>
            </a:p>
          </p:txBody>
        </p:sp>
        <p:sp>
          <p:nvSpPr>
            <p:cNvPr id="38965" name="Line 40"/>
            <p:cNvSpPr>
              <a:spLocks noChangeShapeType="1"/>
            </p:cNvSpPr>
            <p:nvPr/>
          </p:nvSpPr>
          <p:spPr bwMode="auto">
            <a:xfrm>
              <a:off x="0" y="1888"/>
              <a:ext cx="1905" cy="163"/>
            </a:xfrm>
            <a:prstGeom prst="line">
              <a:avLst/>
            </a:prstGeom>
            <a:noFill/>
            <a:ln w="50800">
              <a:noFill/>
              <a:round/>
              <a:headEnd/>
              <a:tailEnd/>
            </a:ln>
          </p:spPr>
          <p:txBody>
            <a:bodyPr wrap="none" anchor="ctr"/>
            <a:lstStyle/>
            <a:p>
              <a:endParaRPr lang="en-GB" b="1">
                <a:solidFill>
                  <a:srgbClr val="FFFF00"/>
                </a:solidFill>
              </a:endParaRPr>
            </a:p>
          </p:txBody>
        </p:sp>
      </p:grpSp>
      <p:grpSp>
        <p:nvGrpSpPr>
          <p:cNvPr id="3" name="Group 57"/>
          <p:cNvGrpSpPr>
            <a:grpSpLocks/>
          </p:cNvGrpSpPr>
          <p:nvPr/>
        </p:nvGrpSpPr>
        <p:grpSpPr bwMode="auto">
          <a:xfrm>
            <a:off x="4500563" y="3489325"/>
            <a:ext cx="2752725" cy="596900"/>
            <a:chOff x="2835" y="2198"/>
            <a:chExt cx="1734" cy="376"/>
          </a:xfrm>
        </p:grpSpPr>
        <p:sp>
          <p:nvSpPr>
            <p:cNvPr id="38950" name="Freeform 10"/>
            <p:cNvSpPr>
              <a:spLocks/>
            </p:cNvSpPr>
            <p:nvPr/>
          </p:nvSpPr>
          <p:spPr bwMode="auto">
            <a:xfrm>
              <a:off x="3728" y="2198"/>
              <a:ext cx="73" cy="136"/>
            </a:xfrm>
            <a:custGeom>
              <a:avLst/>
              <a:gdLst>
                <a:gd name="T0" fmla="*/ 53 w 73"/>
                <a:gd name="T1" fmla="*/ 0 h 136"/>
                <a:gd name="T2" fmla="*/ 0 w 73"/>
                <a:gd name="T3" fmla="*/ 130 h 136"/>
                <a:gd name="T4" fmla="*/ 72 w 73"/>
                <a:gd name="T5" fmla="*/ 135 h 136"/>
                <a:gd name="T6" fmla="*/ 53 w 73"/>
                <a:gd name="T7" fmla="*/ 0 h 136"/>
                <a:gd name="T8" fmla="*/ 0 60000 65536"/>
                <a:gd name="T9" fmla="*/ 0 60000 65536"/>
                <a:gd name="T10" fmla="*/ 0 60000 65536"/>
                <a:gd name="T11" fmla="*/ 0 60000 65536"/>
                <a:gd name="T12" fmla="*/ 0 w 73"/>
                <a:gd name="T13" fmla="*/ 0 h 136"/>
                <a:gd name="T14" fmla="*/ 73 w 73"/>
                <a:gd name="T15" fmla="*/ 136 h 136"/>
              </a:gdLst>
              <a:ahLst/>
              <a:cxnLst>
                <a:cxn ang="T8">
                  <a:pos x="T0" y="T1"/>
                </a:cxn>
                <a:cxn ang="T9">
                  <a:pos x="T2" y="T3"/>
                </a:cxn>
                <a:cxn ang="T10">
                  <a:pos x="T4" y="T5"/>
                </a:cxn>
                <a:cxn ang="T11">
                  <a:pos x="T6" y="T7"/>
                </a:cxn>
              </a:cxnLst>
              <a:rect l="T12" t="T13" r="T14" b="T15"/>
              <a:pathLst>
                <a:path w="73" h="136">
                  <a:moveTo>
                    <a:pt x="53" y="0"/>
                  </a:moveTo>
                  <a:lnTo>
                    <a:pt x="0" y="130"/>
                  </a:lnTo>
                  <a:lnTo>
                    <a:pt x="72" y="135"/>
                  </a:lnTo>
                  <a:lnTo>
                    <a:pt x="53" y="0"/>
                  </a:lnTo>
                </a:path>
              </a:pathLst>
            </a:custGeom>
            <a:solidFill>
              <a:srgbClr val="FFFFFF"/>
            </a:solidFill>
            <a:ln w="50800" cap="rnd" cmpd="sng">
              <a:solidFill>
                <a:schemeClr val="tx1"/>
              </a:solidFill>
              <a:prstDash val="solid"/>
              <a:round/>
              <a:headEnd type="none" w="med" len="med"/>
              <a:tailEnd type="none" w="med" len="med"/>
            </a:ln>
          </p:spPr>
          <p:txBody>
            <a:bodyPr/>
            <a:lstStyle/>
            <a:p>
              <a:endParaRPr lang="en-GB" b="1">
                <a:solidFill>
                  <a:srgbClr val="FFFF00"/>
                </a:solidFill>
              </a:endParaRPr>
            </a:p>
          </p:txBody>
        </p:sp>
        <p:grpSp>
          <p:nvGrpSpPr>
            <p:cNvPr id="4" name="Group 56"/>
            <p:cNvGrpSpPr>
              <a:grpSpLocks/>
            </p:cNvGrpSpPr>
            <p:nvPr/>
          </p:nvGrpSpPr>
          <p:grpSpPr bwMode="auto">
            <a:xfrm>
              <a:off x="2835" y="2198"/>
              <a:ext cx="1734" cy="376"/>
              <a:chOff x="2835" y="2217"/>
              <a:chExt cx="1734" cy="376"/>
            </a:xfrm>
          </p:grpSpPr>
          <p:sp>
            <p:nvSpPr>
              <p:cNvPr id="38952" name="Oval 34"/>
              <p:cNvSpPr>
                <a:spLocks noChangeArrowheads="1"/>
              </p:cNvSpPr>
              <p:nvPr/>
            </p:nvSpPr>
            <p:spPr bwMode="auto">
              <a:xfrm>
                <a:off x="3772" y="2217"/>
                <a:ext cx="12" cy="12"/>
              </a:xfrm>
              <a:prstGeom prst="ellipse">
                <a:avLst/>
              </a:prstGeom>
              <a:solidFill>
                <a:schemeClr val="accent1"/>
              </a:solidFill>
              <a:ln w="50800">
                <a:solidFill>
                  <a:schemeClr val="tx1"/>
                </a:solidFill>
                <a:round/>
                <a:headEnd/>
                <a:tailEnd/>
              </a:ln>
            </p:spPr>
            <p:txBody>
              <a:bodyPr wrap="none" anchor="ctr"/>
              <a:lstStyle/>
              <a:p>
                <a:endParaRPr lang="en-GB" b="1">
                  <a:solidFill>
                    <a:srgbClr val="FFFF00"/>
                  </a:solidFill>
                </a:endParaRPr>
              </a:p>
            </p:txBody>
          </p:sp>
          <p:grpSp>
            <p:nvGrpSpPr>
              <p:cNvPr id="5" name="Group 54"/>
              <p:cNvGrpSpPr>
                <a:grpSpLocks/>
              </p:cNvGrpSpPr>
              <p:nvPr/>
            </p:nvGrpSpPr>
            <p:grpSpPr bwMode="auto">
              <a:xfrm>
                <a:off x="2835" y="2341"/>
                <a:ext cx="1734" cy="252"/>
                <a:chOff x="3424" y="2840"/>
                <a:chExt cx="1734" cy="252"/>
              </a:xfrm>
            </p:grpSpPr>
            <p:grpSp>
              <p:nvGrpSpPr>
                <p:cNvPr id="6" name="Group 48"/>
                <p:cNvGrpSpPr>
                  <a:grpSpLocks/>
                </p:cNvGrpSpPr>
                <p:nvPr/>
              </p:nvGrpSpPr>
              <p:grpSpPr bwMode="auto">
                <a:xfrm>
                  <a:off x="4195" y="2840"/>
                  <a:ext cx="963" cy="252"/>
                  <a:chOff x="3612" y="2328"/>
                  <a:chExt cx="963" cy="252"/>
                </a:xfrm>
              </p:grpSpPr>
              <p:sp>
                <p:nvSpPr>
                  <p:cNvPr id="38960" name="Oval 6"/>
                  <p:cNvSpPr>
                    <a:spLocks noChangeArrowheads="1"/>
                  </p:cNvSpPr>
                  <p:nvPr/>
                </p:nvSpPr>
                <p:spPr bwMode="auto">
                  <a:xfrm>
                    <a:off x="4477" y="2411"/>
                    <a:ext cx="98" cy="104"/>
                  </a:xfrm>
                  <a:prstGeom prst="ellipse">
                    <a:avLst/>
                  </a:prstGeom>
                  <a:solidFill>
                    <a:schemeClr val="bg1"/>
                  </a:solidFill>
                  <a:ln w="50800">
                    <a:solidFill>
                      <a:schemeClr val="tx1"/>
                    </a:solidFill>
                    <a:round/>
                    <a:headEnd/>
                    <a:tailEnd/>
                  </a:ln>
                </p:spPr>
                <p:txBody>
                  <a:bodyPr wrap="none" anchor="ctr"/>
                  <a:lstStyle/>
                  <a:p>
                    <a:endParaRPr lang="en-GB" b="1">
                      <a:solidFill>
                        <a:srgbClr val="FFFF00"/>
                      </a:solidFill>
                    </a:endParaRPr>
                  </a:p>
                </p:txBody>
              </p:sp>
              <p:grpSp>
                <p:nvGrpSpPr>
                  <p:cNvPr id="7" name="Group 30"/>
                  <p:cNvGrpSpPr>
                    <a:grpSpLocks/>
                  </p:cNvGrpSpPr>
                  <p:nvPr/>
                </p:nvGrpSpPr>
                <p:grpSpPr bwMode="auto">
                  <a:xfrm>
                    <a:off x="3612" y="2328"/>
                    <a:ext cx="915" cy="252"/>
                    <a:chOff x="3612" y="2328"/>
                    <a:chExt cx="915" cy="252"/>
                  </a:xfrm>
                </p:grpSpPr>
                <p:sp>
                  <p:nvSpPr>
                    <p:cNvPr id="38962" name="Oval 31"/>
                    <p:cNvSpPr>
                      <a:spLocks noChangeArrowheads="1"/>
                    </p:cNvSpPr>
                    <p:nvPr/>
                  </p:nvSpPr>
                  <p:spPr bwMode="auto">
                    <a:xfrm>
                      <a:off x="3612" y="2329"/>
                      <a:ext cx="240" cy="246"/>
                    </a:xfrm>
                    <a:prstGeom prst="ellipse">
                      <a:avLst/>
                    </a:prstGeom>
                    <a:solidFill>
                      <a:schemeClr val="bg1"/>
                    </a:solidFill>
                    <a:ln w="50800">
                      <a:solidFill>
                        <a:schemeClr val="tx1"/>
                      </a:solidFill>
                      <a:round/>
                      <a:headEnd/>
                      <a:tailEnd/>
                    </a:ln>
                  </p:spPr>
                  <p:txBody>
                    <a:bodyPr wrap="none" anchor="ctr"/>
                    <a:lstStyle/>
                    <a:p>
                      <a:endParaRPr lang="en-GB" b="1">
                        <a:solidFill>
                          <a:srgbClr val="FFFF00"/>
                        </a:solidFill>
                      </a:endParaRPr>
                    </a:p>
                  </p:txBody>
                </p:sp>
                <p:sp>
                  <p:nvSpPr>
                    <p:cNvPr id="38963" name="Freeform 32"/>
                    <p:cNvSpPr>
                      <a:spLocks/>
                    </p:cNvSpPr>
                    <p:nvPr/>
                  </p:nvSpPr>
                  <p:spPr bwMode="auto">
                    <a:xfrm>
                      <a:off x="3720" y="2328"/>
                      <a:ext cx="807" cy="252"/>
                    </a:xfrm>
                    <a:custGeom>
                      <a:avLst/>
                      <a:gdLst>
                        <a:gd name="T0" fmla="*/ 801 w 807"/>
                        <a:gd name="T1" fmla="*/ 81 h 252"/>
                        <a:gd name="T2" fmla="*/ 18 w 807"/>
                        <a:gd name="T3" fmla="*/ 0 h 252"/>
                        <a:gd name="T4" fmla="*/ 0 w 807"/>
                        <a:gd name="T5" fmla="*/ 252 h 252"/>
                        <a:gd name="T6" fmla="*/ 807 w 807"/>
                        <a:gd name="T7" fmla="*/ 192 h 252"/>
                        <a:gd name="T8" fmla="*/ 801 w 807"/>
                        <a:gd name="T9" fmla="*/ 81 h 252"/>
                        <a:gd name="T10" fmla="*/ 0 60000 65536"/>
                        <a:gd name="T11" fmla="*/ 0 60000 65536"/>
                        <a:gd name="T12" fmla="*/ 0 60000 65536"/>
                        <a:gd name="T13" fmla="*/ 0 60000 65536"/>
                        <a:gd name="T14" fmla="*/ 0 60000 65536"/>
                        <a:gd name="T15" fmla="*/ 0 w 807"/>
                        <a:gd name="T16" fmla="*/ 0 h 252"/>
                        <a:gd name="T17" fmla="*/ 807 w 807"/>
                        <a:gd name="T18" fmla="*/ 252 h 252"/>
                      </a:gdLst>
                      <a:ahLst/>
                      <a:cxnLst>
                        <a:cxn ang="T10">
                          <a:pos x="T0" y="T1"/>
                        </a:cxn>
                        <a:cxn ang="T11">
                          <a:pos x="T2" y="T3"/>
                        </a:cxn>
                        <a:cxn ang="T12">
                          <a:pos x="T4" y="T5"/>
                        </a:cxn>
                        <a:cxn ang="T13">
                          <a:pos x="T6" y="T7"/>
                        </a:cxn>
                        <a:cxn ang="T14">
                          <a:pos x="T8" y="T9"/>
                        </a:cxn>
                      </a:cxnLst>
                      <a:rect l="T15" t="T16" r="T17" b="T18"/>
                      <a:pathLst>
                        <a:path w="807" h="252">
                          <a:moveTo>
                            <a:pt x="801" y="81"/>
                          </a:moveTo>
                          <a:lnTo>
                            <a:pt x="18" y="0"/>
                          </a:lnTo>
                          <a:lnTo>
                            <a:pt x="0" y="252"/>
                          </a:lnTo>
                          <a:lnTo>
                            <a:pt x="807" y="192"/>
                          </a:lnTo>
                          <a:lnTo>
                            <a:pt x="801" y="81"/>
                          </a:lnTo>
                          <a:close/>
                        </a:path>
                      </a:pathLst>
                    </a:custGeom>
                    <a:solidFill>
                      <a:schemeClr val="bg1"/>
                    </a:solidFill>
                    <a:ln w="50800">
                      <a:solidFill>
                        <a:schemeClr val="tx1"/>
                      </a:solidFill>
                      <a:round/>
                      <a:headEnd/>
                      <a:tailEnd/>
                    </a:ln>
                  </p:spPr>
                  <p:txBody>
                    <a:bodyPr/>
                    <a:lstStyle/>
                    <a:p>
                      <a:endParaRPr lang="en-GB" b="1">
                        <a:solidFill>
                          <a:srgbClr val="FFFF00"/>
                        </a:solidFill>
                      </a:endParaRPr>
                    </a:p>
                  </p:txBody>
                </p:sp>
              </p:grpSp>
            </p:grpSp>
            <p:grpSp>
              <p:nvGrpSpPr>
                <p:cNvPr id="8" name="Group 49"/>
                <p:cNvGrpSpPr>
                  <a:grpSpLocks/>
                </p:cNvGrpSpPr>
                <p:nvPr/>
              </p:nvGrpSpPr>
              <p:grpSpPr bwMode="auto">
                <a:xfrm flipH="1">
                  <a:off x="3424" y="2840"/>
                  <a:ext cx="963" cy="252"/>
                  <a:chOff x="3612" y="2328"/>
                  <a:chExt cx="963" cy="252"/>
                </a:xfrm>
              </p:grpSpPr>
              <p:sp>
                <p:nvSpPr>
                  <p:cNvPr id="38956" name="Oval 50"/>
                  <p:cNvSpPr>
                    <a:spLocks noChangeArrowheads="1"/>
                  </p:cNvSpPr>
                  <p:nvPr/>
                </p:nvSpPr>
                <p:spPr bwMode="auto">
                  <a:xfrm>
                    <a:off x="4477" y="2411"/>
                    <a:ext cx="98" cy="104"/>
                  </a:xfrm>
                  <a:prstGeom prst="ellipse">
                    <a:avLst/>
                  </a:prstGeom>
                  <a:noFill/>
                  <a:ln w="50800">
                    <a:solidFill>
                      <a:schemeClr val="tx1"/>
                    </a:solidFill>
                    <a:round/>
                    <a:headEnd/>
                    <a:tailEnd/>
                  </a:ln>
                </p:spPr>
                <p:txBody>
                  <a:bodyPr wrap="none" anchor="ctr"/>
                  <a:lstStyle/>
                  <a:p>
                    <a:endParaRPr lang="en-GB" b="1">
                      <a:solidFill>
                        <a:srgbClr val="FFFF00"/>
                      </a:solidFill>
                    </a:endParaRPr>
                  </a:p>
                </p:txBody>
              </p:sp>
              <p:grpSp>
                <p:nvGrpSpPr>
                  <p:cNvPr id="9" name="Group 51"/>
                  <p:cNvGrpSpPr>
                    <a:grpSpLocks/>
                  </p:cNvGrpSpPr>
                  <p:nvPr/>
                </p:nvGrpSpPr>
                <p:grpSpPr bwMode="auto">
                  <a:xfrm>
                    <a:off x="3612" y="2328"/>
                    <a:ext cx="915" cy="252"/>
                    <a:chOff x="3612" y="2328"/>
                    <a:chExt cx="915" cy="252"/>
                  </a:xfrm>
                </p:grpSpPr>
                <p:sp>
                  <p:nvSpPr>
                    <p:cNvPr id="38958" name="Oval 52"/>
                    <p:cNvSpPr>
                      <a:spLocks noChangeArrowheads="1"/>
                    </p:cNvSpPr>
                    <p:nvPr/>
                  </p:nvSpPr>
                  <p:spPr bwMode="auto">
                    <a:xfrm>
                      <a:off x="3612" y="2329"/>
                      <a:ext cx="240" cy="246"/>
                    </a:xfrm>
                    <a:prstGeom prst="ellipse">
                      <a:avLst/>
                    </a:prstGeom>
                    <a:noFill/>
                    <a:ln w="50800">
                      <a:solidFill>
                        <a:schemeClr val="tx1"/>
                      </a:solidFill>
                      <a:round/>
                      <a:headEnd/>
                      <a:tailEnd/>
                    </a:ln>
                  </p:spPr>
                  <p:txBody>
                    <a:bodyPr wrap="none" anchor="ctr"/>
                    <a:lstStyle/>
                    <a:p>
                      <a:endParaRPr lang="en-GB" b="1">
                        <a:solidFill>
                          <a:srgbClr val="FFFF00"/>
                        </a:solidFill>
                      </a:endParaRPr>
                    </a:p>
                  </p:txBody>
                </p:sp>
                <p:sp>
                  <p:nvSpPr>
                    <p:cNvPr id="38959" name="Freeform 53"/>
                    <p:cNvSpPr>
                      <a:spLocks/>
                    </p:cNvSpPr>
                    <p:nvPr/>
                  </p:nvSpPr>
                  <p:spPr bwMode="auto">
                    <a:xfrm>
                      <a:off x="3720" y="2328"/>
                      <a:ext cx="807" cy="252"/>
                    </a:xfrm>
                    <a:custGeom>
                      <a:avLst/>
                      <a:gdLst>
                        <a:gd name="T0" fmla="*/ 801 w 807"/>
                        <a:gd name="T1" fmla="*/ 81 h 252"/>
                        <a:gd name="T2" fmla="*/ 18 w 807"/>
                        <a:gd name="T3" fmla="*/ 0 h 252"/>
                        <a:gd name="T4" fmla="*/ 0 w 807"/>
                        <a:gd name="T5" fmla="*/ 252 h 252"/>
                        <a:gd name="T6" fmla="*/ 807 w 807"/>
                        <a:gd name="T7" fmla="*/ 192 h 252"/>
                        <a:gd name="T8" fmla="*/ 801 w 807"/>
                        <a:gd name="T9" fmla="*/ 81 h 252"/>
                        <a:gd name="T10" fmla="*/ 0 60000 65536"/>
                        <a:gd name="T11" fmla="*/ 0 60000 65536"/>
                        <a:gd name="T12" fmla="*/ 0 60000 65536"/>
                        <a:gd name="T13" fmla="*/ 0 60000 65536"/>
                        <a:gd name="T14" fmla="*/ 0 60000 65536"/>
                        <a:gd name="T15" fmla="*/ 0 w 807"/>
                        <a:gd name="T16" fmla="*/ 0 h 252"/>
                        <a:gd name="T17" fmla="*/ 807 w 807"/>
                        <a:gd name="T18" fmla="*/ 252 h 252"/>
                      </a:gdLst>
                      <a:ahLst/>
                      <a:cxnLst>
                        <a:cxn ang="T10">
                          <a:pos x="T0" y="T1"/>
                        </a:cxn>
                        <a:cxn ang="T11">
                          <a:pos x="T2" y="T3"/>
                        </a:cxn>
                        <a:cxn ang="T12">
                          <a:pos x="T4" y="T5"/>
                        </a:cxn>
                        <a:cxn ang="T13">
                          <a:pos x="T6" y="T7"/>
                        </a:cxn>
                        <a:cxn ang="T14">
                          <a:pos x="T8" y="T9"/>
                        </a:cxn>
                      </a:cxnLst>
                      <a:rect l="T15" t="T16" r="T17" b="T18"/>
                      <a:pathLst>
                        <a:path w="807" h="252">
                          <a:moveTo>
                            <a:pt x="801" y="81"/>
                          </a:moveTo>
                          <a:lnTo>
                            <a:pt x="18" y="0"/>
                          </a:lnTo>
                          <a:lnTo>
                            <a:pt x="0" y="252"/>
                          </a:lnTo>
                          <a:lnTo>
                            <a:pt x="807" y="192"/>
                          </a:lnTo>
                          <a:lnTo>
                            <a:pt x="801" y="81"/>
                          </a:lnTo>
                          <a:close/>
                        </a:path>
                      </a:pathLst>
                    </a:custGeom>
                    <a:noFill/>
                    <a:ln w="50800">
                      <a:solidFill>
                        <a:schemeClr val="tx1"/>
                      </a:solidFill>
                      <a:round/>
                      <a:headEnd/>
                      <a:tailEnd/>
                    </a:ln>
                  </p:spPr>
                  <p:txBody>
                    <a:bodyPr/>
                    <a:lstStyle/>
                    <a:p>
                      <a:endParaRPr lang="en-GB" b="1">
                        <a:solidFill>
                          <a:srgbClr val="FFFF00"/>
                        </a:solidFill>
                      </a:endParaRPr>
                    </a:p>
                  </p:txBody>
                </p:sp>
              </p:grpSp>
            </p:grpSp>
          </p:grpSp>
        </p:grpSp>
      </p:grpSp>
      <p:grpSp>
        <p:nvGrpSpPr>
          <p:cNvPr id="10" name="Group 73"/>
          <p:cNvGrpSpPr>
            <a:grpSpLocks/>
          </p:cNvGrpSpPr>
          <p:nvPr/>
        </p:nvGrpSpPr>
        <p:grpSpPr bwMode="auto">
          <a:xfrm>
            <a:off x="755650" y="3429000"/>
            <a:ext cx="5054600" cy="1093788"/>
            <a:chOff x="476" y="2160"/>
            <a:chExt cx="3184" cy="689"/>
          </a:xfrm>
        </p:grpSpPr>
        <p:grpSp>
          <p:nvGrpSpPr>
            <p:cNvPr id="11" name="Group 58"/>
            <p:cNvGrpSpPr>
              <a:grpSpLocks/>
            </p:cNvGrpSpPr>
            <p:nvPr/>
          </p:nvGrpSpPr>
          <p:grpSpPr bwMode="auto">
            <a:xfrm>
              <a:off x="476" y="2160"/>
              <a:ext cx="3184" cy="689"/>
              <a:chOff x="476" y="2160"/>
              <a:chExt cx="3184" cy="689"/>
            </a:xfrm>
          </p:grpSpPr>
          <p:sp>
            <p:nvSpPr>
              <p:cNvPr id="38941" name="Line 20"/>
              <p:cNvSpPr>
                <a:spLocks noChangeShapeType="1"/>
              </p:cNvSpPr>
              <p:nvPr/>
            </p:nvSpPr>
            <p:spPr bwMode="auto">
              <a:xfrm>
                <a:off x="2088" y="2414"/>
                <a:ext cx="0" cy="414"/>
              </a:xfrm>
              <a:prstGeom prst="line">
                <a:avLst/>
              </a:prstGeom>
              <a:noFill/>
              <a:ln w="50800">
                <a:solidFill>
                  <a:schemeClr val="tx1"/>
                </a:solidFill>
                <a:round/>
                <a:headEnd/>
                <a:tailEnd/>
              </a:ln>
            </p:spPr>
            <p:txBody>
              <a:bodyPr wrap="none" anchor="ctr"/>
              <a:lstStyle/>
              <a:p>
                <a:endParaRPr lang="en-GB" b="1">
                  <a:solidFill>
                    <a:srgbClr val="FFFF00"/>
                  </a:solidFill>
                </a:endParaRPr>
              </a:p>
            </p:txBody>
          </p:sp>
          <p:sp>
            <p:nvSpPr>
              <p:cNvPr id="38942" name="Oval 22"/>
              <p:cNvSpPr>
                <a:spLocks noChangeArrowheads="1"/>
              </p:cNvSpPr>
              <p:nvPr/>
            </p:nvSpPr>
            <p:spPr bwMode="auto">
              <a:xfrm>
                <a:off x="2026" y="2775"/>
                <a:ext cx="74" cy="74"/>
              </a:xfrm>
              <a:prstGeom prst="ellipse">
                <a:avLst/>
              </a:prstGeom>
              <a:solidFill>
                <a:srgbClr val="FFFFFF"/>
              </a:solidFill>
              <a:ln w="50800">
                <a:solidFill>
                  <a:schemeClr val="tx1"/>
                </a:solidFill>
                <a:round/>
                <a:headEnd/>
                <a:tailEnd/>
              </a:ln>
            </p:spPr>
            <p:txBody>
              <a:bodyPr wrap="none" anchor="ctr"/>
              <a:lstStyle/>
              <a:p>
                <a:endParaRPr lang="en-GB" b="1">
                  <a:solidFill>
                    <a:srgbClr val="FFFF00"/>
                  </a:solidFill>
                </a:endParaRPr>
              </a:p>
            </p:txBody>
          </p:sp>
          <p:grpSp>
            <p:nvGrpSpPr>
              <p:cNvPr id="12" name="Group 47"/>
              <p:cNvGrpSpPr>
                <a:grpSpLocks/>
              </p:cNvGrpSpPr>
              <p:nvPr/>
            </p:nvGrpSpPr>
            <p:grpSpPr bwMode="auto">
              <a:xfrm>
                <a:off x="476" y="2160"/>
                <a:ext cx="3184" cy="505"/>
                <a:chOff x="476" y="2160"/>
                <a:chExt cx="3184" cy="505"/>
              </a:xfrm>
            </p:grpSpPr>
            <p:grpSp>
              <p:nvGrpSpPr>
                <p:cNvPr id="13" name="Group 42"/>
                <p:cNvGrpSpPr>
                  <a:grpSpLocks/>
                </p:cNvGrpSpPr>
                <p:nvPr/>
              </p:nvGrpSpPr>
              <p:grpSpPr bwMode="auto">
                <a:xfrm>
                  <a:off x="1830" y="2173"/>
                  <a:ext cx="1830" cy="492"/>
                  <a:chOff x="1830" y="2173"/>
                  <a:chExt cx="1830" cy="492"/>
                </a:xfrm>
              </p:grpSpPr>
              <p:sp>
                <p:nvSpPr>
                  <p:cNvPr id="38948" name="Oval 13"/>
                  <p:cNvSpPr>
                    <a:spLocks noChangeArrowheads="1"/>
                  </p:cNvSpPr>
                  <p:nvPr/>
                </p:nvSpPr>
                <p:spPr bwMode="auto">
                  <a:xfrm>
                    <a:off x="1830" y="2174"/>
                    <a:ext cx="457" cy="491"/>
                  </a:xfrm>
                  <a:prstGeom prst="ellipse">
                    <a:avLst/>
                  </a:prstGeom>
                  <a:solidFill>
                    <a:schemeClr val="bg1"/>
                  </a:solidFill>
                  <a:ln w="50800">
                    <a:solidFill>
                      <a:schemeClr val="tx1"/>
                    </a:solidFill>
                    <a:round/>
                    <a:headEnd/>
                    <a:tailEnd/>
                  </a:ln>
                </p:spPr>
                <p:txBody>
                  <a:bodyPr wrap="none" anchor="ctr"/>
                  <a:lstStyle/>
                  <a:p>
                    <a:endParaRPr lang="en-GB" b="1">
                      <a:solidFill>
                        <a:srgbClr val="FFFF00"/>
                      </a:solidFill>
                    </a:endParaRPr>
                  </a:p>
                </p:txBody>
              </p:sp>
              <p:sp>
                <p:nvSpPr>
                  <p:cNvPr id="38949" name="Freeform 14"/>
                  <p:cNvSpPr>
                    <a:spLocks/>
                  </p:cNvSpPr>
                  <p:nvPr/>
                </p:nvSpPr>
                <p:spPr bwMode="auto">
                  <a:xfrm>
                    <a:off x="2057" y="2173"/>
                    <a:ext cx="1603" cy="489"/>
                  </a:xfrm>
                  <a:custGeom>
                    <a:avLst/>
                    <a:gdLst>
                      <a:gd name="T0" fmla="*/ 0 w 1603"/>
                      <a:gd name="T1" fmla="*/ 0 h 489"/>
                      <a:gd name="T2" fmla="*/ 1603 w 1603"/>
                      <a:gd name="T3" fmla="*/ 149 h 489"/>
                      <a:gd name="T4" fmla="*/ 1507 w 1603"/>
                      <a:gd name="T5" fmla="*/ 263 h 489"/>
                      <a:gd name="T6" fmla="*/ 1591 w 1603"/>
                      <a:gd name="T7" fmla="*/ 407 h 489"/>
                      <a:gd name="T8" fmla="*/ 29 w 1603"/>
                      <a:gd name="T9" fmla="*/ 489 h 489"/>
                      <a:gd name="T10" fmla="*/ 0 w 1603"/>
                      <a:gd name="T11" fmla="*/ 0 h 489"/>
                      <a:gd name="T12" fmla="*/ 0 60000 65536"/>
                      <a:gd name="T13" fmla="*/ 0 60000 65536"/>
                      <a:gd name="T14" fmla="*/ 0 60000 65536"/>
                      <a:gd name="T15" fmla="*/ 0 60000 65536"/>
                      <a:gd name="T16" fmla="*/ 0 60000 65536"/>
                      <a:gd name="T17" fmla="*/ 0 60000 65536"/>
                      <a:gd name="T18" fmla="*/ 0 w 1603"/>
                      <a:gd name="T19" fmla="*/ 0 h 489"/>
                      <a:gd name="T20" fmla="*/ 1603 w 1603"/>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1603" h="489">
                        <a:moveTo>
                          <a:pt x="0" y="0"/>
                        </a:moveTo>
                        <a:lnTo>
                          <a:pt x="1603" y="149"/>
                        </a:lnTo>
                        <a:lnTo>
                          <a:pt x="1507" y="263"/>
                        </a:lnTo>
                        <a:lnTo>
                          <a:pt x="1591" y="407"/>
                        </a:lnTo>
                        <a:lnTo>
                          <a:pt x="29" y="489"/>
                        </a:lnTo>
                        <a:lnTo>
                          <a:pt x="0" y="0"/>
                        </a:lnTo>
                      </a:path>
                    </a:pathLst>
                  </a:custGeom>
                  <a:solidFill>
                    <a:schemeClr val="bg1"/>
                  </a:solidFill>
                  <a:ln w="50800" cap="rnd" cmpd="sng">
                    <a:solidFill>
                      <a:schemeClr val="tx1"/>
                    </a:solidFill>
                    <a:prstDash val="solid"/>
                    <a:round/>
                    <a:headEnd type="none" w="med" len="med"/>
                    <a:tailEnd type="none" w="med" len="med"/>
                  </a:ln>
                </p:spPr>
                <p:txBody>
                  <a:bodyPr/>
                  <a:lstStyle/>
                  <a:p>
                    <a:endParaRPr lang="en-GB" b="1">
                      <a:solidFill>
                        <a:srgbClr val="FFFF00"/>
                      </a:solidFill>
                    </a:endParaRPr>
                  </a:p>
                </p:txBody>
              </p:sp>
            </p:grpSp>
            <p:grpSp>
              <p:nvGrpSpPr>
                <p:cNvPr id="14" name="Group 43"/>
                <p:cNvGrpSpPr>
                  <a:grpSpLocks/>
                </p:cNvGrpSpPr>
                <p:nvPr/>
              </p:nvGrpSpPr>
              <p:grpSpPr bwMode="auto">
                <a:xfrm flipH="1" flipV="1">
                  <a:off x="476" y="2160"/>
                  <a:ext cx="1830" cy="492"/>
                  <a:chOff x="1830" y="2173"/>
                  <a:chExt cx="1830" cy="492"/>
                </a:xfrm>
              </p:grpSpPr>
              <p:sp>
                <p:nvSpPr>
                  <p:cNvPr id="38946" name="Oval 44"/>
                  <p:cNvSpPr>
                    <a:spLocks noChangeArrowheads="1"/>
                  </p:cNvSpPr>
                  <p:nvPr/>
                </p:nvSpPr>
                <p:spPr bwMode="auto">
                  <a:xfrm>
                    <a:off x="1830" y="2174"/>
                    <a:ext cx="457" cy="491"/>
                  </a:xfrm>
                  <a:prstGeom prst="ellipse">
                    <a:avLst/>
                  </a:prstGeom>
                  <a:noFill/>
                  <a:ln w="50800">
                    <a:solidFill>
                      <a:schemeClr val="tx1"/>
                    </a:solidFill>
                    <a:round/>
                    <a:headEnd/>
                    <a:tailEnd/>
                  </a:ln>
                </p:spPr>
                <p:txBody>
                  <a:bodyPr wrap="none" anchor="ctr"/>
                  <a:lstStyle/>
                  <a:p>
                    <a:endParaRPr lang="en-GB" b="1">
                      <a:solidFill>
                        <a:srgbClr val="FFFF00"/>
                      </a:solidFill>
                    </a:endParaRPr>
                  </a:p>
                </p:txBody>
              </p:sp>
              <p:sp>
                <p:nvSpPr>
                  <p:cNvPr id="38947" name="Freeform 45"/>
                  <p:cNvSpPr>
                    <a:spLocks/>
                  </p:cNvSpPr>
                  <p:nvPr/>
                </p:nvSpPr>
                <p:spPr bwMode="auto">
                  <a:xfrm>
                    <a:off x="2057" y="2173"/>
                    <a:ext cx="1603" cy="489"/>
                  </a:xfrm>
                  <a:custGeom>
                    <a:avLst/>
                    <a:gdLst>
                      <a:gd name="T0" fmla="*/ 0 w 1603"/>
                      <a:gd name="T1" fmla="*/ 0 h 489"/>
                      <a:gd name="T2" fmla="*/ 1603 w 1603"/>
                      <a:gd name="T3" fmla="*/ 149 h 489"/>
                      <a:gd name="T4" fmla="*/ 1507 w 1603"/>
                      <a:gd name="T5" fmla="*/ 263 h 489"/>
                      <a:gd name="T6" fmla="*/ 1591 w 1603"/>
                      <a:gd name="T7" fmla="*/ 407 h 489"/>
                      <a:gd name="T8" fmla="*/ 29 w 1603"/>
                      <a:gd name="T9" fmla="*/ 489 h 489"/>
                      <a:gd name="T10" fmla="*/ 0 w 1603"/>
                      <a:gd name="T11" fmla="*/ 0 h 489"/>
                      <a:gd name="T12" fmla="*/ 0 60000 65536"/>
                      <a:gd name="T13" fmla="*/ 0 60000 65536"/>
                      <a:gd name="T14" fmla="*/ 0 60000 65536"/>
                      <a:gd name="T15" fmla="*/ 0 60000 65536"/>
                      <a:gd name="T16" fmla="*/ 0 60000 65536"/>
                      <a:gd name="T17" fmla="*/ 0 60000 65536"/>
                      <a:gd name="T18" fmla="*/ 0 w 1603"/>
                      <a:gd name="T19" fmla="*/ 0 h 489"/>
                      <a:gd name="T20" fmla="*/ 1603 w 1603"/>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1603" h="489">
                        <a:moveTo>
                          <a:pt x="0" y="0"/>
                        </a:moveTo>
                        <a:lnTo>
                          <a:pt x="1603" y="149"/>
                        </a:lnTo>
                        <a:lnTo>
                          <a:pt x="1507" y="263"/>
                        </a:lnTo>
                        <a:lnTo>
                          <a:pt x="1591" y="407"/>
                        </a:lnTo>
                        <a:lnTo>
                          <a:pt x="29" y="489"/>
                        </a:lnTo>
                        <a:lnTo>
                          <a:pt x="0" y="0"/>
                        </a:lnTo>
                      </a:path>
                    </a:pathLst>
                  </a:custGeom>
                  <a:noFill/>
                  <a:ln w="50800" cap="rnd" cmpd="sng">
                    <a:solidFill>
                      <a:schemeClr val="tx1"/>
                    </a:solidFill>
                    <a:prstDash val="solid"/>
                    <a:round/>
                    <a:headEnd type="none" w="med" len="med"/>
                    <a:tailEnd type="none" w="med" len="med"/>
                  </a:ln>
                </p:spPr>
                <p:txBody>
                  <a:bodyPr/>
                  <a:lstStyle/>
                  <a:p>
                    <a:endParaRPr lang="en-GB" b="1">
                      <a:solidFill>
                        <a:srgbClr val="FFFF00"/>
                      </a:solidFill>
                    </a:endParaRPr>
                  </a:p>
                </p:txBody>
              </p:sp>
            </p:grpSp>
          </p:grpSp>
        </p:grpSp>
        <p:sp>
          <p:nvSpPr>
            <p:cNvPr id="38940" name="Line 72"/>
            <p:cNvSpPr>
              <a:spLocks noChangeShapeType="1"/>
            </p:cNvSpPr>
            <p:nvPr/>
          </p:nvSpPr>
          <p:spPr bwMode="auto">
            <a:xfrm>
              <a:off x="2064" y="2614"/>
              <a:ext cx="0" cy="181"/>
            </a:xfrm>
            <a:prstGeom prst="line">
              <a:avLst/>
            </a:prstGeom>
            <a:noFill/>
            <a:ln w="50800">
              <a:solidFill>
                <a:schemeClr val="tx1"/>
              </a:solidFill>
              <a:round/>
              <a:headEnd/>
              <a:tailEnd/>
            </a:ln>
          </p:spPr>
          <p:txBody>
            <a:bodyPr/>
            <a:lstStyle/>
            <a:p>
              <a:endParaRPr lang="en-GB" b="1">
                <a:solidFill>
                  <a:srgbClr val="FF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2000" fill="hold"/>
                                        <p:tgtEl>
                                          <p:spTgt spid="2"/>
                                        </p:tgtEl>
                                        <p:attrNameLst>
                                          <p:attrName>r</p:attrName>
                                        </p:attrNameLst>
                                      </p:cBhvr>
                                    </p:animRot>
                                  </p:childTnLst>
                                </p:cTn>
                              </p:par>
                              <p:par>
                                <p:cTn id="7" presetID="0" presetClass="path" presetSubtype="0" fill="hold" nodeType="withEffect">
                                  <p:stCondLst>
                                    <p:cond delay="0"/>
                                  </p:stCondLst>
                                  <p:childTnLst>
                                    <p:animMotion origin="layout" path="M 1.66667E-6 3.69942E-6 L -0.00886 0.1156 " pathEditMode="relative" rAng="0" ptsTypes="AA">
                                      <p:cBhvr>
                                        <p:cTn id="8" dur="2000" fill="hold"/>
                                        <p:tgtEl>
                                          <p:spTgt spid="3"/>
                                        </p:tgtEl>
                                        <p:attrNameLst>
                                          <p:attrName>ppt_x</p:attrName>
                                          <p:attrName>ppt_y</p:attrName>
                                        </p:attrNameLst>
                                      </p:cBhvr>
                                      <p:rCtr x="-5" y="58"/>
                                    </p:animMotion>
                                  </p:childTnLst>
                                </p:cTn>
                              </p:par>
                              <p:par>
                                <p:cTn id="9" presetID="8" presetClass="emph" presetSubtype="0" fill="hold" nodeType="withEffect">
                                  <p:stCondLst>
                                    <p:cond delay="0"/>
                                  </p:stCondLst>
                                  <p:childTnLst>
                                    <p:animRot by="-1020000">
                                      <p:cBhvr>
                                        <p:cTn id="10" dur="2000" fill="hold"/>
                                        <p:tgtEl>
                                          <p:spTgt spid="3"/>
                                        </p:tgtEl>
                                        <p:attrNameLst>
                                          <p:attrName>r</p:attrName>
                                        </p:attrNameLst>
                                      </p:cBhvr>
                                    </p:animRot>
                                  </p:childTnLst>
                                </p:cTn>
                              </p:par>
                              <p:par>
                                <p:cTn id="11" presetID="35" presetClass="path" presetSubtype="0" fill="hold" grpId="0" nodeType="withEffect">
                                  <p:stCondLst>
                                    <p:cond delay="0"/>
                                  </p:stCondLst>
                                  <p:childTnLst>
                                    <p:animMotion origin="layout" path="M 0.00017 -2.77457E-6 L -0.03924 -2.77457E-6 " pathEditMode="relative" rAng="0" ptsTypes="AA">
                                      <p:cBhvr>
                                        <p:cTn id="12" dur="2000" fill="hold"/>
                                        <p:tgtEl>
                                          <p:spTgt spid="113681"/>
                                        </p:tgtEl>
                                        <p:attrNameLst>
                                          <p:attrName>ppt_x</p:attrName>
                                          <p:attrName>ppt_y</p:attrName>
                                        </p:attrNameLst>
                                      </p:cBhvr>
                                      <p:rCtr x="-20" y="0"/>
                                    </p:animMotion>
                                  </p:childTnLst>
                                </p:cTn>
                              </p:par>
                              <p:par>
                                <p:cTn id="13" presetID="8" presetClass="emph" presetSubtype="0" fill="hold" nodeType="withEffect">
                                  <p:stCondLst>
                                    <p:cond delay="0"/>
                                  </p:stCondLst>
                                  <p:childTnLst>
                                    <p:animRot by="1020000">
                                      <p:cBhvr>
                                        <p:cTn id="14" dur="2000" fill="hold"/>
                                        <p:tgtEl>
                                          <p:spTgt spid="10"/>
                                        </p:tgtEl>
                                        <p:attrNameLst>
                                          <p:attrName>r</p:attrName>
                                        </p:attrNameLst>
                                      </p:cBhvr>
                                    </p:animRot>
                                  </p:childTnLst>
                                </p:cTn>
                              </p:par>
                              <p:par>
                                <p:cTn id="15" presetID="0" presetClass="path" presetSubtype="0" fill="hold" grpId="0" nodeType="withEffect">
                                  <p:stCondLst>
                                    <p:cond delay="0"/>
                                  </p:stCondLst>
                                  <p:childTnLst>
                                    <p:animMotion origin="layout" path="M -2.77778E-6 2.13873E-6 L -0.02378 2.13873E-6 " pathEditMode="relative" rAng="0" ptsTypes="AA">
                                      <p:cBhvr>
                                        <p:cTn id="16" dur="3000" fill="hold"/>
                                        <p:tgtEl>
                                          <p:spTgt spid="113738"/>
                                        </p:tgtEl>
                                        <p:attrNameLst>
                                          <p:attrName>ppt_x</p:attrName>
                                          <p:attrName>ppt_y</p:attrName>
                                        </p:attrNameLst>
                                      </p:cBhvr>
                                      <p:rCtr x="-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1" grpId="0" animBg="1"/>
      <p:bldP spid="1137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130740" y="430213"/>
            <a:ext cx="2882520" cy="701731"/>
          </a:xfrm>
        </p:spPr>
        <p:txBody>
          <a:bodyPr/>
          <a:lstStyle/>
          <a:p>
            <a:pPr algn="ctr"/>
            <a:r>
              <a:rPr lang="en-GB" dirty="0" smtClean="0">
                <a:solidFill>
                  <a:srgbClr val="FFFF00"/>
                </a:solidFill>
                <a:latin typeface="Arial" charset="0"/>
              </a:rPr>
              <a:t>Trim Tabs</a:t>
            </a:r>
          </a:p>
        </p:txBody>
      </p:sp>
      <p:sp>
        <p:nvSpPr>
          <p:cNvPr id="117764" name="Text Box 4"/>
          <p:cNvSpPr txBox="1">
            <a:spLocks noChangeArrowheads="1"/>
          </p:cNvSpPr>
          <p:nvPr/>
        </p:nvSpPr>
        <p:spPr bwMode="auto">
          <a:xfrm>
            <a:off x="179388" y="1628775"/>
            <a:ext cx="8569325" cy="2893100"/>
          </a:xfrm>
          <a:prstGeom prst="rect">
            <a:avLst/>
          </a:prstGeom>
          <a:noFill/>
          <a:ln w="9525">
            <a:noFill/>
            <a:miter lim="800000"/>
            <a:headEnd/>
            <a:tailEnd/>
          </a:ln>
        </p:spPr>
        <p:txBody>
          <a:bodyPr>
            <a:spAutoFit/>
          </a:bodyPr>
          <a:lstStyle/>
          <a:p>
            <a:pPr algn="ctr">
              <a:spcBef>
                <a:spcPct val="50000"/>
              </a:spcBef>
            </a:pPr>
            <a:r>
              <a:rPr lang="en-GB" sz="2800" b="1" dirty="0" smtClean="0">
                <a:solidFill>
                  <a:srgbClr val="FFFF00"/>
                </a:solidFill>
              </a:rPr>
              <a:t>Remember - Trim tabs work </a:t>
            </a:r>
            <a:r>
              <a:rPr lang="en-GB" sz="2800" b="1" dirty="0">
                <a:solidFill>
                  <a:srgbClr val="FFFF00"/>
                </a:solidFill>
              </a:rPr>
              <a:t>in the </a:t>
            </a:r>
            <a:r>
              <a:rPr lang="en-GB" sz="2800" b="1" dirty="0" smtClean="0">
                <a:solidFill>
                  <a:srgbClr val="FFFF00"/>
                </a:solidFill>
              </a:rPr>
              <a:t>natural </a:t>
            </a:r>
            <a:r>
              <a:rPr lang="en-GB" sz="2800" b="1" dirty="0">
                <a:solidFill>
                  <a:srgbClr val="FFFF00"/>
                </a:solidFill>
              </a:rPr>
              <a:t>s</a:t>
            </a:r>
            <a:r>
              <a:rPr lang="en-GB" sz="2800" b="1" dirty="0" smtClean="0">
                <a:solidFill>
                  <a:srgbClr val="FFFF00"/>
                </a:solidFill>
              </a:rPr>
              <a:t>ense</a:t>
            </a:r>
            <a:endParaRPr lang="en-GB" sz="2800" b="1" dirty="0">
              <a:solidFill>
                <a:srgbClr val="FFFF00"/>
              </a:solidFill>
            </a:endParaRPr>
          </a:p>
          <a:p>
            <a:pPr algn="ctr">
              <a:spcBef>
                <a:spcPct val="50000"/>
              </a:spcBef>
            </a:pPr>
            <a:r>
              <a:rPr lang="en-GB" sz="2800" b="1" dirty="0" smtClean="0">
                <a:solidFill>
                  <a:srgbClr val="FFFF00"/>
                </a:solidFill>
              </a:rPr>
              <a:t>i.e.</a:t>
            </a:r>
            <a:endParaRPr lang="en-GB" sz="2800" b="1" dirty="0">
              <a:solidFill>
                <a:srgbClr val="FFFF00"/>
              </a:solidFill>
            </a:endParaRPr>
          </a:p>
          <a:p>
            <a:pPr algn="ctr">
              <a:spcBef>
                <a:spcPct val="50000"/>
              </a:spcBef>
            </a:pPr>
            <a:r>
              <a:rPr lang="en-GB" sz="2800" b="1" dirty="0">
                <a:solidFill>
                  <a:srgbClr val="FFFF00"/>
                </a:solidFill>
              </a:rPr>
              <a:t>If you are pulling back on the control column to </a:t>
            </a:r>
          </a:p>
          <a:p>
            <a:pPr algn="ctr">
              <a:spcBef>
                <a:spcPct val="50000"/>
              </a:spcBef>
            </a:pPr>
            <a:r>
              <a:rPr lang="en-GB" sz="2800" b="1" dirty="0">
                <a:solidFill>
                  <a:srgbClr val="FFFF00"/>
                </a:solidFill>
              </a:rPr>
              <a:t>control the aircraft, then you </a:t>
            </a:r>
            <a:r>
              <a:rPr lang="en-GB" sz="2800" b="1" dirty="0" smtClean="0">
                <a:solidFill>
                  <a:srgbClr val="FFFF00"/>
                </a:solidFill>
              </a:rPr>
              <a:t>trim back on </a:t>
            </a:r>
            <a:r>
              <a:rPr lang="en-GB" sz="2800" b="1" dirty="0">
                <a:solidFill>
                  <a:srgbClr val="FFFF00"/>
                </a:solidFill>
              </a:rPr>
              <a:t>the </a:t>
            </a:r>
            <a:r>
              <a:rPr lang="en-GB" sz="2800" b="1" dirty="0" smtClean="0">
                <a:solidFill>
                  <a:srgbClr val="FFFF00"/>
                </a:solidFill>
              </a:rPr>
              <a:t>trimmer</a:t>
            </a:r>
            <a:endParaRPr lang="en-GB"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anim calcmode="lin" valueType="num">
                                      <p:cBhvr>
                                        <p:cTn id="7" dur="5000" fill="hold"/>
                                        <p:tgtEl>
                                          <p:spTgt spid="11776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0" fill="hold"/>
                                        <p:tgtEl>
                                          <p:spTgt spid="11776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0" fill="hold"/>
                                        <p:tgtEl>
                                          <p:spTgt spid="117764">
                                            <p:txEl>
                                              <p:pRg st="0" end="0"/>
                                            </p:txEl>
                                          </p:spTgt>
                                        </p:tgtEl>
                                        <p:attrNameLst>
                                          <p:attrName>ppt_y</p:attrName>
                                        </p:attrNameLst>
                                      </p:cBhvr>
                                      <p:tavLst>
                                        <p:tav tm="0">
                                          <p:val>
                                            <p:strVal val="#ppt_y"/>
                                          </p:val>
                                        </p:tav>
                                        <p:tav tm="100000">
                                          <p:val>
                                            <p:strVal val="#ppt_y"/>
                                          </p:val>
                                        </p:tav>
                                      </p:tavLst>
                                    </p:anim>
                                    <p:animEffect transition="in" filter="fade">
                                      <p:cBhvr>
                                        <p:cTn id="10" dur="5000"/>
                                        <p:tgtEl>
                                          <p:spTgt spid="117764">
                                            <p:txEl>
                                              <p:pRg st="0" end="0"/>
                                            </p:txEl>
                                          </p:spTgt>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117764">
                                            <p:txEl>
                                              <p:pRg st="1" end="1"/>
                                            </p:txEl>
                                          </p:spTgt>
                                        </p:tgtEl>
                                        <p:attrNameLst>
                                          <p:attrName>style.visibility</p:attrName>
                                        </p:attrNameLst>
                                      </p:cBhvr>
                                      <p:to>
                                        <p:strVal val="visible"/>
                                      </p:to>
                                    </p:set>
                                    <p:animEffect transition="in" filter="fade">
                                      <p:cBhvr>
                                        <p:cTn id="14" dur="2000"/>
                                        <p:tgtEl>
                                          <p:spTgt spid="11776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7764">
                                            <p:txEl>
                                              <p:pRg st="2" end="2"/>
                                            </p:txEl>
                                          </p:spTgt>
                                        </p:tgtEl>
                                        <p:attrNameLst>
                                          <p:attrName>style.visibility</p:attrName>
                                        </p:attrNameLst>
                                      </p:cBhvr>
                                      <p:to>
                                        <p:strVal val="visible"/>
                                      </p:to>
                                    </p:set>
                                    <p:animEffect transition="in" filter="wipe(left)">
                                      <p:cBhvr>
                                        <p:cTn id="19" dur="2000"/>
                                        <p:tgtEl>
                                          <p:spTgt spid="117764">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7764">
                                            <p:txEl>
                                              <p:pRg st="3" end="3"/>
                                            </p:txEl>
                                          </p:spTgt>
                                        </p:tgtEl>
                                        <p:attrNameLst>
                                          <p:attrName>style.visibility</p:attrName>
                                        </p:attrNameLst>
                                      </p:cBhvr>
                                      <p:to>
                                        <p:strVal val="visible"/>
                                      </p:to>
                                    </p:set>
                                    <p:animEffect transition="in" filter="wipe(left)">
                                      <p:cBhvr>
                                        <p:cTn id="23" dur="2000"/>
                                        <p:tgtEl>
                                          <p:spTgt spid="1177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65175"/>
            <a:ext cx="9144000" cy="7016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smtClean="0">
                <a:ln>
                  <a:noFill/>
                </a:ln>
                <a:solidFill>
                  <a:srgbClr val="FFFF00"/>
                </a:solidFill>
                <a:effectLst/>
                <a:uLnTx/>
                <a:uFillTx/>
                <a:latin typeface="+mj-lt"/>
                <a:ea typeface="+mj-ea"/>
                <a:cs typeface="+mj-cs"/>
              </a:rPr>
              <a:t>Any questions?</a:t>
            </a:r>
            <a:endParaRPr kumimoji="0" lang="en-GB" sz="4400" b="1" i="0" u="none" strike="noStrike" kern="0" cap="none" spc="0" normalizeH="0" baseline="0" noProof="0" dirty="0" smtClean="0">
              <a:ln>
                <a:noFill/>
              </a:ln>
              <a:solidFill>
                <a:srgbClr val="FFFF00"/>
              </a:solidFill>
              <a:effectLst/>
              <a:uLnTx/>
              <a:uFillTx/>
              <a:latin typeface="+mj-lt"/>
              <a:ea typeface="+mj-ea"/>
              <a:cs typeface="+mj-cs"/>
            </a:endParaRPr>
          </a:p>
        </p:txBody>
      </p:sp>
      <p:pic>
        <p:nvPicPr>
          <p:cNvPr id="3" name="Picture 4" descr="in01099_"/>
          <p:cNvPicPr>
            <a:picLocks noChangeAspect="1" noChangeArrowheads="1"/>
          </p:cNvPicPr>
          <p:nvPr/>
        </p:nvPicPr>
        <p:blipFill>
          <a:blip r:embed="rId2" cstate="email"/>
          <a:srcRect/>
          <a:stretch>
            <a:fillRect/>
          </a:stretch>
        </p:blipFill>
        <p:spPr bwMode="auto">
          <a:xfrm>
            <a:off x="2700338" y="1714500"/>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323528" y="836712"/>
            <a:ext cx="8496944" cy="4376583"/>
          </a:xfrm>
          <a:noFill/>
        </p:spPr>
        <p:txBody>
          <a:bodyPr/>
          <a:lstStyle/>
          <a:p>
            <a:pPr marL="457200" indent="-457200">
              <a:buFontTx/>
              <a:buNone/>
            </a:pPr>
            <a:r>
              <a:rPr lang="en-GB" sz="2400" b="1" dirty="0" smtClean="0">
                <a:solidFill>
                  <a:srgbClr val="FFFF00"/>
                </a:solidFill>
                <a:latin typeface="Arial" charset="0"/>
              </a:rPr>
              <a:t>1.  Which surfaces control an aircraft in the rolling </a:t>
            </a:r>
            <a:r>
              <a:rPr lang="en-GB" b="1" dirty="0" smtClean="0">
                <a:solidFill>
                  <a:srgbClr val="FFFF00"/>
                </a:solidFill>
                <a:latin typeface="Arial" charset="0"/>
              </a:rPr>
              <a:t>p</a:t>
            </a:r>
            <a:r>
              <a:rPr lang="en-GB" sz="2400" b="1" dirty="0" smtClean="0">
                <a:solidFill>
                  <a:srgbClr val="FFFF00"/>
                </a:solidFill>
                <a:latin typeface="Arial" charset="0"/>
              </a:rPr>
              <a:t>lane?</a:t>
            </a:r>
          </a:p>
          <a:p>
            <a:pPr marL="457200" indent="-457200"/>
            <a:endParaRPr lang="en-GB" sz="2400" b="1" dirty="0" smtClean="0">
              <a:solidFill>
                <a:srgbClr val="FFFF00"/>
              </a:solidFill>
              <a:latin typeface="Arial" charset="0"/>
            </a:endParaRPr>
          </a:p>
          <a:p>
            <a:pPr marL="2628900" lvl="5" indent="-457200">
              <a:buNone/>
            </a:pPr>
            <a:r>
              <a:rPr lang="en-GB" b="1" dirty="0" smtClean="0">
                <a:solidFill>
                  <a:srgbClr val="FFFF00"/>
                </a:solidFill>
                <a:latin typeface="Arial" charset="0"/>
              </a:rPr>
              <a:t>a. Elevators</a:t>
            </a:r>
          </a:p>
          <a:p>
            <a:pPr marL="457200" indent="-457200">
              <a:buNone/>
            </a:pPr>
            <a:endParaRPr lang="en-GB" sz="2400" b="1" dirty="0" smtClean="0">
              <a:solidFill>
                <a:srgbClr val="FFFF00"/>
              </a:solidFill>
              <a:latin typeface="Arial" charset="0"/>
            </a:endParaRPr>
          </a:p>
          <a:p>
            <a:pPr marL="2628900" lvl="5" indent="-457200">
              <a:buNone/>
            </a:pPr>
            <a:r>
              <a:rPr lang="en-GB" b="1" dirty="0" smtClean="0">
                <a:solidFill>
                  <a:srgbClr val="FFFF00"/>
                </a:solidFill>
                <a:latin typeface="Arial" charset="0"/>
              </a:rPr>
              <a:t>b. Ailerons</a:t>
            </a:r>
          </a:p>
          <a:p>
            <a:pPr marL="457200" indent="-457200">
              <a:buNone/>
            </a:pPr>
            <a:endParaRPr lang="en-GB" sz="2400" b="1" dirty="0" smtClean="0">
              <a:solidFill>
                <a:srgbClr val="FFFF00"/>
              </a:solidFill>
              <a:latin typeface="Arial" charset="0"/>
            </a:endParaRPr>
          </a:p>
          <a:p>
            <a:pPr marL="2628900" lvl="5" indent="-457200">
              <a:buNone/>
            </a:pPr>
            <a:r>
              <a:rPr lang="en-GB" b="1" dirty="0" smtClean="0">
                <a:solidFill>
                  <a:srgbClr val="FFFF00"/>
                </a:solidFill>
                <a:latin typeface="Arial" charset="0"/>
              </a:rPr>
              <a:t>c. Rudder</a:t>
            </a:r>
          </a:p>
          <a:p>
            <a:pPr marL="457200" indent="-457200">
              <a:buNone/>
            </a:pPr>
            <a:endParaRPr lang="en-GB" sz="2400" b="1" dirty="0" smtClean="0">
              <a:solidFill>
                <a:srgbClr val="FFFF00"/>
              </a:solidFill>
              <a:latin typeface="Arial" charset="0"/>
            </a:endParaRPr>
          </a:p>
          <a:p>
            <a:pPr marL="2628900" lvl="5" indent="-457200">
              <a:buNone/>
            </a:pPr>
            <a:r>
              <a:rPr lang="en-GB" b="1" dirty="0" smtClean="0">
                <a:solidFill>
                  <a:srgbClr val="FFFF00"/>
                </a:solidFill>
                <a:latin typeface="Arial" charset="0"/>
              </a:rPr>
              <a:t>d. Tabs</a:t>
            </a:r>
          </a:p>
        </p:txBody>
      </p:sp>
      <p:pic>
        <p:nvPicPr>
          <p:cNvPr id="119812" name="Picture 4" descr="F16 Lifted by Helo"/>
          <p:cNvPicPr>
            <a:picLocks noChangeAspect="1" noChangeArrowheads="1"/>
          </p:cNvPicPr>
          <p:nvPr/>
        </p:nvPicPr>
        <p:blipFill>
          <a:blip r:embed="rId2" cstate="email"/>
          <a:srcRect/>
          <a:stretch>
            <a:fillRect/>
          </a:stretch>
        </p:blipFill>
        <p:spPr bwMode="auto">
          <a:xfrm>
            <a:off x="395536" y="1844824"/>
            <a:ext cx="2025650" cy="4659313"/>
          </a:xfrm>
          <a:prstGeom prst="rect">
            <a:avLst/>
          </a:prstGeom>
          <a:noFill/>
          <a:ln w="9525">
            <a:noFill/>
            <a:miter lim="800000"/>
            <a:headEnd/>
            <a:tailEnd/>
          </a:ln>
        </p:spPr>
      </p:pic>
      <p:pic>
        <p:nvPicPr>
          <p:cNvPr id="119813" name="Picture 5" descr="jpeg4"/>
          <p:cNvPicPr>
            <a:picLocks noChangeAspect="1" noChangeArrowheads="1"/>
          </p:cNvPicPr>
          <p:nvPr/>
        </p:nvPicPr>
        <p:blipFill>
          <a:blip r:embed="rId3" cstate="email"/>
          <a:srcRect/>
          <a:stretch>
            <a:fillRect/>
          </a:stretch>
        </p:blipFill>
        <p:spPr bwMode="auto">
          <a:xfrm>
            <a:off x="4355976" y="2420888"/>
            <a:ext cx="4517057" cy="2808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10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Effect transition="in" filter="wipe(left)">
                                      <p:cBhvr>
                                        <p:cTn id="12" dur="1000"/>
                                        <p:tgtEl>
                                          <p:spTgt spid="1198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9811">
                                            <p:txEl>
                                              <p:pRg st="4" end="4"/>
                                            </p:txEl>
                                          </p:spTgt>
                                        </p:tgtEl>
                                        <p:attrNameLst>
                                          <p:attrName>style.visibility</p:attrName>
                                        </p:attrNameLst>
                                      </p:cBhvr>
                                      <p:to>
                                        <p:strVal val="visible"/>
                                      </p:to>
                                    </p:set>
                                    <p:animEffect transition="in" filter="wipe(left)">
                                      <p:cBhvr>
                                        <p:cTn id="17" dur="1000"/>
                                        <p:tgtEl>
                                          <p:spTgt spid="1198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9811">
                                            <p:txEl>
                                              <p:pRg st="6" end="6"/>
                                            </p:txEl>
                                          </p:spTgt>
                                        </p:tgtEl>
                                        <p:attrNameLst>
                                          <p:attrName>style.visibility</p:attrName>
                                        </p:attrNameLst>
                                      </p:cBhvr>
                                      <p:to>
                                        <p:strVal val="visible"/>
                                      </p:to>
                                    </p:set>
                                    <p:animEffect transition="in" filter="wipe(left)">
                                      <p:cBhvr>
                                        <p:cTn id="22" dur="1000"/>
                                        <p:tgtEl>
                                          <p:spTgt spid="1198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811">
                                            <p:txEl>
                                              <p:pRg st="8" end="8"/>
                                            </p:txEl>
                                          </p:spTgt>
                                        </p:tgtEl>
                                        <p:attrNameLst>
                                          <p:attrName>style.visibility</p:attrName>
                                        </p:attrNameLst>
                                      </p:cBhvr>
                                      <p:to>
                                        <p:strVal val="visible"/>
                                      </p:to>
                                    </p:set>
                                    <p:animEffect transition="in" filter="wipe(left)">
                                      <p:cBhvr>
                                        <p:cTn id="27" dur="1000"/>
                                        <p:tgtEl>
                                          <p:spTgt spid="1198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19811">
                                            <p:txEl>
                                              <p:pRg st="2" end="2"/>
                                            </p:txEl>
                                          </p:spTgt>
                                        </p:tgtEl>
                                      </p:cBhvr>
                                    </p:animEffect>
                                    <p:set>
                                      <p:cBhvr>
                                        <p:cTn id="32" dur="1" fill="hold">
                                          <p:stCondLst>
                                            <p:cond delay="999"/>
                                          </p:stCondLst>
                                        </p:cTn>
                                        <p:tgtEl>
                                          <p:spTgt spid="119811">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19811">
                                            <p:txEl>
                                              <p:pRg st="6" end="6"/>
                                            </p:txEl>
                                          </p:spTgt>
                                        </p:tgtEl>
                                      </p:cBhvr>
                                    </p:animEffect>
                                    <p:set>
                                      <p:cBhvr>
                                        <p:cTn id="35" dur="1" fill="hold">
                                          <p:stCondLst>
                                            <p:cond delay="999"/>
                                          </p:stCondLst>
                                        </p:cTn>
                                        <p:tgtEl>
                                          <p:spTgt spid="119811">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19811">
                                            <p:txEl>
                                              <p:pRg st="8" end="8"/>
                                            </p:txEl>
                                          </p:spTgt>
                                        </p:tgtEl>
                                      </p:cBhvr>
                                    </p:animEffect>
                                    <p:set>
                                      <p:cBhvr>
                                        <p:cTn id="38" dur="1" fill="hold">
                                          <p:stCondLst>
                                            <p:cond delay="999"/>
                                          </p:stCondLst>
                                        </p:cTn>
                                        <p:tgtEl>
                                          <p:spTgt spid="119811">
                                            <p:txEl>
                                              <p:pRg st="8" end="8"/>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119812"/>
                                        </p:tgtEl>
                                        <p:attrNameLst>
                                          <p:attrName>style.visibility</p:attrName>
                                        </p:attrNameLst>
                                      </p:cBhvr>
                                      <p:to>
                                        <p:strVal val="visible"/>
                                      </p:to>
                                    </p:set>
                                    <p:animEffect transition="in" filter="fade">
                                      <p:cBhvr>
                                        <p:cTn id="42" dur="1000"/>
                                        <p:tgtEl>
                                          <p:spTgt spid="119812"/>
                                        </p:tgtEl>
                                      </p:cBhvr>
                                    </p:animEffect>
                                  </p:childTnLst>
                                </p:cTn>
                              </p:par>
                              <p:par>
                                <p:cTn id="43" presetID="10" presetClass="entr" presetSubtype="0" fill="hold" nodeType="withEffect">
                                  <p:stCondLst>
                                    <p:cond delay="1000"/>
                                  </p:stCondLst>
                                  <p:childTnLst>
                                    <p:set>
                                      <p:cBhvr>
                                        <p:cTn id="44" dur="1" fill="hold">
                                          <p:stCondLst>
                                            <p:cond delay="0"/>
                                          </p:stCondLst>
                                        </p:cTn>
                                        <p:tgtEl>
                                          <p:spTgt spid="119813"/>
                                        </p:tgtEl>
                                        <p:attrNameLst>
                                          <p:attrName>style.visibility</p:attrName>
                                        </p:attrNameLst>
                                      </p:cBhvr>
                                      <p:to>
                                        <p:strVal val="visible"/>
                                      </p:to>
                                    </p:set>
                                    <p:animEffect transition="in" filter="fade">
                                      <p:cBhvr>
                                        <p:cTn id="45" dur="10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395288" y="620689"/>
            <a:ext cx="8425184" cy="4007251"/>
          </a:xfrm>
          <a:noFill/>
        </p:spPr>
        <p:txBody>
          <a:bodyPr/>
          <a:lstStyle/>
          <a:p>
            <a:pPr marL="457200" indent="-457200">
              <a:buFontTx/>
              <a:buNone/>
            </a:pPr>
            <a:r>
              <a:rPr lang="en-GB" sz="2400" b="1" dirty="0" smtClean="0">
                <a:solidFill>
                  <a:srgbClr val="FFFF00"/>
                </a:solidFill>
                <a:latin typeface="Arial" charset="0"/>
              </a:rPr>
              <a:t>We pitch an </a:t>
            </a:r>
            <a:r>
              <a:rPr lang="en-GB" b="1" dirty="0" smtClean="0">
                <a:solidFill>
                  <a:srgbClr val="FFFF00"/>
                </a:solidFill>
                <a:latin typeface="Arial" charset="0"/>
              </a:rPr>
              <a:t>a</a:t>
            </a:r>
            <a:r>
              <a:rPr lang="en-GB" sz="2400" b="1" dirty="0" smtClean="0">
                <a:solidFill>
                  <a:srgbClr val="FFFF00"/>
                </a:solidFill>
                <a:latin typeface="Arial" charset="0"/>
              </a:rPr>
              <a:t>ircraft </a:t>
            </a:r>
            <a:r>
              <a:rPr lang="en-GB" b="1" dirty="0" smtClean="0">
                <a:solidFill>
                  <a:srgbClr val="FFFF00"/>
                </a:solidFill>
                <a:latin typeface="Arial" charset="0"/>
              </a:rPr>
              <a:t>b</a:t>
            </a:r>
            <a:r>
              <a:rPr lang="en-GB" sz="2400" b="1" dirty="0" smtClean="0">
                <a:solidFill>
                  <a:srgbClr val="FFFF00"/>
                </a:solidFill>
                <a:latin typeface="Arial" charset="0"/>
              </a:rPr>
              <a:t>y using the:</a:t>
            </a:r>
          </a:p>
          <a:p>
            <a:pPr marL="457200" indent="-457200"/>
            <a:endParaRPr lang="en-GB" sz="2400" b="1" dirty="0" smtClean="0">
              <a:solidFill>
                <a:srgbClr val="FFFF00"/>
              </a:solidFill>
              <a:latin typeface="Arial" charset="0"/>
            </a:endParaRPr>
          </a:p>
          <a:p>
            <a:pPr marL="457200" indent="-457200">
              <a:buNone/>
            </a:pPr>
            <a:r>
              <a:rPr lang="en-GB" sz="2400" b="1" dirty="0" smtClean="0">
                <a:solidFill>
                  <a:srgbClr val="FFFF00"/>
                </a:solidFill>
                <a:latin typeface="Arial" charset="0"/>
              </a:rPr>
              <a:t>				a. Elevators</a:t>
            </a:r>
          </a:p>
          <a:p>
            <a:pPr marL="457200" indent="-457200">
              <a:buNone/>
            </a:pPr>
            <a:endParaRPr lang="en-GB" sz="2400" b="1" dirty="0" smtClean="0">
              <a:solidFill>
                <a:srgbClr val="FFFF00"/>
              </a:solidFill>
              <a:latin typeface="Arial" charset="0"/>
            </a:endParaRPr>
          </a:p>
          <a:p>
            <a:pPr marL="457200" indent="-457200">
              <a:buNone/>
            </a:pPr>
            <a:r>
              <a:rPr lang="en-GB" sz="2400" b="1" dirty="0" smtClean="0">
                <a:solidFill>
                  <a:srgbClr val="FFFF00"/>
                </a:solidFill>
                <a:latin typeface="Arial" charset="0"/>
              </a:rPr>
              <a:t>				b. Ailerons</a:t>
            </a:r>
          </a:p>
          <a:p>
            <a:pPr marL="457200" indent="-457200">
              <a:buNone/>
            </a:pPr>
            <a:endParaRPr lang="en-GB" sz="2400" b="1" dirty="0" smtClean="0">
              <a:solidFill>
                <a:srgbClr val="FFFF00"/>
              </a:solidFill>
              <a:latin typeface="Arial" charset="0"/>
            </a:endParaRPr>
          </a:p>
          <a:p>
            <a:pPr marL="457200" indent="-457200">
              <a:buNone/>
            </a:pPr>
            <a:r>
              <a:rPr lang="en-GB" sz="2400" b="1" dirty="0" smtClean="0">
                <a:solidFill>
                  <a:srgbClr val="FFFF00"/>
                </a:solidFill>
                <a:latin typeface="Arial" charset="0"/>
              </a:rPr>
              <a:t>				c. Rudder</a:t>
            </a:r>
          </a:p>
          <a:p>
            <a:pPr marL="457200" indent="-457200">
              <a:buNone/>
            </a:pPr>
            <a:endParaRPr lang="en-GB" sz="2400" b="1" dirty="0" smtClean="0">
              <a:solidFill>
                <a:srgbClr val="FFFF00"/>
              </a:solidFill>
              <a:latin typeface="Arial" charset="0"/>
            </a:endParaRPr>
          </a:p>
          <a:p>
            <a:pPr marL="457200" indent="-457200">
              <a:buNone/>
            </a:pPr>
            <a:r>
              <a:rPr lang="en-GB" sz="2400" b="1" dirty="0" smtClean="0">
                <a:solidFill>
                  <a:srgbClr val="FFFF00"/>
                </a:solidFill>
                <a:latin typeface="Arial" charset="0"/>
              </a:rPr>
              <a:t>				d. Tabs</a:t>
            </a:r>
          </a:p>
        </p:txBody>
      </p:sp>
      <p:pic>
        <p:nvPicPr>
          <p:cNvPr id="120836" name="Picture 4" descr="psn00010"/>
          <p:cNvPicPr>
            <a:picLocks noChangeAspect="1" noChangeArrowheads="1"/>
          </p:cNvPicPr>
          <p:nvPr/>
        </p:nvPicPr>
        <p:blipFill>
          <a:blip r:embed="rId2" cstate="email"/>
          <a:srcRect/>
          <a:stretch>
            <a:fillRect/>
          </a:stretch>
        </p:blipFill>
        <p:spPr bwMode="auto">
          <a:xfrm>
            <a:off x="4788024" y="2636912"/>
            <a:ext cx="4176712" cy="3132137"/>
          </a:xfrm>
          <a:prstGeom prst="rect">
            <a:avLst/>
          </a:prstGeom>
          <a:noFill/>
          <a:ln w="9525">
            <a:noFill/>
            <a:miter lim="800000"/>
            <a:headEnd/>
            <a:tailEnd/>
          </a:ln>
        </p:spPr>
      </p:pic>
      <p:pic>
        <p:nvPicPr>
          <p:cNvPr id="120837" name="Picture 5" descr="psn00008"/>
          <p:cNvPicPr>
            <a:picLocks noChangeAspect="1" noChangeArrowheads="1"/>
          </p:cNvPicPr>
          <p:nvPr/>
        </p:nvPicPr>
        <p:blipFill>
          <a:blip r:embed="rId3" cstate="email"/>
          <a:srcRect/>
          <a:stretch>
            <a:fillRect/>
          </a:stretch>
        </p:blipFill>
        <p:spPr bwMode="auto">
          <a:xfrm>
            <a:off x="323528" y="2636912"/>
            <a:ext cx="4223284"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left)">
                                      <p:cBhvr>
                                        <p:cTn id="7" dur="10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wipe(left)">
                                      <p:cBhvr>
                                        <p:cTn id="12" dur="1000"/>
                                        <p:tgtEl>
                                          <p:spTgt spid="120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0835">
                                            <p:txEl>
                                              <p:pRg st="4" end="4"/>
                                            </p:txEl>
                                          </p:spTgt>
                                        </p:tgtEl>
                                        <p:attrNameLst>
                                          <p:attrName>style.visibility</p:attrName>
                                        </p:attrNameLst>
                                      </p:cBhvr>
                                      <p:to>
                                        <p:strVal val="visible"/>
                                      </p:to>
                                    </p:set>
                                    <p:animEffect transition="in" filter="wipe(left)">
                                      <p:cBhvr>
                                        <p:cTn id="17" dur="1000"/>
                                        <p:tgtEl>
                                          <p:spTgt spid="1208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0835">
                                            <p:txEl>
                                              <p:pRg st="6" end="6"/>
                                            </p:txEl>
                                          </p:spTgt>
                                        </p:tgtEl>
                                        <p:attrNameLst>
                                          <p:attrName>style.visibility</p:attrName>
                                        </p:attrNameLst>
                                      </p:cBhvr>
                                      <p:to>
                                        <p:strVal val="visible"/>
                                      </p:to>
                                    </p:set>
                                    <p:animEffect transition="in" filter="wipe(left)">
                                      <p:cBhvr>
                                        <p:cTn id="22" dur="1000"/>
                                        <p:tgtEl>
                                          <p:spTgt spid="1208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0835">
                                            <p:txEl>
                                              <p:pRg st="8" end="8"/>
                                            </p:txEl>
                                          </p:spTgt>
                                        </p:tgtEl>
                                        <p:attrNameLst>
                                          <p:attrName>style.visibility</p:attrName>
                                        </p:attrNameLst>
                                      </p:cBhvr>
                                      <p:to>
                                        <p:strVal val="visible"/>
                                      </p:to>
                                    </p:set>
                                    <p:animEffect transition="in" filter="wipe(left)">
                                      <p:cBhvr>
                                        <p:cTn id="27" dur="1000"/>
                                        <p:tgtEl>
                                          <p:spTgt spid="12083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20835">
                                            <p:txEl>
                                              <p:pRg st="6" end="6"/>
                                            </p:txEl>
                                          </p:spTgt>
                                        </p:tgtEl>
                                      </p:cBhvr>
                                    </p:animEffect>
                                    <p:set>
                                      <p:cBhvr>
                                        <p:cTn id="32" dur="1" fill="hold">
                                          <p:stCondLst>
                                            <p:cond delay="999"/>
                                          </p:stCondLst>
                                        </p:cTn>
                                        <p:tgtEl>
                                          <p:spTgt spid="120835">
                                            <p:txEl>
                                              <p:pRg st="6" end="6"/>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20835">
                                            <p:txEl>
                                              <p:pRg st="8" end="8"/>
                                            </p:txEl>
                                          </p:spTgt>
                                        </p:tgtEl>
                                      </p:cBhvr>
                                    </p:animEffect>
                                    <p:set>
                                      <p:cBhvr>
                                        <p:cTn id="35" dur="1" fill="hold">
                                          <p:stCondLst>
                                            <p:cond delay="999"/>
                                          </p:stCondLst>
                                        </p:cTn>
                                        <p:tgtEl>
                                          <p:spTgt spid="120835">
                                            <p:txEl>
                                              <p:pRg st="8" end="8"/>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20835">
                                            <p:txEl>
                                              <p:pRg st="4" end="4"/>
                                            </p:txEl>
                                          </p:spTgt>
                                        </p:tgtEl>
                                      </p:cBhvr>
                                    </p:animEffect>
                                    <p:set>
                                      <p:cBhvr>
                                        <p:cTn id="38" dur="1" fill="hold">
                                          <p:stCondLst>
                                            <p:cond delay="999"/>
                                          </p:stCondLst>
                                        </p:cTn>
                                        <p:tgtEl>
                                          <p:spTgt spid="120835">
                                            <p:txEl>
                                              <p:pRg st="4" end="4"/>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120837"/>
                                        </p:tgtEl>
                                        <p:attrNameLst>
                                          <p:attrName>style.visibility</p:attrName>
                                        </p:attrNameLst>
                                      </p:cBhvr>
                                      <p:to>
                                        <p:strVal val="visible"/>
                                      </p:to>
                                    </p:set>
                                    <p:animEffect transition="in" filter="fade">
                                      <p:cBhvr>
                                        <p:cTn id="42" dur="1000"/>
                                        <p:tgtEl>
                                          <p:spTgt spid="120837"/>
                                        </p:tgtEl>
                                      </p:cBhvr>
                                    </p:animEffect>
                                  </p:childTnLst>
                                </p:cTn>
                              </p:par>
                              <p:par>
                                <p:cTn id="43" presetID="10" presetClass="entr" presetSubtype="0" fill="hold" nodeType="withEffect">
                                  <p:stCondLst>
                                    <p:cond delay="1000"/>
                                  </p:stCondLst>
                                  <p:childTnLst>
                                    <p:set>
                                      <p:cBhvr>
                                        <p:cTn id="44" dur="1" fill="hold">
                                          <p:stCondLst>
                                            <p:cond delay="0"/>
                                          </p:stCondLst>
                                        </p:cTn>
                                        <p:tgtEl>
                                          <p:spTgt spid="120836"/>
                                        </p:tgtEl>
                                        <p:attrNameLst>
                                          <p:attrName>style.visibility</p:attrName>
                                        </p:attrNameLst>
                                      </p:cBhvr>
                                      <p:to>
                                        <p:strVal val="visible"/>
                                      </p:to>
                                    </p:set>
                                    <p:animEffect transition="in" filter="fade">
                                      <p:cBhvr>
                                        <p:cTn id="45" dur="10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395288" y="908721"/>
            <a:ext cx="8748712" cy="4007251"/>
          </a:xfrm>
          <a:noFill/>
        </p:spPr>
        <p:txBody>
          <a:bodyPr/>
          <a:lstStyle/>
          <a:p>
            <a:pPr marL="457200" indent="-457200">
              <a:buNone/>
            </a:pPr>
            <a:r>
              <a:rPr lang="en-GB" sz="2400" b="1" dirty="0" smtClean="0">
                <a:solidFill>
                  <a:srgbClr val="FFFF00"/>
                </a:solidFill>
                <a:latin typeface="Arial" charset="0"/>
              </a:rPr>
              <a:t>3.  What may cause an imbalance in roll?</a:t>
            </a:r>
          </a:p>
          <a:p>
            <a:pPr marL="457200" indent="-457200">
              <a:buNone/>
            </a:pPr>
            <a:endParaRPr lang="en-GB" sz="2400" b="1" dirty="0" smtClean="0">
              <a:solidFill>
                <a:srgbClr val="FFFF00"/>
              </a:solidFill>
              <a:latin typeface="Arial" charset="0"/>
            </a:endParaRPr>
          </a:p>
          <a:p>
            <a:pPr marL="457200" indent="-457200">
              <a:buNone/>
            </a:pPr>
            <a:r>
              <a:rPr lang="en-GB" sz="2400" b="1" dirty="0" smtClean="0">
                <a:solidFill>
                  <a:srgbClr val="FFFF00"/>
                </a:solidFill>
                <a:latin typeface="Arial" charset="0"/>
              </a:rPr>
              <a:t>			a. Uneven tyre </a:t>
            </a:r>
            <a:r>
              <a:rPr lang="en-GB" b="1" dirty="0" smtClean="0">
                <a:solidFill>
                  <a:srgbClr val="FFFF00"/>
                </a:solidFill>
                <a:latin typeface="Arial" charset="0"/>
              </a:rPr>
              <a:t>p</a:t>
            </a:r>
            <a:r>
              <a:rPr lang="en-GB" sz="2400" b="1" dirty="0" smtClean="0">
                <a:solidFill>
                  <a:srgbClr val="FFFF00"/>
                </a:solidFill>
                <a:latin typeface="Arial" charset="0"/>
              </a:rPr>
              <a:t>ressures</a:t>
            </a:r>
          </a:p>
          <a:p>
            <a:pPr marL="457200" indent="-457200">
              <a:buNone/>
            </a:pPr>
            <a:endParaRPr lang="en-GB" sz="2400" b="1" dirty="0" smtClean="0">
              <a:solidFill>
                <a:srgbClr val="FFFF00"/>
              </a:solidFill>
              <a:latin typeface="Arial" charset="0"/>
            </a:endParaRPr>
          </a:p>
          <a:p>
            <a:pPr marL="457200" indent="-457200">
              <a:buNone/>
            </a:pPr>
            <a:r>
              <a:rPr lang="en-GB" b="1" dirty="0" smtClean="0">
                <a:solidFill>
                  <a:srgbClr val="FFFF00"/>
                </a:solidFill>
                <a:latin typeface="Arial" charset="0"/>
              </a:rPr>
              <a:t>			b</a:t>
            </a:r>
            <a:r>
              <a:rPr lang="en-GB" sz="2400" b="1" dirty="0" smtClean="0">
                <a:solidFill>
                  <a:srgbClr val="FFFF00"/>
                </a:solidFill>
                <a:latin typeface="Arial" charset="0"/>
              </a:rPr>
              <a:t>. Rudder not </a:t>
            </a:r>
            <a:r>
              <a:rPr lang="en-GB" b="1" dirty="0" smtClean="0">
                <a:solidFill>
                  <a:srgbClr val="FFFF00"/>
                </a:solidFill>
                <a:latin typeface="Arial" charset="0"/>
              </a:rPr>
              <a:t>c</a:t>
            </a:r>
            <a:r>
              <a:rPr lang="en-GB" sz="2400" b="1" dirty="0" smtClean="0">
                <a:solidFill>
                  <a:srgbClr val="FFFF00"/>
                </a:solidFill>
                <a:latin typeface="Arial" charset="0"/>
              </a:rPr>
              <a:t>entral</a:t>
            </a:r>
          </a:p>
          <a:p>
            <a:pPr marL="457200" indent="-457200">
              <a:buNone/>
            </a:pPr>
            <a:endParaRPr lang="en-GB" sz="2400" b="1" dirty="0" smtClean="0">
              <a:solidFill>
                <a:srgbClr val="FFFF00"/>
              </a:solidFill>
              <a:latin typeface="Arial" charset="0"/>
            </a:endParaRPr>
          </a:p>
          <a:p>
            <a:pPr marL="457200" indent="-457200">
              <a:buNone/>
            </a:pPr>
            <a:r>
              <a:rPr lang="en-GB" b="1" dirty="0" smtClean="0">
                <a:solidFill>
                  <a:srgbClr val="FFFF00"/>
                </a:solidFill>
                <a:latin typeface="Arial" charset="0"/>
              </a:rPr>
              <a:t>			c</a:t>
            </a:r>
            <a:r>
              <a:rPr lang="en-GB" sz="2400" b="1" dirty="0" smtClean="0">
                <a:solidFill>
                  <a:srgbClr val="FFFF00"/>
                </a:solidFill>
                <a:latin typeface="Arial" charset="0"/>
              </a:rPr>
              <a:t>. Wing fuel </a:t>
            </a:r>
            <a:r>
              <a:rPr lang="en-GB" b="1" dirty="0" smtClean="0">
                <a:solidFill>
                  <a:srgbClr val="FFFF00"/>
                </a:solidFill>
                <a:latin typeface="Arial" charset="0"/>
              </a:rPr>
              <a:t>i</a:t>
            </a:r>
            <a:r>
              <a:rPr lang="en-GB" sz="2400" b="1" dirty="0" smtClean="0">
                <a:solidFill>
                  <a:srgbClr val="FFFF00"/>
                </a:solidFill>
                <a:latin typeface="Arial" charset="0"/>
              </a:rPr>
              <a:t>mbalance</a:t>
            </a:r>
          </a:p>
          <a:p>
            <a:pPr marL="457200" indent="-457200">
              <a:buNone/>
            </a:pPr>
            <a:endParaRPr lang="en-GB" sz="2400" b="1" dirty="0" smtClean="0">
              <a:solidFill>
                <a:srgbClr val="FFFF00"/>
              </a:solidFill>
              <a:latin typeface="Arial" charset="0"/>
            </a:endParaRPr>
          </a:p>
          <a:p>
            <a:pPr marL="457200" indent="-457200">
              <a:buNone/>
            </a:pPr>
            <a:r>
              <a:rPr lang="en-GB" sz="2400" b="1" dirty="0" smtClean="0">
                <a:solidFill>
                  <a:srgbClr val="FFFF00"/>
                </a:solidFill>
                <a:latin typeface="Arial" charset="0"/>
              </a:rPr>
              <a:t>			d. A heavy co-pilot!</a:t>
            </a:r>
          </a:p>
        </p:txBody>
      </p:sp>
      <p:pic>
        <p:nvPicPr>
          <p:cNvPr id="121860" name="Picture 4" descr="NoChocks2"/>
          <p:cNvPicPr>
            <a:picLocks noChangeAspect="1" noChangeArrowheads="1"/>
          </p:cNvPicPr>
          <p:nvPr/>
        </p:nvPicPr>
        <p:blipFill>
          <a:blip r:embed="rId2" cstate="email"/>
          <a:srcRect/>
          <a:stretch>
            <a:fillRect/>
          </a:stretch>
        </p:blipFill>
        <p:spPr bwMode="auto">
          <a:xfrm>
            <a:off x="395536" y="1340768"/>
            <a:ext cx="2902881" cy="2160588"/>
          </a:xfrm>
          <a:prstGeom prst="rect">
            <a:avLst/>
          </a:prstGeom>
          <a:noFill/>
          <a:ln w="9525">
            <a:noFill/>
            <a:miter lim="800000"/>
            <a:headEnd/>
            <a:tailEnd/>
          </a:ln>
        </p:spPr>
      </p:pic>
      <p:pic>
        <p:nvPicPr>
          <p:cNvPr id="121861" name="Picture 5" descr="Parking%20Brake%20Set%20for%20Landing3"/>
          <p:cNvPicPr>
            <a:picLocks noChangeAspect="1" noChangeArrowheads="1"/>
          </p:cNvPicPr>
          <p:nvPr/>
        </p:nvPicPr>
        <p:blipFill>
          <a:blip r:embed="rId3" cstate="email"/>
          <a:srcRect/>
          <a:stretch>
            <a:fillRect/>
          </a:stretch>
        </p:blipFill>
        <p:spPr bwMode="auto">
          <a:xfrm>
            <a:off x="4860032" y="3933056"/>
            <a:ext cx="2880320" cy="21430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left)">
                                      <p:cBhvr>
                                        <p:cTn id="7" dur="10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1859">
                                            <p:txEl>
                                              <p:pRg st="2" end="2"/>
                                            </p:txEl>
                                          </p:spTgt>
                                        </p:tgtEl>
                                        <p:attrNameLst>
                                          <p:attrName>style.visibility</p:attrName>
                                        </p:attrNameLst>
                                      </p:cBhvr>
                                      <p:to>
                                        <p:strVal val="visible"/>
                                      </p:to>
                                    </p:set>
                                    <p:animEffect transition="in" filter="wipe(left)">
                                      <p:cBhvr>
                                        <p:cTn id="12" dur="1000"/>
                                        <p:tgtEl>
                                          <p:spTgt spid="1218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1859">
                                            <p:txEl>
                                              <p:pRg st="4" end="4"/>
                                            </p:txEl>
                                          </p:spTgt>
                                        </p:tgtEl>
                                        <p:attrNameLst>
                                          <p:attrName>style.visibility</p:attrName>
                                        </p:attrNameLst>
                                      </p:cBhvr>
                                      <p:to>
                                        <p:strVal val="visible"/>
                                      </p:to>
                                    </p:set>
                                    <p:animEffect transition="in" filter="wipe(left)">
                                      <p:cBhvr>
                                        <p:cTn id="17" dur="1000"/>
                                        <p:tgtEl>
                                          <p:spTgt spid="1218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1859">
                                            <p:txEl>
                                              <p:pRg st="6" end="6"/>
                                            </p:txEl>
                                          </p:spTgt>
                                        </p:tgtEl>
                                        <p:attrNameLst>
                                          <p:attrName>style.visibility</p:attrName>
                                        </p:attrNameLst>
                                      </p:cBhvr>
                                      <p:to>
                                        <p:strVal val="visible"/>
                                      </p:to>
                                    </p:set>
                                    <p:animEffect transition="in" filter="wipe(left)">
                                      <p:cBhvr>
                                        <p:cTn id="22" dur="1000"/>
                                        <p:tgtEl>
                                          <p:spTgt spid="1218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1859">
                                            <p:txEl>
                                              <p:pRg st="8" end="8"/>
                                            </p:txEl>
                                          </p:spTgt>
                                        </p:tgtEl>
                                        <p:attrNameLst>
                                          <p:attrName>style.visibility</p:attrName>
                                        </p:attrNameLst>
                                      </p:cBhvr>
                                      <p:to>
                                        <p:strVal val="visible"/>
                                      </p:to>
                                    </p:set>
                                    <p:animEffect transition="in" filter="wipe(left)">
                                      <p:cBhvr>
                                        <p:cTn id="27" dur="1000"/>
                                        <p:tgtEl>
                                          <p:spTgt spid="12185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21859">
                                            <p:txEl>
                                              <p:pRg st="2" end="2"/>
                                            </p:txEl>
                                          </p:spTgt>
                                        </p:tgtEl>
                                      </p:cBhvr>
                                    </p:animEffect>
                                    <p:set>
                                      <p:cBhvr>
                                        <p:cTn id="32" dur="1" fill="hold">
                                          <p:stCondLst>
                                            <p:cond delay="999"/>
                                          </p:stCondLst>
                                        </p:cTn>
                                        <p:tgtEl>
                                          <p:spTgt spid="121859">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21859">
                                            <p:txEl>
                                              <p:pRg st="4" end="4"/>
                                            </p:txEl>
                                          </p:spTgt>
                                        </p:tgtEl>
                                      </p:cBhvr>
                                    </p:animEffect>
                                    <p:set>
                                      <p:cBhvr>
                                        <p:cTn id="35" dur="1" fill="hold">
                                          <p:stCondLst>
                                            <p:cond delay="999"/>
                                          </p:stCondLst>
                                        </p:cTn>
                                        <p:tgtEl>
                                          <p:spTgt spid="121859">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21859">
                                            <p:txEl>
                                              <p:pRg st="8" end="8"/>
                                            </p:txEl>
                                          </p:spTgt>
                                        </p:tgtEl>
                                      </p:cBhvr>
                                    </p:animEffect>
                                    <p:set>
                                      <p:cBhvr>
                                        <p:cTn id="38" dur="1" fill="hold">
                                          <p:stCondLst>
                                            <p:cond delay="999"/>
                                          </p:stCondLst>
                                        </p:cTn>
                                        <p:tgtEl>
                                          <p:spTgt spid="121859">
                                            <p:txEl>
                                              <p:pRg st="8" end="8"/>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21860"/>
                                        </p:tgtEl>
                                        <p:attrNameLst>
                                          <p:attrName>style.visibility</p:attrName>
                                        </p:attrNameLst>
                                      </p:cBhvr>
                                      <p:to>
                                        <p:strVal val="visible"/>
                                      </p:to>
                                    </p:set>
                                    <p:animEffect transition="in" filter="fade">
                                      <p:cBhvr>
                                        <p:cTn id="42" dur="1000"/>
                                        <p:tgtEl>
                                          <p:spTgt spid="121860"/>
                                        </p:tgtEl>
                                      </p:cBhvr>
                                    </p:animEffect>
                                  </p:childTnLst>
                                </p:cTn>
                              </p:par>
                              <p:par>
                                <p:cTn id="43" presetID="10" presetClass="entr" presetSubtype="0" fill="hold" nodeType="withEffect">
                                  <p:stCondLst>
                                    <p:cond delay="0"/>
                                  </p:stCondLst>
                                  <p:childTnLst>
                                    <p:set>
                                      <p:cBhvr>
                                        <p:cTn id="44" dur="1" fill="hold">
                                          <p:stCondLst>
                                            <p:cond delay="0"/>
                                          </p:stCondLst>
                                        </p:cTn>
                                        <p:tgtEl>
                                          <p:spTgt spid="121861"/>
                                        </p:tgtEl>
                                        <p:attrNameLst>
                                          <p:attrName>style.visibility</p:attrName>
                                        </p:attrNameLst>
                                      </p:cBhvr>
                                      <p:to>
                                        <p:strVal val="visible"/>
                                      </p:to>
                                    </p:set>
                                    <p:animEffect transition="in" filter="fade">
                                      <p:cBhvr>
                                        <p:cTn id="45" dur="10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95536" y="692696"/>
            <a:ext cx="8497192" cy="4487382"/>
          </a:xfrm>
          <a:noFill/>
        </p:spPr>
        <p:txBody>
          <a:bodyPr/>
          <a:lstStyle/>
          <a:p>
            <a:pPr marL="457200" indent="-457200">
              <a:lnSpc>
                <a:spcPct val="90000"/>
              </a:lnSpc>
              <a:buFontTx/>
              <a:buNone/>
            </a:pPr>
            <a:r>
              <a:rPr lang="en-GB" sz="2400" b="1" dirty="0" smtClean="0">
                <a:solidFill>
                  <a:srgbClr val="FFFF00"/>
                </a:solidFill>
                <a:latin typeface="Arial" charset="0"/>
              </a:rPr>
              <a:t>4.  On an aircraft with two wing mounted engines, which control would be used to keep the aircraft straight if one engine failed?</a:t>
            </a:r>
          </a:p>
          <a:p>
            <a:pPr marL="457200" indent="-457200">
              <a:lnSpc>
                <a:spcPct val="90000"/>
              </a:lnSpc>
            </a:pPr>
            <a:endParaRPr lang="en-GB" sz="2400" b="1" dirty="0" smtClean="0">
              <a:solidFill>
                <a:srgbClr val="FFFF00"/>
              </a:solidFill>
              <a:latin typeface="Arial" charset="0"/>
            </a:endParaRPr>
          </a:p>
          <a:p>
            <a:pPr marL="457200" indent="-457200">
              <a:lnSpc>
                <a:spcPct val="90000"/>
              </a:lnSpc>
              <a:buNone/>
            </a:pPr>
            <a:r>
              <a:rPr lang="en-GB" sz="2400" b="1" dirty="0" smtClean="0">
                <a:solidFill>
                  <a:srgbClr val="FFFF00"/>
                </a:solidFill>
                <a:latin typeface="Arial" charset="0"/>
              </a:rPr>
              <a:t>				a. Elevators</a:t>
            </a:r>
          </a:p>
          <a:p>
            <a:pPr marL="457200" indent="-457200">
              <a:lnSpc>
                <a:spcPct val="90000"/>
              </a:lnSpc>
              <a:buNone/>
            </a:pPr>
            <a:endParaRPr lang="en-GB" sz="2400" b="1" dirty="0" smtClean="0">
              <a:solidFill>
                <a:srgbClr val="FFFF00"/>
              </a:solidFill>
              <a:latin typeface="Arial" charset="0"/>
            </a:endParaRPr>
          </a:p>
          <a:p>
            <a:pPr marL="457200" indent="-457200">
              <a:lnSpc>
                <a:spcPct val="90000"/>
              </a:lnSpc>
              <a:buNone/>
            </a:pPr>
            <a:r>
              <a:rPr lang="en-GB" sz="2400" b="1" dirty="0" smtClean="0">
                <a:solidFill>
                  <a:srgbClr val="FFFF00"/>
                </a:solidFill>
                <a:latin typeface="Arial" charset="0"/>
              </a:rPr>
              <a:t>				b. Ailerons</a:t>
            </a:r>
          </a:p>
          <a:p>
            <a:pPr marL="457200" indent="-457200">
              <a:lnSpc>
                <a:spcPct val="90000"/>
              </a:lnSpc>
              <a:buNone/>
            </a:pPr>
            <a:endParaRPr lang="en-GB" sz="2400" b="1" dirty="0" smtClean="0">
              <a:solidFill>
                <a:srgbClr val="FFFF00"/>
              </a:solidFill>
              <a:latin typeface="Arial" charset="0"/>
            </a:endParaRPr>
          </a:p>
          <a:p>
            <a:pPr marL="457200" indent="-457200">
              <a:lnSpc>
                <a:spcPct val="90000"/>
              </a:lnSpc>
              <a:buNone/>
            </a:pPr>
            <a:r>
              <a:rPr lang="en-GB" sz="2400" b="1" dirty="0" smtClean="0">
                <a:solidFill>
                  <a:srgbClr val="FFFF00"/>
                </a:solidFill>
                <a:latin typeface="Arial" charset="0"/>
              </a:rPr>
              <a:t>				c. Rudder</a:t>
            </a:r>
          </a:p>
          <a:p>
            <a:pPr marL="457200" indent="-457200">
              <a:lnSpc>
                <a:spcPct val="90000"/>
              </a:lnSpc>
              <a:buNone/>
            </a:pPr>
            <a:endParaRPr lang="en-GB" sz="2400" b="1" dirty="0" smtClean="0">
              <a:solidFill>
                <a:srgbClr val="FFFF00"/>
              </a:solidFill>
              <a:latin typeface="Arial" charset="0"/>
            </a:endParaRPr>
          </a:p>
          <a:p>
            <a:pPr marL="457200" indent="-457200">
              <a:lnSpc>
                <a:spcPct val="90000"/>
              </a:lnSpc>
              <a:buNone/>
            </a:pPr>
            <a:r>
              <a:rPr lang="en-GB" sz="2400" b="1" dirty="0" smtClean="0">
                <a:solidFill>
                  <a:srgbClr val="FFFF00"/>
                </a:solidFill>
                <a:latin typeface="Arial" charset="0"/>
              </a:rPr>
              <a:t>				d. Tabs</a:t>
            </a:r>
          </a:p>
        </p:txBody>
      </p:sp>
      <p:pic>
        <p:nvPicPr>
          <p:cNvPr id="122886" name="Picture 6" descr="Stealth%20fighter"/>
          <p:cNvPicPr>
            <a:picLocks noChangeAspect="1" noChangeArrowheads="1"/>
          </p:cNvPicPr>
          <p:nvPr/>
        </p:nvPicPr>
        <p:blipFill>
          <a:blip r:embed="rId2" cstate="email"/>
          <a:srcRect/>
          <a:stretch>
            <a:fillRect/>
          </a:stretch>
        </p:blipFill>
        <p:spPr bwMode="auto">
          <a:xfrm>
            <a:off x="0" y="1700809"/>
            <a:ext cx="3275856" cy="2184928"/>
          </a:xfrm>
          <a:prstGeom prst="rect">
            <a:avLst/>
          </a:prstGeom>
          <a:noFill/>
          <a:ln w="9525">
            <a:noFill/>
            <a:miter lim="800000"/>
            <a:headEnd/>
            <a:tailEnd/>
          </a:ln>
        </p:spPr>
      </p:pic>
      <p:pic>
        <p:nvPicPr>
          <p:cNvPr id="122887" name="Picture 7" descr="This%20is%20go'na%20hurt"/>
          <p:cNvPicPr>
            <a:picLocks noChangeAspect="1" noChangeArrowheads="1"/>
          </p:cNvPicPr>
          <p:nvPr/>
        </p:nvPicPr>
        <p:blipFill>
          <a:blip r:embed="rId3" cstate="email"/>
          <a:srcRect/>
          <a:stretch>
            <a:fillRect/>
          </a:stretch>
        </p:blipFill>
        <p:spPr bwMode="auto">
          <a:xfrm>
            <a:off x="4860032" y="1772816"/>
            <a:ext cx="4096968" cy="4176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10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wipe(left)">
                                      <p:cBhvr>
                                        <p:cTn id="12" dur="1000"/>
                                        <p:tgtEl>
                                          <p:spTgt spid="1228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animEffect transition="in" filter="wipe(left)">
                                      <p:cBhvr>
                                        <p:cTn id="17" dur="1000"/>
                                        <p:tgtEl>
                                          <p:spTgt spid="1228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2883">
                                            <p:txEl>
                                              <p:pRg st="6" end="6"/>
                                            </p:txEl>
                                          </p:spTgt>
                                        </p:tgtEl>
                                        <p:attrNameLst>
                                          <p:attrName>style.visibility</p:attrName>
                                        </p:attrNameLst>
                                      </p:cBhvr>
                                      <p:to>
                                        <p:strVal val="visible"/>
                                      </p:to>
                                    </p:set>
                                    <p:animEffect transition="in" filter="wipe(left)">
                                      <p:cBhvr>
                                        <p:cTn id="22" dur="1000"/>
                                        <p:tgtEl>
                                          <p:spTgt spid="12288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2883">
                                            <p:txEl>
                                              <p:pRg st="8" end="8"/>
                                            </p:txEl>
                                          </p:spTgt>
                                        </p:tgtEl>
                                        <p:attrNameLst>
                                          <p:attrName>style.visibility</p:attrName>
                                        </p:attrNameLst>
                                      </p:cBhvr>
                                      <p:to>
                                        <p:strVal val="visible"/>
                                      </p:to>
                                    </p:set>
                                    <p:animEffect transition="in" filter="wipe(left)">
                                      <p:cBhvr>
                                        <p:cTn id="27" dur="1000"/>
                                        <p:tgtEl>
                                          <p:spTgt spid="12288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22883">
                                            <p:txEl>
                                              <p:pRg st="2" end="2"/>
                                            </p:txEl>
                                          </p:spTgt>
                                        </p:tgtEl>
                                      </p:cBhvr>
                                    </p:animEffect>
                                    <p:set>
                                      <p:cBhvr>
                                        <p:cTn id="32" dur="1" fill="hold">
                                          <p:stCondLst>
                                            <p:cond delay="999"/>
                                          </p:stCondLst>
                                        </p:cTn>
                                        <p:tgtEl>
                                          <p:spTgt spid="122883">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22883">
                                            <p:txEl>
                                              <p:pRg st="8" end="8"/>
                                            </p:txEl>
                                          </p:spTgt>
                                        </p:tgtEl>
                                      </p:cBhvr>
                                    </p:animEffect>
                                    <p:set>
                                      <p:cBhvr>
                                        <p:cTn id="35" dur="1" fill="hold">
                                          <p:stCondLst>
                                            <p:cond delay="999"/>
                                          </p:stCondLst>
                                        </p:cTn>
                                        <p:tgtEl>
                                          <p:spTgt spid="122883">
                                            <p:txEl>
                                              <p:pRg st="8" end="8"/>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22883">
                                            <p:txEl>
                                              <p:pRg st="4" end="4"/>
                                            </p:txEl>
                                          </p:spTgt>
                                        </p:tgtEl>
                                      </p:cBhvr>
                                    </p:animEffect>
                                    <p:set>
                                      <p:cBhvr>
                                        <p:cTn id="38" dur="1" fill="hold">
                                          <p:stCondLst>
                                            <p:cond delay="999"/>
                                          </p:stCondLst>
                                        </p:cTn>
                                        <p:tgtEl>
                                          <p:spTgt spid="122883">
                                            <p:txEl>
                                              <p:pRg st="4" end="4"/>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122886"/>
                                        </p:tgtEl>
                                        <p:attrNameLst>
                                          <p:attrName>style.visibility</p:attrName>
                                        </p:attrNameLst>
                                      </p:cBhvr>
                                      <p:to>
                                        <p:strVal val="visible"/>
                                      </p:to>
                                    </p:set>
                                    <p:animEffect transition="in" filter="fade">
                                      <p:cBhvr>
                                        <p:cTn id="42" dur="1000"/>
                                        <p:tgtEl>
                                          <p:spTgt spid="122886"/>
                                        </p:tgtEl>
                                      </p:cBhvr>
                                    </p:animEffect>
                                  </p:childTnLst>
                                </p:cTn>
                              </p:par>
                              <p:par>
                                <p:cTn id="43" presetID="10" presetClass="entr" presetSubtype="0" fill="hold" nodeType="withEffect">
                                  <p:stCondLst>
                                    <p:cond delay="1000"/>
                                  </p:stCondLst>
                                  <p:childTnLst>
                                    <p:set>
                                      <p:cBhvr>
                                        <p:cTn id="44" dur="1" fill="hold">
                                          <p:stCondLst>
                                            <p:cond delay="0"/>
                                          </p:stCondLst>
                                        </p:cTn>
                                        <p:tgtEl>
                                          <p:spTgt spid="122887"/>
                                        </p:tgtEl>
                                        <p:attrNameLst>
                                          <p:attrName>style.visibility</p:attrName>
                                        </p:attrNameLst>
                                      </p:cBhvr>
                                      <p:to>
                                        <p:strVal val="visible"/>
                                      </p:to>
                                    </p:set>
                                    <p:animEffect transition="in" filter="fade">
                                      <p:cBhvr>
                                        <p:cTn id="45" dur="10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learn2fly"/>
          <p:cNvPicPr>
            <a:picLocks noChangeAspect="1" noChangeArrowheads="1"/>
          </p:cNvPicPr>
          <p:nvPr/>
        </p:nvPicPr>
        <p:blipFill>
          <a:blip r:embed="rId2" cstate="print"/>
          <a:srcRect/>
          <a:stretch>
            <a:fillRect/>
          </a:stretch>
        </p:blipFill>
        <p:spPr bwMode="auto">
          <a:xfrm>
            <a:off x="431800" y="260648"/>
            <a:ext cx="8280400" cy="575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539750" y="692696"/>
            <a:ext cx="8280400" cy="4339650"/>
          </a:xfrm>
          <a:prstGeom prst="rect">
            <a:avLst/>
          </a:prstGeom>
          <a:noFill/>
          <a:ln w="9525">
            <a:noFill/>
            <a:miter lim="800000"/>
            <a:headEnd/>
            <a:tailEnd/>
          </a:ln>
        </p:spPr>
        <p:txBody>
          <a:bodyPr wrap="square">
            <a:spAutoFit/>
          </a:bodyPr>
          <a:lstStyle/>
          <a:p>
            <a:pPr marL="342900" indent="-342900">
              <a:spcBef>
                <a:spcPct val="50000"/>
              </a:spcBef>
            </a:pPr>
            <a:r>
              <a:rPr lang="en-GB" sz="2400" b="1" dirty="0" smtClean="0">
                <a:solidFill>
                  <a:srgbClr val="FFFF00"/>
                </a:solidFill>
              </a:rPr>
              <a:t>1.  What </a:t>
            </a:r>
            <a:r>
              <a:rPr lang="en-GB" sz="2400" b="1" dirty="0">
                <a:solidFill>
                  <a:srgbClr val="FFFF00"/>
                </a:solidFill>
              </a:rPr>
              <a:t>are the 3 planes of an aircraft’s movement?</a:t>
            </a:r>
          </a:p>
          <a:p>
            <a:pPr marL="342900" indent="-342900" algn="ctr">
              <a:spcBef>
                <a:spcPct val="50000"/>
              </a:spcBef>
            </a:pPr>
            <a:r>
              <a:rPr lang="en-GB" sz="2400" b="1" dirty="0">
                <a:solidFill>
                  <a:srgbClr val="FFFF00"/>
                </a:solidFill>
              </a:rPr>
              <a:t>a. Pitching,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rolling</a:t>
            </a:r>
            <a:endParaRPr lang="en-GB" sz="2400" b="1" dirty="0">
              <a:solidFill>
                <a:srgbClr val="FFFF00"/>
              </a:solidFill>
            </a:endParaRPr>
          </a:p>
          <a:p>
            <a:pPr marL="342900" indent="-342900" algn="ctr">
              <a:spcBef>
                <a:spcPct val="50000"/>
              </a:spcBef>
            </a:pPr>
            <a:endParaRPr lang="en-GB" sz="2400" b="1" dirty="0">
              <a:solidFill>
                <a:srgbClr val="FFFF00"/>
              </a:solidFill>
            </a:endParaRPr>
          </a:p>
          <a:p>
            <a:pPr marL="342900" indent="-342900" algn="ctr">
              <a:spcBef>
                <a:spcPct val="50000"/>
              </a:spcBef>
            </a:pPr>
            <a:r>
              <a:rPr lang="en-GB" sz="2400" b="1" dirty="0">
                <a:solidFill>
                  <a:srgbClr val="FFFF00"/>
                </a:solidFill>
              </a:rPr>
              <a:t>b. Pitching, </a:t>
            </a:r>
            <a:r>
              <a:rPr lang="en-GB" sz="2400" b="1" dirty="0" smtClean="0">
                <a:solidFill>
                  <a:srgbClr val="FFFF00"/>
                </a:solidFill>
              </a:rPr>
              <a:t>rolling </a:t>
            </a:r>
            <a:r>
              <a:rPr lang="en-GB" sz="2400" b="1" dirty="0">
                <a:solidFill>
                  <a:srgbClr val="FFFF00"/>
                </a:solidFill>
              </a:rPr>
              <a:t>and </a:t>
            </a:r>
            <a:r>
              <a:rPr lang="en-GB" sz="2400" b="1" dirty="0" smtClean="0">
                <a:solidFill>
                  <a:srgbClr val="FFFF00"/>
                </a:solidFill>
              </a:rPr>
              <a:t>yawing</a:t>
            </a:r>
            <a:endParaRPr lang="en-GB" sz="2400" b="1" dirty="0">
              <a:solidFill>
                <a:srgbClr val="FFFF00"/>
              </a:solidFill>
            </a:endParaRPr>
          </a:p>
          <a:p>
            <a:pPr marL="342900" indent="-342900" algn="ctr">
              <a:spcBef>
                <a:spcPct val="50000"/>
              </a:spcBef>
            </a:pPr>
            <a:endParaRPr lang="en-GB" sz="2400" b="1" dirty="0">
              <a:solidFill>
                <a:srgbClr val="FFFF00"/>
              </a:solidFill>
            </a:endParaRPr>
          </a:p>
          <a:p>
            <a:pPr marL="342900" indent="-342900" algn="ctr">
              <a:spcBef>
                <a:spcPct val="50000"/>
              </a:spcBef>
            </a:pPr>
            <a:r>
              <a:rPr lang="en-GB" sz="2400" b="1" dirty="0">
                <a:solidFill>
                  <a:srgbClr val="FFFF00"/>
                </a:solidFill>
              </a:rPr>
              <a:t>c. Yawing, </a:t>
            </a:r>
            <a:r>
              <a:rPr lang="en-GB" sz="2400" b="1" dirty="0" smtClean="0">
                <a:solidFill>
                  <a:srgbClr val="FFFF00"/>
                </a:solidFill>
              </a:rPr>
              <a:t>longitudinal </a:t>
            </a:r>
            <a:r>
              <a:rPr lang="en-GB" sz="2400" b="1" dirty="0">
                <a:solidFill>
                  <a:srgbClr val="FFFF00"/>
                </a:solidFill>
              </a:rPr>
              <a:t>and </a:t>
            </a:r>
            <a:r>
              <a:rPr lang="en-GB" sz="2400" b="1" dirty="0" smtClean="0">
                <a:solidFill>
                  <a:srgbClr val="FFFF00"/>
                </a:solidFill>
              </a:rPr>
              <a:t>rolling</a:t>
            </a:r>
            <a:endParaRPr lang="en-GB" sz="2400" b="1" dirty="0">
              <a:solidFill>
                <a:srgbClr val="FFFF00"/>
              </a:solidFill>
            </a:endParaRPr>
          </a:p>
          <a:p>
            <a:pPr marL="342900" indent="-342900" algn="ctr">
              <a:spcBef>
                <a:spcPct val="50000"/>
              </a:spcBef>
            </a:pPr>
            <a:endParaRPr lang="en-GB" sz="2400" b="1" dirty="0">
              <a:solidFill>
                <a:srgbClr val="FFFF00"/>
              </a:solidFill>
            </a:endParaRPr>
          </a:p>
          <a:p>
            <a:pPr marL="342900" indent="-342900" algn="ctr">
              <a:spcBef>
                <a:spcPct val="50000"/>
              </a:spcBef>
            </a:pPr>
            <a:r>
              <a:rPr lang="en-GB" sz="2400" b="1" dirty="0">
                <a:solidFill>
                  <a:srgbClr val="FFFF00"/>
                </a:solidFill>
              </a:rPr>
              <a:t>d. Longitudinal,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normal</a:t>
            </a:r>
            <a:endParaRPr lang="en-GB" sz="2400" b="1" dirty="0">
              <a:solidFill>
                <a:srgbClr val="FFFF00"/>
              </a:solidFill>
            </a:endParaRPr>
          </a:p>
        </p:txBody>
      </p:sp>
      <p:pic>
        <p:nvPicPr>
          <p:cNvPr id="64516" name="Picture 4" descr="forward sweep"/>
          <p:cNvPicPr>
            <a:picLocks noChangeAspect="1" noChangeArrowheads="1"/>
          </p:cNvPicPr>
          <p:nvPr/>
        </p:nvPicPr>
        <p:blipFill>
          <a:blip r:embed="rId2" cstate="email"/>
          <a:srcRect/>
          <a:stretch>
            <a:fillRect/>
          </a:stretch>
        </p:blipFill>
        <p:spPr bwMode="auto">
          <a:xfrm>
            <a:off x="179512" y="3933056"/>
            <a:ext cx="3582987" cy="2664296"/>
          </a:xfrm>
          <a:prstGeom prst="rect">
            <a:avLst/>
          </a:prstGeom>
          <a:noFill/>
          <a:ln w="9525">
            <a:noFill/>
            <a:miter lim="800000"/>
            <a:headEnd/>
            <a:tailEnd/>
          </a:ln>
        </p:spPr>
      </p:pic>
      <p:pic>
        <p:nvPicPr>
          <p:cNvPr id="64517" name="Picture 5" descr="GLD-079446"/>
          <p:cNvPicPr>
            <a:picLocks noChangeAspect="1" noChangeArrowheads="1"/>
          </p:cNvPicPr>
          <p:nvPr/>
        </p:nvPicPr>
        <p:blipFill>
          <a:blip r:embed="rId3" cstate="email"/>
          <a:srcRect/>
          <a:stretch>
            <a:fillRect/>
          </a:stretch>
        </p:blipFill>
        <p:spPr bwMode="auto">
          <a:xfrm>
            <a:off x="4860032" y="3284984"/>
            <a:ext cx="3814762" cy="2670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1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10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1000"/>
                                        <p:tgtEl>
                                          <p:spTgt spid="645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fade">
                                      <p:cBhvr>
                                        <p:cTn id="22" dur="1000"/>
                                        <p:tgtEl>
                                          <p:spTgt spid="645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7" end="7"/>
                                            </p:txEl>
                                          </p:spTgt>
                                        </p:tgtEl>
                                        <p:attrNameLst>
                                          <p:attrName>style.visibility</p:attrName>
                                        </p:attrNameLst>
                                      </p:cBhvr>
                                      <p:to>
                                        <p:strVal val="visible"/>
                                      </p:to>
                                    </p:set>
                                    <p:animEffect transition="in" filter="fade">
                                      <p:cBhvr>
                                        <p:cTn id="27" dur="1000"/>
                                        <p:tgtEl>
                                          <p:spTgt spid="6451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64515">
                                            <p:txEl>
                                              <p:pRg st="1" end="1"/>
                                            </p:txEl>
                                          </p:spTgt>
                                        </p:tgtEl>
                                      </p:cBhvr>
                                    </p:animEffect>
                                    <p:set>
                                      <p:cBhvr>
                                        <p:cTn id="32" dur="1" fill="hold">
                                          <p:stCondLst>
                                            <p:cond delay="999"/>
                                          </p:stCondLst>
                                        </p:cTn>
                                        <p:tgtEl>
                                          <p:spTgt spid="64515">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64515">
                                            <p:txEl>
                                              <p:pRg st="5" end="5"/>
                                            </p:txEl>
                                          </p:spTgt>
                                        </p:tgtEl>
                                      </p:cBhvr>
                                    </p:animEffect>
                                    <p:set>
                                      <p:cBhvr>
                                        <p:cTn id="35" dur="1" fill="hold">
                                          <p:stCondLst>
                                            <p:cond delay="999"/>
                                          </p:stCondLst>
                                        </p:cTn>
                                        <p:tgtEl>
                                          <p:spTgt spid="64515">
                                            <p:txEl>
                                              <p:pRg st="5" end="5"/>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64515">
                                            <p:txEl>
                                              <p:pRg st="7" end="7"/>
                                            </p:txEl>
                                          </p:spTgt>
                                        </p:tgtEl>
                                      </p:cBhvr>
                                    </p:animEffect>
                                    <p:set>
                                      <p:cBhvr>
                                        <p:cTn id="38" dur="1" fill="hold">
                                          <p:stCondLst>
                                            <p:cond delay="999"/>
                                          </p:stCondLst>
                                        </p:cTn>
                                        <p:tgtEl>
                                          <p:spTgt spid="64515">
                                            <p:txEl>
                                              <p:pRg st="7" end="7"/>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64516"/>
                                        </p:tgtEl>
                                        <p:attrNameLst>
                                          <p:attrName>style.visibility</p:attrName>
                                        </p:attrNameLst>
                                      </p:cBhvr>
                                      <p:to>
                                        <p:strVal val="visible"/>
                                      </p:to>
                                    </p:set>
                                    <p:animEffect transition="in" filter="fade">
                                      <p:cBhvr>
                                        <p:cTn id="42" dur="1000"/>
                                        <p:tgtEl>
                                          <p:spTgt spid="64516"/>
                                        </p:tgtEl>
                                      </p:cBhvr>
                                    </p:animEffect>
                                  </p:childTnLst>
                                </p:cTn>
                              </p:par>
                              <p:par>
                                <p:cTn id="43" presetID="10" presetClass="entr" presetSubtype="0" fill="hold" nodeType="withEffect">
                                  <p:stCondLst>
                                    <p:cond delay="1000"/>
                                  </p:stCondLst>
                                  <p:childTnLst>
                                    <p:set>
                                      <p:cBhvr>
                                        <p:cTn id="44" dur="1" fill="hold">
                                          <p:stCondLst>
                                            <p:cond delay="0"/>
                                          </p:stCondLst>
                                        </p:cTn>
                                        <p:tgtEl>
                                          <p:spTgt spid="64517"/>
                                        </p:tgtEl>
                                        <p:attrNameLst>
                                          <p:attrName>style.visibility</p:attrName>
                                        </p:attrNameLst>
                                      </p:cBhvr>
                                      <p:to>
                                        <p:strVal val="visible"/>
                                      </p:to>
                                    </p:set>
                                    <p:animEffect transition="in" filter="fade">
                                      <p:cBhvr>
                                        <p:cTn id="45"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539750" y="332656"/>
            <a:ext cx="8280400" cy="4708981"/>
          </a:xfrm>
          <a:prstGeom prst="rect">
            <a:avLst/>
          </a:prstGeom>
          <a:noFill/>
          <a:ln w="9525">
            <a:noFill/>
            <a:miter lim="800000"/>
            <a:headEnd/>
            <a:tailEnd/>
          </a:ln>
        </p:spPr>
        <p:txBody>
          <a:bodyPr wrap="square">
            <a:spAutoFit/>
          </a:bodyPr>
          <a:lstStyle/>
          <a:p>
            <a:pPr marL="342900" indent="-342900">
              <a:spcBef>
                <a:spcPct val="50000"/>
              </a:spcBef>
            </a:pPr>
            <a:r>
              <a:rPr lang="en-GB" sz="2400" b="1" dirty="0" smtClean="0">
                <a:solidFill>
                  <a:srgbClr val="FFFF00"/>
                </a:solidFill>
              </a:rPr>
              <a:t>2.  Which </a:t>
            </a:r>
            <a:r>
              <a:rPr lang="en-GB" sz="2400" b="1" dirty="0">
                <a:solidFill>
                  <a:srgbClr val="FFFF00"/>
                </a:solidFill>
              </a:rPr>
              <a:t>one of the following will REDUCE </a:t>
            </a:r>
            <a:r>
              <a:rPr lang="en-GB" sz="2400" b="1" dirty="0" smtClean="0">
                <a:solidFill>
                  <a:srgbClr val="FFFF00"/>
                </a:solidFill>
              </a:rPr>
              <a:t>lateral </a:t>
            </a:r>
            <a:r>
              <a:rPr lang="en-GB" sz="2400" b="1" dirty="0">
                <a:solidFill>
                  <a:srgbClr val="FFFF00"/>
                </a:solidFill>
              </a:rPr>
              <a:t>s</a:t>
            </a:r>
            <a:r>
              <a:rPr lang="en-GB" sz="2400" b="1" dirty="0" smtClean="0">
                <a:solidFill>
                  <a:srgbClr val="FFFF00"/>
                </a:solidFill>
              </a:rPr>
              <a:t>tability</a:t>
            </a:r>
            <a:r>
              <a:rPr lang="en-GB" sz="2400" b="1" dirty="0">
                <a:solidFill>
                  <a:srgbClr val="FFFF00"/>
                </a:solidFill>
              </a:rPr>
              <a:t>?</a:t>
            </a:r>
          </a:p>
          <a:p>
            <a:pPr marL="342900" indent="-342900">
              <a:spcBef>
                <a:spcPct val="50000"/>
              </a:spcBef>
            </a:pPr>
            <a:r>
              <a:rPr lang="en-GB" sz="2400" b="1" dirty="0" smtClean="0">
                <a:solidFill>
                  <a:srgbClr val="FFFF00"/>
                </a:solidFill>
              </a:rPr>
              <a:t>				a. Dihedral</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b. A </a:t>
            </a:r>
            <a:r>
              <a:rPr lang="en-GB" sz="2400" b="1" dirty="0">
                <a:solidFill>
                  <a:srgbClr val="FFFF00"/>
                </a:solidFill>
              </a:rPr>
              <a:t>l</a:t>
            </a:r>
            <a:r>
              <a:rPr lang="en-GB" sz="2400" b="1" dirty="0" smtClean="0">
                <a:solidFill>
                  <a:srgbClr val="FFFF00"/>
                </a:solidFill>
              </a:rPr>
              <a:t>arge fin</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c. Sweepback</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d. </a:t>
            </a:r>
            <a:r>
              <a:rPr lang="en-GB" sz="2400" b="1" dirty="0" err="1" smtClean="0">
                <a:solidFill>
                  <a:srgbClr val="FFFF00"/>
                </a:solidFill>
              </a:rPr>
              <a:t>Anhedral</a:t>
            </a:r>
            <a:endParaRPr lang="en-GB" sz="2400" b="1" dirty="0">
              <a:solidFill>
                <a:srgbClr val="FFFF00"/>
              </a:solidFill>
            </a:endParaRPr>
          </a:p>
        </p:txBody>
      </p:sp>
      <p:grpSp>
        <p:nvGrpSpPr>
          <p:cNvPr id="2" name="Group 6"/>
          <p:cNvGrpSpPr>
            <a:grpSpLocks/>
          </p:cNvGrpSpPr>
          <p:nvPr/>
        </p:nvGrpSpPr>
        <p:grpSpPr bwMode="auto">
          <a:xfrm>
            <a:off x="503238" y="1412776"/>
            <a:ext cx="8137525" cy="3168650"/>
            <a:chOff x="1202" y="2809"/>
            <a:chExt cx="3402" cy="1279"/>
          </a:xfrm>
        </p:grpSpPr>
        <p:pic>
          <p:nvPicPr>
            <p:cNvPr id="14341" name="Picture 7" descr="harrier05"/>
            <p:cNvPicPr>
              <a:picLocks noChangeAspect="1" noChangeArrowheads="1"/>
            </p:cNvPicPr>
            <p:nvPr/>
          </p:nvPicPr>
          <p:blipFill>
            <a:blip r:embed="rId2" cstate="print"/>
            <a:srcRect t="24606" b="24606"/>
            <a:stretch>
              <a:fillRect/>
            </a:stretch>
          </p:blipFill>
          <p:spPr bwMode="auto">
            <a:xfrm>
              <a:off x="1202" y="2809"/>
              <a:ext cx="3356" cy="1279"/>
            </a:xfrm>
            <a:prstGeom prst="rect">
              <a:avLst/>
            </a:prstGeom>
            <a:noFill/>
            <a:ln w="9525">
              <a:noFill/>
              <a:miter lim="800000"/>
              <a:headEnd/>
              <a:tailEnd/>
            </a:ln>
          </p:spPr>
        </p:pic>
        <p:sp>
          <p:nvSpPr>
            <p:cNvPr id="14342" name="Text Box 8"/>
            <p:cNvSpPr txBox="1">
              <a:spLocks noChangeArrowheads="1"/>
            </p:cNvSpPr>
            <p:nvPr/>
          </p:nvSpPr>
          <p:spPr bwMode="auto">
            <a:xfrm>
              <a:off x="4028" y="3884"/>
              <a:ext cx="576" cy="87"/>
            </a:xfrm>
            <a:prstGeom prst="rect">
              <a:avLst/>
            </a:prstGeom>
            <a:noFill/>
            <a:ln w="12700">
              <a:noFill/>
              <a:miter lim="800000"/>
              <a:headEnd/>
              <a:tailEnd/>
            </a:ln>
          </p:spPr>
          <p:txBody>
            <a:bodyPr>
              <a:spAutoFit/>
            </a:bodyPr>
            <a:lstStyle/>
            <a:p>
              <a:pPr algn="ctr" defTabSz="762000" eaLnBrk="0" hangingPunct="0">
                <a:spcBef>
                  <a:spcPct val="50000"/>
                </a:spcBef>
              </a:pPr>
              <a:endParaRPr lang="en-GB" sz="800">
                <a:solidFill>
                  <a:srgbClr val="FFFFFF"/>
                </a:solidFill>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1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10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fade">
                                      <p:cBhvr>
                                        <p:cTn id="17" dur="1000"/>
                                        <p:tgtEl>
                                          <p:spTgt spid="655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animEffect transition="in" filter="fade">
                                      <p:cBhvr>
                                        <p:cTn id="22" dur="1000"/>
                                        <p:tgtEl>
                                          <p:spTgt spid="655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animEffect transition="in" filter="fade">
                                      <p:cBhvr>
                                        <p:cTn id="27" dur="1000"/>
                                        <p:tgtEl>
                                          <p:spTgt spid="6553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65539">
                                            <p:txEl>
                                              <p:pRg st="1" end="1"/>
                                            </p:txEl>
                                          </p:spTgt>
                                        </p:tgtEl>
                                      </p:cBhvr>
                                    </p:animEffect>
                                    <p:set>
                                      <p:cBhvr>
                                        <p:cTn id="32" dur="1" fill="hold">
                                          <p:stCondLst>
                                            <p:cond delay="999"/>
                                          </p:stCondLst>
                                        </p:cTn>
                                        <p:tgtEl>
                                          <p:spTgt spid="65539">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65539">
                                            <p:txEl>
                                              <p:pRg st="5" end="5"/>
                                            </p:txEl>
                                          </p:spTgt>
                                        </p:tgtEl>
                                      </p:cBhvr>
                                    </p:animEffect>
                                    <p:set>
                                      <p:cBhvr>
                                        <p:cTn id="35" dur="1" fill="hold">
                                          <p:stCondLst>
                                            <p:cond delay="999"/>
                                          </p:stCondLst>
                                        </p:cTn>
                                        <p:tgtEl>
                                          <p:spTgt spid="65539">
                                            <p:txEl>
                                              <p:pRg st="5" end="5"/>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65539">
                                            <p:txEl>
                                              <p:pRg st="3" end="3"/>
                                            </p:txEl>
                                          </p:spTgt>
                                        </p:tgtEl>
                                      </p:cBhvr>
                                    </p:animEffect>
                                    <p:set>
                                      <p:cBhvr>
                                        <p:cTn id="38" dur="1" fill="hold">
                                          <p:stCondLst>
                                            <p:cond delay="999"/>
                                          </p:stCondLst>
                                        </p:cTn>
                                        <p:tgtEl>
                                          <p:spTgt spid="65539">
                                            <p:txEl>
                                              <p:pRg st="3" end="3"/>
                                            </p:txEl>
                                          </p:spTgt>
                                        </p:tgtEl>
                                        <p:attrNameLst>
                                          <p:attrName>style.visibility</p:attrName>
                                        </p:attrNameLst>
                                      </p:cBhvr>
                                      <p:to>
                                        <p:strVal val="hidden"/>
                                      </p:to>
                                    </p:set>
                                  </p:childTnLst>
                                </p:cTn>
                              </p:par>
                            </p:childTnLst>
                          </p:cTn>
                        </p:par>
                        <p:par>
                          <p:cTn id="39" fill="hold">
                            <p:stCondLst>
                              <p:cond delay="1000"/>
                            </p:stCondLst>
                            <p:childTnLst>
                              <p:par>
                                <p:cTn id="40" presetID="2" presetClass="entr" presetSubtype="1" fill="hold" nodeType="afterEffect">
                                  <p:stCondLst>
                                    <p:cond delay="100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1000" fill="hold"/>
                                        <p:tgtEl>
                                          <p:spTgt spid="2"/>
                                        </p:tgtEl>
                                        <p:attrNameLst>
                                          <p:attrName>ppt_x</p:attrName>
                                        </p:attrNameLst>
                                      </p:cBhvr>
                                      <p:tavLst>
                                        <p:tav tm="0">
                                          <p:val>
                                            <p:strVal val="#ppt_x"/>
                                          </p:val>
                                        </p:tav>
                                        <p:tav tm="100000">
                                          <p:val>
                                            <p:strVal val="#ppt_x"/>
                                          </p:val>
                                        </p:tav>
                                      </p:tavLst>
                                    </p:anim>
                                    <p:anim calcmode="lin" valueType="num">
                                      <p:cBhvr additive="base">
                                        <p:cTn id="43" dur="1000" fill="hold"/>
                                        <p:tgtEl>
                                          <p:spTgt spid="2"/>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ID="32" presetClass="emph" presetSubtype="0" fill="hold" nodeType="afterEffect">
                                  <p:stCondLst>
                                    <p:cond delay="0"/>
                                  </p:stCondLst>
                                  <p:childTnLst>
                                    <p:animClr clrSpc="rgb" dir="cw">
                                      <p:cBhvr override="childStyle">
                                        <p:cTn id="46" dur="100" fill="hold"/>
                                        <p:tgtEl>
                                          <p:spTgt spid="2"/>
                                        </p:tgtEl>
                                        <p:attrNameLst>
                                          <p:attrName>style.color</p:attrName>
                                        </p:attrNameLst>
                                      </p:cBhvr>
                                      <p:to>
                                        <a:schemeClr val="accent2"/>
                                      </p:to>
                                    </p:animClr>
                                    <p:animClr clrSpc="rgb" dir="cw">
                                      <p:cBhvr>
                                        <p:cTn id="47" dur="100" fill="hold"/>
                                        <p:tgtEl>
                                          <p:spTgt spid="2"/>
                                        </p:tgtEl>
                                        <p:attrNameLst>
                                          <p:attrName>fillcolor</p:attrName>
                                        </p:attrNameLst>
                                      </p:cBhvr>
                                      <p:to>
                                        <a:schemeClr val="accent2"/>
                                      </p:to>
                                    </p:animClr>
                                    <p:set>
                                      <p:cBhvr>
                                        <p:cTn id="48" dur="100" fill="hold"/>
                                        <p:tgtEl>
                                          <p:spTgt spid="2"/>
                                        </p:tgtEl>
                                        <p:attrNameLst>
                                          <p:attrName>fill.type</p:attrName>
                                        </p:attrNameLst>
                                      </p:cBhvr>
                                      <p:to>
                                        <p:strVal val="solid"/>
                                      </p:to>
                                    </p:set>
                                    <p:set>
                                      <p:cBhvr>
                                        <p:cTn id="49" dur="100" fill="hold"/>
                                        <p:tgtEl>
                                          <p:spTgt spid="2"/>
                                        </p:tgtEl>
                                        <p:attrNameLst>
                                          <p:attrName>fill.on</p:attrName>
                                        </p:attrNameLst>
                                      </p:cBhvr>
                                      <p:to>
                                        <p:strVal val="true"/>
                                      </p:to>
                                    </p:set>
                                    <p:animRot by="120000">
                                      <p:cBhvr>
                                        <p:cTn id="50" dur="100" fill="hold">
                                          <p:stCondLst>
                                            <p:cond delay="0"/>
                                          </p:stCondLst>
                                        </p:cTn>
                                        <p:tgtEl>
                                          <p:spTgt spid="2"/>
                                        </p:tgtEl>
                                        <p:attrNameLst>
                                          <p:attrName>r</p:attrName>
                                        </p:attrNameLst>
                                      </p:cBhvr>
                                    </p:animRot>
                                    <p:animRot by="-240000">
                                      <p:cBhvr>
                                        <p:cTn id="51" dur="200" fill="hold">
                                          <p:stCondLst>
                                            <p:cond delay="200"/>
                                          </p:stCondLst>
                                        </p:cTn>
                                        <p:tgtEl>
                                          <p:spTgt spid="2"/>
                                        </p:tgtEl>
                                        <p:attrNameLst>
                                          <p:attrName>r</p:attrName>
                                        </p:attrNameLst>
                                      </p:cBhvr>
                                    </p:animRot>
                                    <p:animRot by="240000">
                                      <p:cBhvr>
                                        <p:cTn id="52" dur="200" fill="hold">
                                          <p:stCondLst>
                                            <p:cond delay="400"/>
                                          </p:stCondLst>
                                        </p:cTn>
                                        <p:tgtEl>
                                          <p:spTgt spid="2"/>
                                        </p:tgtEl>
                                        <p:attrNameLst>
                                          <p:attrName>r</p:attrName>
                                        </p:attrNameLst>
                                      </p:cBhvr>
                                    </p:animRot>
                                    <p:animRot by="-240000">
                                      <p:cBhvr>
                                        <p:cTn id="53" dur="200" fill="hold">
                                          <p:stCondLst>
                                            <p:cond delay="600"/>
                                          </p:stCondLst>
                                        </p:cTn>
                                        <p:tgtEl>
                                          <p:spTgt spid="2"/>
                                        </p:tgtEl>
                                        <p:attrNameLst>
                                          <p:attrName>r</p:attrName>
                                        </p:attrNameLst>
                                      </p:cBhvr>
                                    </p:animRot>
                                    <p:animRot by="120000">
                                      <p:cBhvr>
                                        <p:cTn id="5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539750" y="692696"/>
            <a:ext cx="8280400" cy="4708981"/>
          </a:xfrm>
          <a:prstGeom prst="rect">
            <a:avLst/>
          </a:prstGeom>
          <a:noFill/>
          <a:ln w="9525">
            <a:noFill/>
            <a:miter lim="800000"/>
            <a:headEnd/>
            <a:tailEnd/>
          </a:ln>
        </p:spPr>
        <p:txBody>
          <a:bodyPr wrap="square">
            <a:spAutoFit/>
          </a:bodyPr>
          <a:lstStyle/>
          <a:p>
            <a:pPr marL="342900" indent="-342900">
              <a:spcBef>
                <a:spcPct val="50000"/>
              </a:spcBef>
            </a:pPr>
            <a:r>
              <a:rPr lang="en-GB" sz="2400" b="1" dirty="0" smtClean="0">
                <a:solidFill>
                  <a:srgbClr val="FFFF00"/>
                </a:solidFill>
              </a:rPr>
              <a:t>3.  What </a:t>
            </a:r>
            <a:r>
              <a:rPr lang="en-GB" sz="2400" b="1" dirty="0">
                <a:solidFill>
                  <a:srgbClr val="FFFF00"/>
                </a:solidFill>
              </a:rPr>
              <a:t>are the 3 </a:t>
            </a:r>
            <a:r>
              <a:rPr lang="en-GB" sz="2400" b="1" dirty="0" smtClean="0">
                <a:solidFill>
                  <a:srgbClr val="FFFF00"/>
                </a:solidFill>
              </a:rPr>
              <a:t>axes </a:t>
            </a:r>
            <a:r>
              <a:rPr lang="en-GB" sz="2400" b="1" dirty="0">
                <a:solidFill>
                  <a:srgbClr val="FFFF00"/>
                </a:solidFill>
              </a:rPr>
              <a:t>about which an </a:t>
            </a:r>
            <a:r>
              <a:rPr lang="en-GB" sz="2400" b="1" dirty="0" smtClean="0">
                <a:solidFill>
                  <a:srgbClr val="FFFF00"/>
                </a:solidFill>
              </a:rPr>
              <a:t>aircraft </a:t>
            </a:r>
            <a:r>
              <a:rPr lang="en-GB" sz="2400" b="1" dirty="0">
                <a:solidFill>
                  <a:srgbClr val="FFFF00"/>
                </a:solidFill>
              </a:rPr>
              <a:t>can move?</a:t>
            </a:r>
          </a:p>
          <a:p>
            <a:pPr marL="342900" indent="-342900">
              <a:spcBef>
                <a:spcPct val="50000"/>
              </a:spcBef>
            </a:pPr>
            <a:r>
              <a:rPr lang="en-GB" sz="2400" b="1" dirty="0" smtClean="0">
                <a:solidFill>
                  <a:srgbClr val="FFFF00"/>
                </a:solidFill>
              </a:rPr>
              <a:t>			a</a:t>
            </a:r>
            <a:r>
              <a:rPr lang="en-GB" sz="2400" b="1" dirty="0">
                <a:solidFill>
                  <a:srgbClr val="FFFF00"/>
                </a:solidFill>
              </a:rPr>
              <a:t>. Pitching,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longitudinal</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b</a:t>
            </a:r>
            <a:r>
              <a:rPr lang="en-GB" sz="2400" b="1" dirty="0">
                <a:solidFill>
                  <a:srgbClr val="FFFF00"/>
                </a:solidFill>
              </a:rPr>
              <a:t>. Pitching, </a:t>
            </a:r>
            <a:r>
              <a:rPr lang="en-GB" sz="2400" b="1" dirty="0" smtClean="0">
                <a:solidFill>
                  <a:srgbClr val="FFFF00"/>
                </a:solidFill>
              </a:rPr>
              <a:t>rolling </a:t>
            </a:r>
            <a:r>
              <a:rPr lang="en-GB" sz="2400" b="1" dirty="0">
                <a:solidFill>
                  <a:srgbClr val="FFFF00"/>
                </a:solidFill>
              </a:rPr>
              <a:t>and </a:t>
            </a:r>
            <a:r>
              <a:rPr lang="en-GB" sz="2400" b="1" dirty="0" smtClean="0">
                <a:solidFill>
                  <a:srgbClr val="FFFF00"/>
                </a:solidFill>
              </a:rPr>
              <a:t>yawing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c</a:t>
            </a:r>
            <a:r>
              <a:rPr lang="en-GB" sz="2400" b="1" dirty="0">
                <a:solidFill>
                  <a:srgbClr val="FFFF00"/>
                </a:solidFill>
              </a:rPr>
              <a:t>. Yawing, </a:t>
            </a:r>
            <a:r>
              <a:rPr lang="en-GB" sz="2400" b="1" dirty="0" smtClean="0">
                <a:solidFill>
                  <a:srgbClr val="FFFF00"/>
                </a:solidFill>
              </a:rPr>
              <a:t>longitudinal </a:t>
            </a:r>
            <a:r>
              <a:rPr lang="en-GB" sz="2400" b="1" dirty="0">
                <a:solidFill>
                  <a:srgbClr val="FFFF00"/>
                </a:solidFill>
              </a:rPr>
              <a:t>and </a:t>
            </a:r>
            <a:r>
              <a:rPr lang="en-GB" sz="2400" b="1" dirty="0" smtClean="0">
                <a:solidFill>
                  <a:srgbClr val="FFFF00"/>
                </a:solidFill>
              </a:rPr>
              <a:t>normal</a:t>
            </a:r>
          </a:p>
          <a:p>
            <a:pPr marL="342900" indent="-342900">
              <a:spcBef>
                <a:spcPct val="50000"/>
              </a:spcBef>
            </a:pPr>
            <a:endParaRPr lang="en-GB" sz="2400" b="1" dirty="0" smtClean="0">
              <a:solidFill>
                <a:srgbClr val="FFFF00"/>
              </a:solidFill>
            </a:endParaRPr>
          </a:p>
          <a:p>
            <a:pPr marL="342900" indent="-342900">
              <a:spcBef>
                <a:spcPct val="50000"/>
              </a:spcBef>
            </a:pPr>
            <a:r>
              <a:rPr lang="en-GB" sz="2400" b="1" dirty="0" smtClean="0">
                <a:solidFill>
                  <a:srgbClr val="FFFF00"/>
                </a:solidFill>
              </a:rPr>
              <a:t>			d</a:t>
            </a:r>
            <a:r>
              <a:rPr lang="en-GB" sz="2400" b="1" dirty="0">
                <a:solidFill>
                  <a:srgbClr val="FFFF00"/>
                </a:solidFill>
              </a:rPr>
              <a:t>. Longitudinal,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normal</a:t>
            </a:r>
            <a:endParaRPr lang="en-GB" sz="2400" b="1" dirty="0">
              <a:solidFill>
                <a:srgbClr val="FFFF00"/>
              </a:solidFill>
            </a:endParaRPr>
          </a:p>
        </p:txBody>
      </p:sp>
      <p:pic>
        <p:nvPicPr>
          <p:cNvPr id="66564" name="Picture 4"/>
          <p:cNvPicPr>
            <a:picLocks noChangeAspect="1" noChangeArrowheads="1"/>
          </p:cNvPicPr>
          <p:nvPr/>
        </p:nvPicPr>
        <p:blipFill>
          <a:blip r:embed="rId2" cstate="email"/>
          <a:srcRect/>
          <a:stretch>
            <a:fillRect/>
          </a:stretch>
        </p:blipFill>
        <p:spPr bwMode="auto">
          <a:xfrm>
            <a:off x="4572000" y="1772816"/>
            <a:ext cx="4401135" cy="3096344"/>
          </a:xfrm>
          <a:prstGeom prst="rect">
            <a:avLst/>
          </a:prstGeom>
          <a:noFill/>
          <a:ln w="9525">
            <a:noFill/>
            <a:miter lim="800000"/>
            <a:headEnd/>
            <a:tailEnd/>
          </a:ln>
        </p:spPr>
      </p:pic>
      <p:pic>
        <p:nvPicPr>
          <p:cNvPr id="66565" name="Picture 5"/>
          <p:cNvPicPr>
            <a:picLocks noChangeAspect="1" noChangeArrowheads="1"/>
          </p:cNvPicPr>
          <p:nvPr/>
        </p:nvPicPr>
        <p:blipFill>
          <a:blip r:embed="rId3" cstate="email"/>
          <a:srcRect/>
          <a:stretch>
            <a:fillRect/>
          </a:stretch>
        </p:blipFill>
        <p:spPr bwMode="auto">
          <a:xfrm>
            <a:off x="251520" y="1772816"/>
            <a:ext cx="4297985" cy="3096344"/>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dissolve">
                                      <p:cBhvr>
                                        <p:cTn id="7" dur="10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10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Effect transition="in" filter="fade">
                                      <p:cBhvr>
                                        <p:cTn id="17" dur="1000"/>
                                        <p:tgtEl>
                                          <p:spTgt spid="665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3">
                                            <p:txEl>
                                              <p:pRg st="5" end="5"/>
                                            </p:txEl>
                                          </p:spTgt>
                                        </p:tgtEl>
                                        <p:attrNameLst>
                                          <p:attrName>style.visibility</p:attrName>
                                        </p:attrNameLst>
                                      </p:cBhvr>
                                      <p:to>
                                        <p:strVal val="visible"/>
                                      </p:to>
                                    </p:set>
                                    <p:animEffect transition="in" filter="fade">
                                      <p:cBhvr>
                                        <p:cTn id="22" dur="1000"/>
                                        <p:tgtEl>
                                          <p:spTgt spid="6656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563">
                                            <p:txEl>
                                              <p:pRg st="7" end="7"/>
                                            </p:txEl>
                                          </p:spTgt>
                                        </p:tgtEl>
                                        <p:attrNameLst>
                                          <p:attrName>style.visibility</p:attrName>
                                        </p:attrNameLst>
                                      </p:cBhvr>
                                      <p:to>
                                        <p:strVal val="visible"/>
                                      </p:to>
                                    </p:set>
                                    <p:animEffect transition="in" filter="fade">
                                      <p:cBhvr>
                                        <p:cTn id="27" dur="1000"/>
                                        <p:tgtEl>
                                          <p:spTgt spid="6656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66563">
                                            <p:txEl>
                                              <p:pRg st="1" end="1"/>
                                            </p:txEl>
                                          </p:spTgt>
                                        </p:tgtEl>
                                      </p:cBhvr>
                                    </p:animEffect>
                                    <p:set>
                                      <p:cBhvr>
                                        <p:cTn id="32" dur="1" fill="hold">
                                          <p:stCondLst>
                                            <p:cond delay="999"/>
                                          </p:stCondLst>
                                        </p:cTn>
                                        <p:tgtEl>
                                          <p:spTgt spid="66563">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66563">
                                            <p:txEl>
                                              <p:pRg st="5" end="5"/>
                                            </p:txEl>
                                          </p:spTgt>
                                        </p:tgtEl>
                                      </p:cBhvr>
                                    </p:animEffect>
                                    <p:set>
                                      <p:cBhvr>
                                        <p:cTn id="35" dur="1" fill="hold">
                                          <p:stCondLst>
                                            <p:cond delay="999"/>
                                          </p:stCondLst>
                                        </p:cTn>
                                        <p:tgtEl>
                                          <p:spTgt spid="66563">
                                            <p:txEl>
                                              <p:pRg st="5" end="5"/>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66563">
                                            <p:txEl>
                                              <p:pRg st="3" end="3"/>
                                            </p:txEl>
                                          </p:spTgt>
                                        </p:tgtEl>
                                      </p:cBhvr>
                                    </p:animEffect>
                                    <p:set>
                                      <p:cBhvr>
                                        <p:cTn id="38" dur="1" fill="hold">
                                          <p:stCondLst>
                                            <p:cond delay="999"/>
                                          </p:stCondLst>
                                        </p:cTn>
                                        <p:tgtEl>
                                          <p:spTgt spid="66563">
                                            <p:txEl>
                                              <p:pRg st="3" end="3"/>
                                            </p:txEl>
                                          </p:spTgt>
                                        </p:tgtEl>
                                        <p:attrNameLst>
                                          <p:attrName>style.visibility</p:attrName>
                                        </p:attrNameLst>
                                      </p:cBhvr>
                                      <p:to>
                                        <p:strVal val="hidden"/>
                                      </p:to>
                                    </p:set>
                                  </p:childTnLst>
                                </p:cTn>
                              </p:par>
                              <p:par>
                                <p:cTn id="39" presetID="10" presetClass="entr" presetSubtype="0" fill="hold" nodeType="withEffect">
                                  <p:stCondLst>
                                    <p:cond delay="1000"/>
                                  </p:stCondLst>
                                  <p:childTnLst>
                                    <p:set>
                                      <p:cBhvr>
                                        <p:cTn id="40" dur="1" fill="hold">
                                          <p:stCondLst>
                                            <p:cond delay="0"/>
                                          </p:stCondLst>
                                        </p:cTn>
                                        <p:tgtEl>
                                          <p:spTgt spid="66564"/>
                                        </p:tgtEl>
                                        <p:attrNameLst>
                                          <p:attrName>style.visibility</p:attrName>
                                        </p:attrNameLst>
                                      </p:cBhvr>
                                      <p:to>
                                        <p:strVal val="visible"/>
                                      </p:to>
                                    </p:set>
                                    <p:animEffect transition="in" filter="fade">
                                      <p:cBhvr>
                                        <p:cTn id="41" dur="1000"/>
                                        <p:tgtEl>
                                          <p:spTgt spid="66564"/>
                                        </p:tgtEl>
                                      </p:cBhvr>
                                    </p:animEffect>
                                  </p:childTnLst>
                                </p:cTn>
                              </p:par>
                              <p:par>
                                <p:cTn id="42" presetID="10" presetClass="entr" presetSubtype="0" fill="hold" nodeType="withEffect">
                                  <p:stCondLst>
                                    <p:cond delay="1000"/>
                                  </p:stCondLst>
                                  <p:childTnLst>
                                    <p:set>
                                      <p:cBhvr>
                                        <p:cTn id="43" dur="1" fill="hold">
                                          <p:stCondLst>
                                            <p:cond delay="0"/>
                                          </p:stCondLst>
                                        </p:cTn>
                                        <p:tgtEl>
                                          <p:spTgt spid="66565"/>
                                        </p:tgtEl>
                                        <p:attrNameLst>
                                          <p:attrName>style.visibility</p:attrName>
                                        </p:attrNameLst>
                                      </p:cBhvr>
                                      <p:to>
                                        <p:strVal val="visible"/>
                                      </p:to>
                                    </p:set>
                                    <p:animEffect transition="in" filter="fade">
                                      <p:cBhvr>
                                        <p:cTn id="44" dur="1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539552" y="836712"/>
            <a:ext cx="8280400" cy="4339650"/>
          </a:xfrm>
          <a:prstGeom prst="rect">
            <a:avLst/>
          </a:prstGeom>
          <a:noFill/>
          <a:ln w="9525">
            <a:noFill/>
            <a:miter lim="800000"/>
            <a:headEnd/>
            <a:tailEnd/>
          </a:ln>
        </p:spPr>
        <p:txBody>
          <a:bodyPr wrap="square">
            <a:spAutoFit/>
          </a:bodyPr>
          <a:lstStyle/>
          <a:p>
            <a:pPr marL="342900" indent="-342900">
              <a:spcBef>
                <a:spcPct val="50000"/>
              </a:spcBef>
            </a:pPr>
            <a:r>
              <a:rPr lang="en-GB" sz="2400" b="1" dirty="0" smtClean="0">
                <a:solidFill>
                  <a:srgbClr val="FFFF00"/>
                </a:solidFill>
              </a:rPr>
              <a:t>4.  Which three </a:t>
            </a:r>
            <a:r>
              <a:rPr lang="en-GB" sz="2400" b="1" dirty="0">
                <a:solidFill>
                  <a:srgbClr val="FFFF00"/>
                </a:solidFill>
              </a:rPr>
              <a:t>t</a:t>
            </a:r>
            <a:r>
              <a:rPr lang="en-GB" sz="2400" b="1" dirty="0" smtClean="0">
                <a:solidFill>
                  <a:srgbClr val="FFFF00"/>
                </a:solidFill>
              </a:rPr>
              <a:t>erms </a:t>
            </a:r>
            <a:r>
              <a:rPr lang="en-GB" sz="2400" b="1" dirty="0">
                <a:solidFill>
                  <a:srgbClr val="FFFF00"/>
                </a:solidFill>
              </a:rPr>
              <a:t>describe </a:t>
            </a:r>
            <a:r>
              <a:rPr lang="en-GB" sz="2400" b="1" dirty="0" smtClean="0">
                <a:solidFill>
                  <a:srgbClr val="FFFF00"/>
                </a:solidFill>
              </a:rPr>
              <a:t>static </a:t>
            </a:r>
            <a:r>
              <a:rPr lang="en-GB" sz="2400" b="1" dirty="0">
                <a:solidFill>
                  <a:srgbClr val="FFFF00"/>
                </a:solidFill>
              </a:rPr>
              <a:t>s</a:t>
            </a:r>
            <a:r>
              <a:rPr lang="en-GB" sz="2400" b="1" dirty="0" smtClean="0">
                <a:solidFill>
                  <a:srgbClr val="FFFF00"/>
                </a:solidFill>
              </a:rPr>
              <a:t>tability</a:t>
            </a:r>
            <a:r>
              <a:rPr lang="en-GB" sz="2400" b="1" dirty="0">
                <a:solidFill>
                  <a:srgbClr val="FFFF00"/>
                </a:solidFill>
              </a:rPr>
              <a:t>?</a:t>
            </a:r>
          </a:p>
          <a:p>
            <a:pPr marL="342900" indent="-342900">
              <a:spcBef>
                <a:spcPct val="50000"/>
              </a:spcBef>
            </a:pPr>
            <a:r>
              <a:rPr lang="en-GB" sz="2400" b="1" dirty="0" smtClean="0">
                <a:solidFill>
                  <a:srgbClr val="FFFF00"/>
                </a:solidFill>
              </a:rPr>
              <a:t>			a</a:t>
            </a:r>
            <a:r>
              <a:rPr lang="en-GB" sz="2400" b="1" dirty="0">
                <a:solidFill>
                  <a:srgbClr val="FFFF00"/>
                </a:solidFill>
              </a:rPr>
              <a:t>. Stable, </a:t>
            </a:r>
            <a:r>
              <a:rPr lang="en-GB" sz="2400" b="1" dirty="0" smtClean="0">
                <a:solidFill>
                  <a:srgbClr val="FFFF00"/>
                </a:solidFill>
              </a:rPr>
              <a:t>neutral </a:t>
            </a:r>
            <a:r>
              <a:rPr lang="en-GB" sz="2400" b="1" dirty="0">
                <a:solidFill>
                  <a:srgbClr val="FFFF00"/>
                </a:solidFill>
              </a:rPr>
              <a:t>and </a:t>
            </a:r>
            <a:r>
              <a:rPr lang="en-GB" sz="2400" b="1" dirty="0" smtClean="0">
                <a:solidFill>
                  <a:srgbClr val="FFFF00"/>
                </a:solidFill>
              </a:rPr>
              <a:t>unstable</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b</a:t>
            </a:r>
            <a:r>
              <a:rPr lang="en-GB" sz="2400" b="1" dirty="0">
                <a:solidFill>
                  <a:srgbClr val="FFFF00"/>
                </a:solidFill>
              </a:rPr>
              <a:t>. Stable, </a:t>
            </a:r>
            <a:r>
              <a:rPr lang="en-GB" sz="2400" b="1" dirty="0" smtClean="0">
                <a:solidFill>
                  <a:srgbClr val="FFFF00"/>
                </a:solidFill>
              </a:rPr>
              <a:t>rolling </a:t>
            </a:r>
            <a:r>
              <a:rPr lang="en-GB" sz="2400" b="1" dirty="0">
                <a:solidFill>
                  <a:srgbClr val="FFFF00"/>
                </a:solidFill>
              </a:rPr>
              <a:t>and </a:t>
            </a:r>
            <a:r>
              <a:rPr lang="en-GB" sz="2400" b="1" dirty="0" smtClean="0">
                <a:solidFill>
                  <a:srgbClr val="FFFF00"/>
                </a:solidFill>
              </a:rPr>
              <a:t>unstable</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c</a:t>
            </a:r>
            <a:r>
              <a:rPr lang="en-GB" sz="2400" b="1" dirty="0">
                <a:solidFill>
                  <a:srgbClr val="FFFF00"/>
                </a:solidFill>
              </a:rPr>
              <a:t>. Yawing, </a:t>
            </a:r>
            <a:r>
              <a:rPr lang="en-GB" sz="2400" b="1" dirty="0" smtClean="0">
                <a:solidFill>
                  <a:srgbClr val="FFFF00"/>
                </a:solidFill>
              </a:rPr>
              <a:t>neutral </a:t>
            </a:r>
            <a:r>
              <a:rPr lang="en-GB" sz="2400" b="1" dirty="0">
                <a:solidFill>
                  <a:srgbClr val="FFFF00"/>
                </a:solidFill>
              </a:rPr>
              <a:t>and </a:t>
            </a:r>
            <a:r>
              <a:rPr lang="en-GB" sz="2400" b="1" dirty="0" smtClean="0">
                <a:solidFill>
                  <a:srgbClr val="FFFF00"/>
                </a:solidFill>
              </a:rPr>
              <a:t>stable</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d</a:t>
            </a:r>
            <a:r>
              <a:rPr lang="en-GB" sz="2400" b="1" dirty="0">
                <a:solidFill>
                  <a:srgbClr val="FFFF00"/>
                </a:solidFill>
              </a:rPr>
              <a:t>. Neutral, </a:t>
            </a:r>
            <a:r>
              <a:rPr lang="en-GB" sz="2400" b="1" dirty="0" smtClean="0">
                <a:solidFill>
                  <a:srgbClr val="FFFF00"/>
                </a:solidFill>
              </a:rPr>
              <a:t>unstable </a:t>
            </a:r>
            <a:r>
              <a:rPr lang="en-GB" sz="2400" b="1" dirty="0">
                <a:solidFill>
                  <a:srgbClr val="FFFF00"/>
                </a:solidFill>
              </a:rPr>
              <a:t>and </a:t>
            </a:r>
            <a:r>
              <a:rPr lang="en-GB" sz="2400" b="1" dirty="0" smtClean="0">
                <a:solidFill>
                  <a:srgbClr val="FFFF00"/>
                </a:solidFill>
              </a:rPr>
              <a:t>pitching</a:t>
            </a:r>
            <a:endParaRPr lang="en-GB" sz="2400" b="1" dirty="0">
              <a:solidFill>
                <a:srgbClr val="FFFF00"/>
              </a:solidFill>
            </a:endParaRPr>
          </a:p>
        </p:txBody>
      </p:sp>
      <p:pic>
        <p:nvPicPr>
          <p:cNvPr id="67588" name="Picture 4"/>
          <p:cNvPicPr>
            <a:picLocks noChangeAspect="1" noChangeArrowheads="1"/>
          </p:cNvPicPr>
          <p:nvPr/>
        </p:nvPicPr>
        <p:blipFill>
          <a:blip r:embed="rId2" cstate="email"/>
          <a:srcRect/>
          <a:stretch>
            <a:fillRect/>
          </a:stretch>
        </p:blipFill>
        <p:spPr bwMode="auto">
          <a:xfrm>
            <a:off x="251520" y="2348880"/>
            <a:ext cx="4103688" cy="3257550"/>
          </a:xfrm>
          <a:prstGeom prst="rect">
            <a:avLst/>
          </a:prstGeom>
          <a:noFill/>
          <a:ln w="9525" algn="ctr">
            <a:noFill/>
            <a:miter lim="800000"/>
            <a:headEnd/>
            <a:tailEnd/>
          </a:ln>
        </p:spPr>
      </p:pic>
      <p:pic>
        <p:nvPicPr>
          <p:cNvPr id="67589" name="Picture 5" descr="jsf02"/>
          <p:cNvPicPr>
            <a:picLocks noChangeAspect="1" noChangeArrowheads="1"/>
          </p:cNvPicPr>
          <p:nvPr/>
        </p:nvPicPr>
        <p:blipFill>
          <a:blip r:embed="rId3" cstate="email"/>
          <a:srcRect/>
          <a:stretch>
            <a:fillRect/>
          </a:stretch>
        </p:blipFill>
        <p:spPr bwMode="auto">
          <a:xfrm>
            <a:off x="4644008" y="2348880"/>
            <a:ext cx="4320480" cy="324036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ssolve">
                                      <p:cBhvr>
                                        <p:cTn id="7" dur="10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10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fade">
                                      <p:cBhvr>
                                        <p:cTn id="17" dur="1000"/>
                                        <p:tgtEl>
                                          <p:spTgt spid="675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xEl>
                                              <p:pRg st="5" end="5"/>
                                            </p:txEl>
                                          </p:spTgt>
                                        </p:tgtEl>
                                        <p:attrNameLst>
                                          <p:attrName>style.visibility</p:attrName>
                                        </p:attrNameLst>
                                      </p:cBhvr>
                                      <p:to>
                                        <p:strVal val="visible"/>
                                      </p:to>
                                    </p:set>
                                    <p:animEffect transition="in" filter="fade">
                                      <p:cBhvr>
                                        <p:cTn id="22" dur="1000"/>
                                        <p:tgtEl>
                                          <p:spTgt spid="675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587">
                                            <p:txEl>
                                              <p:pRg st="7" end="7"/>
                                            </p:txEl>
                                          </p:spTgt>
                                        </p:tgtEl>
                                        <p:attrNameLst>
                                          <p:attrName>style.visibility</p:attrName>
                                        </p:attrNameLst>
                                      </p:cBhvr>
                                      <p:to>
                                        <p:strVal val="visible"/>
                                      </p:to>
                                    </p:set>
                                    <p:animEffect transition="in" filter="fade">
                                      <p:cBhvr>
                                        <p:cTn id="27" dur="1000"/>
                                        <p:tgtEl>
                                          <p:spTgt spid="6758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67587">
                                            <p:txEl>
                                              <p:pRg st="5" end="5"/>
                                            </p:txEl>
                                          </p:spTgt>
                                        </p:tgtEl>
                                      </p:cBhvr>
                                    </p:animEffect>
                                    <p:set>
                                      <p:cBhvr>
                                        <p:cTn id="32" dur="1" fill="hold">
                                          <p:stCondLst>
                                            <p:cond delay="999"/>
                                          </p:stCondLst>
                                        </p:cTn>
                                        <p:tgtEl>
                                          <p:spTgt spid="67587">
                                            <p:txEl>
                                              <p:pRg st="5" end="5"/>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67587">
                                            <p:txEl>
                                              <p:pRg st="3" end="3"/>
                                            </p:txEl>
                                          </p:spTgt>
                                        </p:tgtEl>
                                      </p:cBhvr>
                                    </p:animEffect>
                                    <p:set>
                                      <p:cBhvr>
                                        <p:cTn id="35" dur="1" fill="hold">
                                          <p:stCondLst>
                                            <p:cond delay="999"/>
                                          </p:stCondLst>
                                        </p:cTn>
                                        <p:tgtEl>
                                          <p:spTgt spid="67587">
                                            <p:txEl>
                                              <p:pRg st="3" end="3"/>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67587">
                                            <p:txEl>
                                              <p:pRg st="7" end="7"/>
                                            </p:txEl>
                                          </p:spTgt>
                                        </p:tgtEl>
                                      </p:cBhvr>
                                    </p:animEffect>
                                    <p:set>
                                      <p:cBhvr>
                                        <p:cTn id="38" dur="1" fill="hold">
                                          <p:stCondLst>
                                            <p:cond delay="999"/>
                                          </p:stCondLst>
                                        </p:cTn>
                                        <p:tgtEl>
                                          <p:spTgt spid="67587">
                                            <p:txEl>
                                              <p:pRg st="7" end="7"/>
                                            </p:txEl>
                                          </p:spTgt>
                                        </p:tgtEl>
                                        <p:attrNameLst>
                                          <p:attrName>style.visibility</p:attrName>
                                        </p:attrNameLst>
                                      </p:cBhvr>
                                      <p:to>
                                        <p:strVal val="hidden"/>
                                      </p:to>
                                    </p:set>
                                  </p:childTnLst>
                                </p:cTn>
                              </p:par>
                              <p:par>
                                <p:cTn id="39" presetID="10" presetClass="entr" presetSubtype="0" fill="hold" nodeType="withEffect">
                                  <p:stCondLst>
                                    <p:cond delay="1000"/>
                                  </p:stCondLst>
                                  <p:childTnLst>
                                    <p:set>
                                      <p:cBhvr>
                                        <p:cTn id="40" dur="1" fill="hold">
                                          <p:stCondLst>
                                            <p:cond delay="0"/>
                                          </p:stCondLst>
                                        </p:cTn>
                                        <p:tgtEl>
                                          <p:spTgt spid="67588"/>
                                        </p:tgtEl>
                                        <p:attrNameLst>
                                          <p:attrName>style.visibility</p:attrName>
                                        </p:attrNameLst>
                                      </p:cBhvr>
                                      <p:to>
                                        <p:strVal val="visible"/>
                                      </p:to>
                                    </p:set>
                                    <p:animEffect transition="in" filter="fade">
                                      <p:cBhvr>
                                        <p:cTn id="41" dur="1000"/>
                                        <p:tgtEl>
                                          <p:spTgt spid="67588"/>
                                        </p:tgtEl>
                                      </p:cBhvr>
                                    </p:animEffect>
                                  </p:childTnLst>
                                </p:cTn>
                              </p:par>
                              <p:par>
                                <p:cTn id="42" presetID="10" presetClass="entr" presetSubtype="0" fill="hold" nodeType="withEffect">
                                  <p:stCondLst>
                                    <p:cond delay="1000"/>
                                  </p:stCondLst>
                                  <p:childTnLst>
                                    <p:set>
                                      <p:cBhvr>
                                        <p:cTn id="43" dur="1" fill="hold">
                                          <p:stCondLst>
                                            <p:cond delay="0"/>
                                          </p:stCondLst>
                                        </p:cTn>
                                        <p:tgtEl>
                                          <p:spTgt spid="67589"/>
                                        </p:tgtEl>
                                        <p:attrNameLst>
                                          <p:attrName>style.visibility</p:attrName>
                                        </p:attrNameLst>
                                      </p:cBhvr>
                                      <p:to>
                                        <p:strVal val="visible"/>
                                      </p:to>
                                    </p:set>
                                    <p:animEffect transition="in" filter="fade">
                                      <p:cBhvr>
                                        <p:cTn id="44" dur="1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1312658" y="404664"/>
            <a:ext cx="6490880" cy="1311128"/>
          </a:xfrm>
        </p:spPr>
        <p:txBody>
          <a:bodyPr/>
          <a:lstStyle/>
          <a:p>
            <a:pPr algn="ctr"/>
            <a:r>
              <a:rPr lang="en-GB" dirty="0" smtClean="0">
                <a:solidFill>
                  <a:srgbClr val="FFFF00"/>
                </a:solidFill>
                <a:latin typeface="Arial" charset="0"/>
              </a:rPr>
              <a:t>Primary </a:t>
            </a:r>
            <a:r>
              <a:rPr lang="en-GB" dirty="0" smtClean="0">
                <a:solidFill>
                  <a:srgbClr val="FFFF00"/>
                </a:solidFill>
                <a:latin typeface="Arial" charset="0"/>
              </a:rPr>
              <a:t>flying </a:t>
            </a:r>
            <a:r>
              <a:rPr lang="en-GB" dirty="0" smtClean="0">
                <a:solidFill>
                  <a:srgbClr val="FFFF00"/>
                </a:solidFill>
                <a:latin typeface="Arial" charset="0"/>
              </a:rPr>
              <a:t>c</a:t>
            </a:r>
            <a:r>
              <a:rPr lang="en-GB" dirty="0" smtClean="0">
                <a:solidFill>
                  <a:srgbClr val="FFFF00"/>
                </a:solidFill>
                <a:latin typeface="Arial" charset="0"/>
              </a:rPr>
              <a:t>ontrols </a:t>
            </a:r>
            <a:r>
              <a:rPr lang="en-GB" dirty="0" smtClean="0">
                <a:solidFill>
                  <a:srgbClr val="FFFF00"/>
                </a:solidFill>
                <a:latin typeface="Arial" charset="0"/>
              </a:rPr>
              <a:t/>
            </a:r>
            <a:br>
              <a:rPr lang="en-GB" dirty="0" smtClean="0">
                <a:solidFill>
                  <a:srgbClr val="FFFF00"/>
                </a:solidFill>
                <a:latin typeface="Arial" charset="0"/>
              </a:rPr>
            </a:br>
            <a:r>
              <a:rPr lang="en-GB" dirty="0" smtClean="0">
                <a:solidFill>
                  <a:srgbClr val="FFFF00"/>
                </a:solidFill>
                <a:latin typeface="Arial" charset="0"/>
              </a:rPr>
              <a:t>and </a:t>
            </a:r>
            <a:r>
              <a:rPr lang="en-GB" dirty="0" smtClean="0">
                <a:solidFill>
                  <a:srgbClr val="FFFF00"/>
                </a:solidFill>
                <a:latin typeface="Arial" charset="0"/>
              </a:rPr>
              <a:t>t</a:t>
            </a:r>
            <a:r>
              <a:rPr lang="en-GB" dirty="0" smtClean="0">
                <a:solidFill>
                  <a:srgbClr val="FFFF00"/>
                </a:solidFill>
                <a:latin typeface="Arial" charset="0"/>
              </a:rPr>
              <a:t>rimming devices</a:t>
            </a:r>
            <a:endParaRPr lang="en-GB" dirty="0" smtClean="0">
              <a:solidFill>
                <a:srgbClr val="FFFF00"/>
              </a:solidFill>
              <a:latin typeface="Arial" charset="0"/>
            </a:endParaRPr>
          </a:p>
        </p:txBody>
      </p:sp>
      <p:sp>
        <p:nvSpPr>
          <p:cNvPr id="69637" name="Text Box 5"/>
          <p:cNvSpPr txBox="1">
            <a:spLocks noChangeArrowheads="1"/>
          </p:cNvSpPr>
          <p:nvPr/>
        </p:nvSpPr>
        <p:spPr bwMode="auto">
          <a:xfrm>
            <a:off x="395288" y="1772815"/>
            <a:ext cx="8424862" cy="4154984"/>
          </a:xfrm>
          <a:prstGeom prst="rect">
            <a:avLst/>
          </a:prstGeom>
          <a:noFill/>
          <a:ln w="9525">
            <a:noFill/>
            <a:miter lim="800000"/>
            <a:headEnd/>
            <a:tailEnd/>
          </a:ln>
        </p:spPr>
        <p:txBody>
          <a:bodyPr wrap="square">
            <a:spAutoFit/>
          </a:bodyPr>
          <a:lstStyle/>
          <a:p>
            <a:pPr marL="342900" indent="-342900">
              <a:spcBef>
                <a:spcPct val="50000"/>
              </a:spcBef>
            </a:pPr>
            <a:r>
              <a:rPr lang="en-GB" sz="2400" b="1" dirty="0">
                <a:solidFill>
                  <a:srgbClr val="FFFF00"/>
                </a:solidFill>
              </a:rPr>
              <a:t>Objectives:</a:t>
            </a:r>
          </a:p>
          <a:p>
            <a:pPr marL="342900" indent="-342900">
              <a:spcBef>
                <a:spcPct val="50000"/>
              </a:spcBef>
              <a:buFontTx/>
              <a:buChar char="•"/>
            </a:pPr>
            <a:r>
              <a:rPr lang="en-GB" sz="2400" b="1" dirty="0">
                <a:solidFill>
                  <a:srgbClr val="FFFF00"/>
                </a:solidFill>
              </a:rPr>
              <a:t>List the </a:t>
            </a:r>
            <a:r>
              <a:rPr lang="en-GB" sz="2400" b="1" dirty="0" smtClean="0">
                <a:solidFill>
                  <a:srgbClr val="FFFF00"/>
                </a:solidFill>
              </a:rPr>
              <a:t>pilot’s </a:t>
            </a:r>
            <a:r>
              <a:rPr lang="en-GB" sz="2400" b="1" dirty="0">
                <a:solidFill>
                  <a:srgbClr val="FFFF00"/>
                </a:solidFill>
              </a:rPr>
              <a:t>p</a:t>
            </a:r>
            <a:r>
              <a:rPr lang="en-GB" sz="2400" b="1" dirty="0" smtClean="0">
                <a:solidFill>
                  <a:srgbClr val="FFFF00"/>
                </a:solidFill>
              </a:rPr>
              <a:t>rimary </a:t>
            </a:r>
            <a:r>
              <a:rPr lang="en-GB" sz="2400" b="1" dirty="0">
                <a:solidFill>
                  <a:srgbClr val="FFFF00"/>
                </a:solidFill>
              </a:rPr>
              <a:t>f</a:t>
            </a:r>
            <a:r>
              <a:rPr lang="en-GB" sz="2400" b="1" dirty="0" smtClean="0">
                <a:solidFill>
                  <a:srgbClr val="FFFF00"/>
                </a:solidFill>
              </a:rPr>
              <a:t>lying controls</a:t>
            </a:r>
            <a:endParaRPr lang="en-GB" sz="2400" b="1" dirty="0">
              <a:solidFill>
                <a:srgbClr val="FFFF00"/>
              </a:solidFill>
            </a:endParaRPr>
          </a:p>
          <a:p>
            <a:pPr marL="342900" indent="-342900">
              <a:spcBef>
                <a:spcPct val="50000"/>
              </a:spcBef>
              <a:buFontTx/>
              <a:buChar char="•"/>
            </a:pPr>
            <a:r>
              <a:rPr lang="en-GB" sz="2400" b="1" dirty="0">
                <a:solidFill>
                  <a:srgbClr val="FFFF00"/>
                </a:solidFill>
              </a:rPr>
              <a:t>Describe </a:t>
            </a:r>
            <a:r>
              <a:rPr lang="en-GB" sz="2400" b="1" dirty="0" smtClean="0">
                <a:solidFill>
                  <a:srgbClr val="FFFF00"/>
                </a:solidFill>
              </a:rPr>
              <a:t>pitching, rolling </a:t>
            </a:r>
            <a:r>
              <a:rPr lang="en-GB" sz="2400" b="1" dirty="0">
                <a:solidFill>
                  <a:srgbClr val="FFFF00"/>
                </a:solidFill>
              </a:rPr>
              <a:t>and </a:t>
            </a:r>
            <a:r>
              <a:rPr lang="en-GB" sz="2400" b="1" dirty="0" smtClean="0">
                <a:solidFill>
                  <a:srgbClr val="FFFF00"/>
                </a:solidFill>
              </a:rPr>
              <a:t>yawing movements</a:t>
            </a:r>
            <a:endParaRPr lang="en-GB" sz="2400" b="1" dirty="0">
              <a:solidFill>
                <a:srgbClr val="FFFF00"/>
              </a:solidFill>
            </a:endParaRPr>
          </a:p>
          <a:p>
            <a:pPr marL="342900" indent="-342900">
              <a:spcBef>
                <a:spcPct val="50000"/>
              </a:spcBef>
              <a:buFontTx/>
              <a:buChar char="•"/>
            </a:pPr>
            <a:r>
              <a:rPr lang="en-GB" sz="2400" b="1" dirty="0">
                <a:solidFill>
                  <a:srgbClr val="FFFF00"/>
                </a:solidFill>
              </a:rPr>
              <a:t>Understand how </a:t>
            </a:r>
            <a:r>
              <a:rPr lang="en-GB" sz="2400" b="1" dirty="0" smtClean="0">
                <a:solidFill>
                  <a:srgbClr val="FFFF00"/>
                </a:solidFill>
              </a:rPr>
              <a:t>pitching</a:t>
            </a:r>
            <a:r>
              <a:rPr lang="en-GB" sz="2400" b="1" dirty="0">
                <a:solidFill>
                  <a:srgbClr val="FFFF00"/>
                </a:solidFill>
              </a:rPr>
              <a:t>, </a:t>
            </a:r>
            <a:r>
              <a:rPr lang="en-GB" sz="2400" b="1" dirty="0" smtClean="0">
                <a:solidFill>
                  <a:srgbClr val="FFFF00"/>
                </a:solidFill>
              </a:rPr>
              <a:t>yawing </a:t>
            </a:r>
            <a:r>
              <a:rPr lang="en-GB" sz="2400" b="1" dirty="0">
                <a:solidFill>
                  <a:srgbClr val="FFFF00"/>
                </a:solidFill>
              </a:rPr>
              <a:t>and </a:t>
            </a:r>
            <a:r>
              <a:rPr lang="en-GB" sz="2400" b="1" dirty="0" smtClean="0">
                <a:solidFill>
                  <a:srgbClr val="FFFF00"/>
                </a:solidFill>
              </a:rPr>
              <a:t>rolling </a:t>
            </a:r>
            <a:r>
              <a:rPr lang="en-GB" sz="2400" b="1" dirty="0">
                <a:solidFill>
                  <a:srgbClr val="FFFF00"/>
                </a:solidFill>
              </a:rPr>
              <a:t>are all related to the </a:t>
            </a:r>
            <a:r>
              <a:rPr lang="en-GB" sz="2400" b="1" dirty="0" smtClean="0">
                <a:solidFill>
                  <a:srgbClr val="FFFF00"/>
                </a:solidFill>
              </a:rPr>
              <a:t>pilot</a:t>
            </a:r>
            <a:endParaRPr lang="en-GB" sz="2400" b="1" dirty="0">
              <a:solidFill>
                <a:srgbClr val="FFFF00"/>
              </a:solidFill>
            </a:endParaRPr>
          </a:p>
          <a:p>
            <a:pPr marL="342900" indent="-342900">
              <a:spcBef>
                <a:spcPct val="50000"/>
              </a:spcBef>
              <a:buFontTx/>
              <a:buChar char="•"/>
            </a:pPr>
            <a:r>
              <a:rPr lang="en-GB" sz="2400" b="1" dirty="0">
                <a:solidFill>
                  <a:srgbClr val="FFFF00"/>
                </a:solidFill>
              </a:rPr>
              <a:t>Identify and </a:t>
            </a:r>
            <a:r>
              <a:rPr lang="en-GB" sz="2400" b="1" dirty="0" smtClean="0">
                <a:solidFill>
                  <a:srgbClr val="FFFF00"/>
                </a:solidFill>
              </a:rPr>
              <a:t>state </a:t>
            </a:r>
            <a:r>
              <a:rPr lang="en-GB" sz="2400" b="1" dirty="0">
                <a:solidFill>
                  <a:srgbClr val="FFFF00"/>
                </a:solidFill>
              </a:rPr>
              <a:t>the </a:t>
            </a:r>
            <a:r>
              <a:rPr lang="en-GB" sz="2400" b="1" dirty="0" smtClean="0">
                <a:solidFill>
                  <a:srgbClr val="FFFF00"/>
                </a:solidFill>
              </a:rPr>
              <a:t>purpose </a:t>
            </a:r>
            <a:r>
              <a:rPr lang="en-GB" sz="2400" b="1" dirty="0">
                <a:solidFill>
                  <a:srgbClr val="FFFF00"/>
                </a:solidFill>
              </a:rPr>
              <a:t>of </a:t>
            </a:r>
            <a:r>
              <a:rPr lang="en-GB" sz="2400" b="1" dirty="0" smtClean="0">
                <a:solidFill>
                  <a:srgbClr val="FFFF00"/>
                </a:solidFill>
              </a:rPr>
              <a:t>trimming tabs</a:t>
            </a:r>
            <a:endParaRPr lang="en-GB" sz="2400" b="1" dirty="0">
              <a:solidFill>
                <a:srgbClr val="FFFF00"/>
              </a:solidFill>
            </a:endParaRPr>
          </a:p>
          <a:p>
            <a:pPr marL="342900" indent="-342900">
              <a:spcBef>
                <a:spcPct val="50000"/>
              </a:spcBef>
              <a:buFontTx/>
              <a:buChar char="•"/>
            </a:pPr>
            <a:r>
              <a:rPr lang="en-GB" sz="2400" b="1" dirty="0">
                <a:solidFill>
                  <a:srgbClr val="FFFF00"/>
                </a:solidFill>
              </a:rPr>
              <a:t>Describe how </a:t>
            </a:r>
            <a:r>
              <a:rPr lang="en-GB" sz="2400" b="1" dirty="0" smtClean="0">
                <a:solidFill>
                  <a:srgbClr val="FFFF00"/>
                </a:solidFill>
              </a:rPr>
              <a:t>trimming </a:t>
            </a:r>
            <a:r>
              <a:rPr lang="en-GB" sz="2400" b="1" dirty="0">
                <a:solidFill>
                  <a:srgbClr val="FFFF00"/>
                </a:solidFill>
              </a:rPr>
              <a:t>d</a:t>
            </a:r>
            <a:r>
              <a:rPr lang="en-GB" sz="2400" b="1" dirty="0" smtClean="0">
                <a:solidFill>
                  <a:srgbClr val="FFFF00"/>
                </a:solidFill>
              </a:rPr>
              <a:t>evices work</a:t>
            </a:r>
            <a:endParaRPr lang="en-GB" sz="2400" b="1" dirty="0">
              <a:solidFill>
                <a:srgbClr val="FFFF00"/>
              </a:solidFill>
            </a:endParaRPr>
          </a:p>
          <a:p>
            <a:pPr marL="342900" indent="-342900">
              <a:spcBef>
                <a:spcPct val="50000"/>
              </a:spcBef>
              <a:buFontTx/>
              <a:buChar char="•"/>
            </a:pPr>
            <a:r>
              <a:rPr lang="en-GB" sz="2400" b="1" dirty="0">
                <a:solidFill>
                  <a:srgbClr val="FFFF00"/>
                </a:solidFill>
              </a:rPr>
              <a:t>Explain the use of </a:t>
            </a:r>
            <a:r>
              <a:rPr lang="en-GB" sz="2400" b="1" dirty="0" smtClean="0">
                <a:solidFill>
                  <a:srgbClr val="FFFF00"/>
                </a:solidFill>
              </a:rPr>
              <a:t>elevators</a:t>
            </a:r>
            <a:r>
              <a:rPr lang="en-GB" sz="2400" b="1" dirty="0">
                <a:solidFill>
                  <a:srgbClr val="FFFF00"/>
                </a:solidFill>
              </a:rPr>
              <a:t>, </a:t>
            </a:r>
            <a:r>
              <a:rPr lang="en-GB" sz="2400" b="1" dirty="0" smtClean="0">
                <a:solidFill>
                  <a:srgbClr val="FFFF00"/>
                </a:solidFill>
              </a:rPr>
              <a:t>ailerons </a:t>
            </a:r>
            <a:r>
              <a:rPr lang="en-GB" sz="2400" b="1" dirty="0">
                <a:solidFill>
                  <a:srgbClr val="FFFF00"/>
                </a:solidFill>
              </a:rPr>
              <a:t>and </a:t>
            </a:r>
            <a:r>
              <a:rPr lang="en-GB" sz="2400" b="1" dirty="0" smtClean="0">
                <a:solidFill>
                  <a:srgbClr val="FFFF00"/>
                </a:solidFill>
              </a:rPr>
              <a:t>rudder</a:t>
            </a:r>
            <a:endParaRPr lang="en-GB"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6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63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6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456677" y="404664"/>
            <a:ext cx="4230645" cy="701731"/>
          </a:xfrm>
        </p:spPr>
        <p:txBody>
          <a:bodyPr/>
          <a:lstStyle/>
          <a:p>
            <a:pPr algn="ctr"/>
            <a:r>
              <a:rPr lang="en-GB" dirty="0" smtClean="0">
                <a:solidFill>
                  <a:srgbClr val="FFFF00"/>
                </a:solidFill>
                <a:latin typeface="Arial" charset="0"/>
              </a:rPr>
              <a:t>Flying </a:t>
            </a:r>
            <a:r>
              <a:rPr lang="en-GB" dirty="0" smtClean="0">
                <a:solidFill>
                  <a:srgbClr val="FFFF00"/>
                </a:solidFill>
                <a:latin typeface="Arial" charset="0"/>
              </a:rPr>
              <a:t>controls</a:t>
            </a:r>
            <a:endParaRPr lang="en-GB" dirty="0" smtClean="0">
              <a:solidFill>
                <a:srgbClr val="FFFF00"/>
              </a:solidFill>
              <a:latin typeface="Arial" charset="0"/>
            </a:endParaRPr>
          </a:p>
        </p:txBody>
      </p:sp>
      <p:sp>
        <p:nvSpPr>
          <p:cNvPr id="71685" name="Text Box 5"/>
          <p:cNvSpPr txBox="1">
            <a:spLocks noChangeArrowheads="1"/>
          </p:cNvSpPr>
          <p:nvPr/>
        </p:nvSpPr>
        <p:spPr bwMode="auto">
          <a:xfrm>
            <a:off x="395536" y="1340768"/>
            <a:ext cx="8207375" cy="1014317"/>
          </a:xfrm>
          <a:prstGeom prst="rect">
            <a:avLst/>
          </a:prstGeom>
          <a:noFill/>
          <a:ln w="9525">
            <a:noFill/>
            <a:miter lim="800000"/>
            <a:headEnd/>
            <a:tailEnd/>
          </a:ln>
        </p:spPr>
        <p:txBody>
          <a:bodyPr>
            <a:spAutoFit/>
          </a:bodyPr>
          <a:lstStyle/>
          <a:p>
            <a:pPr algn="ctr">
              <a:spcBef>
                <a:spcPct val="50000"/>
              </a:spcBef>
            </a:pPr>
            <a:r>
              <a:rPr lang="en-GB" sz="2800" b="1" dirty="0">
                <a:solidFill>
                  <a:srgbClr val="FFFF00"/>
                </a:solidFill>
              </a:rPr>
              <a:t>We know how an aircraft flies, but how do we </a:t>
            </a:r>
          </a:p>
          <a:p>
            <a:pPr algn="ctr">
              <a:lnSpc>
                <a:spcPct val="60000"/>
              </a:lnSpc>
              <a:spcBef>
                <a:spcPct val="50000"/>
              </a:spcBef>
            </a:pPr>
            <a:r>
              <a:rPr lang="en-GB" sz="2800" b="1" dirty="0" smtClean="0">
                <a:solidFill>
                  <a:srgbClr val="FFFF00"/>
                </a:solidFill>
              </a:rPr>
              <a:t>control </a:t>
            </a:r>
            <a:r>
              <a:rPr lang="en-GB" sz="2800" b="1" dirty="0">
                <a:solidFill>
                  <a:srgbClr val="FFFF00"/>
                </a:solidFill>
              </a:rPr>
              <a:t>it?</a:t>
            </a:r>
          </a:p>
        </p:txBody>
      </p:sp>
      <p:pic>
        <p:nvPicPr>
          <p:cNvPr id="71686" name="Picture 6" descr="F-18mid-air1"/>
          <p:cNvPicPr>
            <a:picLocks noChangeAspect="1" noChangeArrowheads="1"/>
          </p:cNvPicPr>
          <p:nvPr/>
        </p:nvPicPr>
        <p:blipFill>
          <a:blip r:embed="rId2" cstate="email"/>
          <a:srcRect/>
          <a:stretch>
            <a:fillRect/>
          </a:stretch>
        </p:blipFill>
        <p:spPr bwMode="auto">
          <a:xfrm>
            <a:off x="2159844" y="2348880"/>
            <a:ext cx="4824313" cy="36421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wipe(left)">
                                      <p:cBhvr>
                                        <p:cTn id="7" dur="1000"/>
                                        <p:tgtEl>
                                          <p:spTgt spid="7168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1685">
                                            <p:txEl>
                                              <p:pRg st="1" end="1"/>
                                            </p:txEl>
                                          </p:spTgt>
                                        </p:tgtEl>
                                        <p:attrNameLst>
                                          <p:attrName>style.visibility</p:attrName>
                                        </p:attrNameLst>
                                      </p:cBhvr>
                                      <p:to>
                                        <p:strVal val="visible"/>
                                      </p:to>
                                    </p:set>
                                    <p:animEffect transition="in" filter="wipe(left)">
                                      <p:cBhvr>
                                        <p:cTn id="11" dur="1000"/>
                                        <p:tgtEl>
                                          <p:spTgt spid="7168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686"/>
                                        </p:tgtEl>
                                        <p:attrNameLst>
                                          <p:attrName>style.visibility</p:attrName>
                                        </p:attrNameLst>
                                      </p:cBhvr>
                                      <p:to>
                                        <p:strVal val="visible"/>
                                      </p:to>
                                    </p:set>
                                    <p:animEffect transition="in" filter="fade">
                                      <p:cBhvr>
                                        <p:cTn id="16" dur="10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 Cadets Yellow text">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r Cadets">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themeOverride>
</file>

<file path=docProps/app.xml><?xml version="1.0" encoding="utf-8"?>
<Properties xmlns="http://schemas.openxmlformats.org/officeDocument/2006/extended-properties" xmlns:vt="http://schemas.openxmlformats.org/officeDocument/2006/docPropsVTypes">
  <Template>Air Cadets Yellow text</Template>
  <TotalTime>354</TotalTime>
  <Words>1065</Words>
  <Application>Microsoft Office PowerPoint</Application>
  <PresentationFormat>On-screen Show (4:3)</PresentationFormat>
  <Paragraphs>214</Paragraphs>
  <Slides>34</Slides>
  <Notes>15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Air Cadets Yellow text</vt:lpstr>
      <vt:lpstr>Air Cadets</vt:lpstr>
      <vt:lpstr>Slide 1</vt:lpstr>
      <vt:lpstr>Slide 2</vt:lpstr>
      <vt:lpstr>Slide 3</vt:lpstr>
      <vt:lpstr>Slide 4</vt:lpstr>
      <vt:lpstr>Slide 5</vt:lpstr>
      <vt:lpstr>Slide 6</vt:lpstr>
      <vt:lpstr>Slide 7</vt:lpstr>
      <vt:lpstr>Primary flying controls  and trimming devices</vt:lpstr>
      <vt:lpstr>Flying controls</vt:lpstr>
      <vt:lpstr>Slide 10</vt:lpstr>
      <vt:lpstr>Slide 11</vt:lpstr>
      <vt:lpstr>Slide 12</vt:lpstr>
      <vt:lpstr>Slide 13</vt:lpstr>
      <vt:lpstr>Slide 14</vt:lpstr>
      <vt:lpstr>Trimming</vt:lpstr>
      <vt:lpstr>Slide 16</vt:lpstr>
      <vt:lpstr>Slide 17</vt:lpstr>
      <vt:lpstr>Slide 18</vt:lpstr>
      <vt:lpstr>Slide 19</vt:lpstr>
      <vt:lpstr>Slide 20</vt:lpstr>
      <vt:lpstr>Slide 21</vt:lpstr>
      <vt:lpstr>Fixed tabs</vt:lpstr>
      <vt:lpstr>Slide 23</vt:lpstr>
      <vt:lpstr>Slide 24</vt:lpstr>
      <vt:lpstr>Slide 25</vt:lpstr>
      <vt:lpstr>Aerodynamic balancing  Geared tab</vt:lpstr>
      <vt:lpstr>Trim Tabs</vt:lpstr>
      <vt:lpstr>Slide 28</vt:lpstr>
      <vt:lpstr>Slide 29</vt:lpstr>
      <vt:lpstr>Slide 30</vt:lpstr>
      <vt:lpstr>Slide 31</vt:lpstr>
      <vt:lpstr>Slide 32</vt:lpstr>
      <vt:lpstr>Slide 33</vt:lpstr>
      <vt:lpstr>Slide 34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Atkinson</cp:lastModifiedBy>
  <cp:revision>14</cp:revision>
  <dcterms:created xsi:type="dcterms:W3CDTF">2014-04-08T16:13:35Z</dcterms:created>
  <dcterms:modified xsi:type="dcterms:W3CDTF">2014-04-25T17:19:41Z</dcterms:modified>
</cp:coreProperties>
</file>